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331" r:id="rId2"/>
    <p:sldId id="327" r:id="rId3"/>
    <p:sldId id="338" r:id="rId4"/>
    <p:sldId id="342" r:id="rId5"/>
    <p:sldId id="339" r:id="rId6"/>
    <p:sldId id="340" r:id="rId7"/>
    <p:sldId id="341" r:id="rId8"/>
    <p:sldId id="337" r:id="rId9"/>
    <p:sldId id="343"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88"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280" autoAdjust="0"/>
    <p:restoredTop sz="95673" autoAdjust="0"/>
  </p:normalViewPr>
  <p:slideViewPr>
    <p:cSldViewPr>
      <p:cViewPr varScale="1">
        <p:scale>
          <a:sx n="104" d="100"/>
          <a:sy n="104" d="100"/>
        </p:scale>
        <p:origin x="498" y="102"/>
      </p:cViewPr>
      <p:guideLst>
        <p:guide orient="horz" pos="28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14770" y="76200"/>
            <a:ext cx="2300631" cy="307777"/>
          </a:xfrm>
          <a:prstGeom prst="rect">
            <a:avLst/>
          </a:prstGeom>
        </p:spPr>
        <p:txBody>
          <a:bodyPr wrap="none">
            <a:spAutoFit/>
          </a:bodyPr>
          <a:lstStyle/>
          <a:p>
            <a:pPr algn="r"/>
            <a:r>
              <a:rPr lang="en-US" sz="1400" b="0" dirty="0">
                <a:effectLst/>
                <a:latin typeface="+mj-lt"/>
              </a:rPr>
              <a:t>omniran-17-0080-00-CF00</a:t>
            </a:r>
            <a:endParaRPr lang="en-US" sz="1400" b="0"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048790161"/>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extLst>
                    <a:ext uri="{9D8B030D-6E8A-4147-A177-3AD203B41FA5}">
                      <a16:colId xmlns:a16="http://schemas.microsoft.com/office/drawing/2014/main" val="20000"/>
                    </a:ext>
                  </a:extLst>
                </a:gridCol>
                <a:gridCol w="1757560">
                  <a:extLst>
                    <a:ext uri="{9D8B030D-6E8A-4147-A177-3AD203B41FA5}">
                      <a16:colId xmlns:a16="http://schemas.microsoft.com/office/drawing/2014/main" val="20001"/>
                    </a:ext>
                  </a:extLst>
                </a:gridCol>
                <a:gridCol w="1710190">
                  <a:extLst>
                    <a:ext uri="{9D8B030D-6E8A-4147-A177-3AD203B41FA5}">
                      <a16:colId xmlns:a16="http://schemas.microsoft.com/office/drawing/2014/main" val="20002"/>
                    </a:ext>
                  </a:extLst>
                </a:gridCol>
                <a:gridCol w="2553436">
                  <a:extLst>
                    <a:ext uri="{9D8B030D-6E8A-4147-A177-3AD203B41FA5}">
                      <a16:colId xmlns:a16="http://schemas.microsoft.com/office/drawing/2014/main" val="20003"/>
                    </a:ext>
                  </a:extLst>
                </a:gridCol>
              </a:tblGrid>
              <a:tr h="399499">
                <a:tc gridSpan="4">
                  <a:txBody>
                    <a:bodyPr/>
                    <a:lstStyle/>
                    <a:p>
                      <a:pPr algn="ctr"/>
                      <a:r>
                        <a:rPr lang="en-US" sz="2000" dirty="0"/>
                        <a:t> Relation between information modeling and network operation</a:t>
                      </a:r>
                      <a:endParaRPr lang="en-US" sz="2000" b="0" dirty="0"/>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270234">
                <a:tc gridSpan="4">
                  <a:txBody>
                    <a:bodyPr/>
                    <a:lstStyle/>
                    <a:p>
                      <a:pPr algn="ctr"/>
                      <a:r>
                        <a:rPr lang="en-US" sz="1200" dirty="0"/>
                        <a:t>Date:</a:t>
                      </a:r>
                      <a:r>
                        <a:rPr lang="en-US" sz="1200" baseline="0" dirty="0"/>
                        <a:t> 2017-10-09</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1"/>
                  </a:ext>
                </a:extLst>
              </a:tr>
              <a:tr h="193897">
                <a:tc gridSpan="4">
                  <a:txBody>
                    <a:bodyPr/>
                    <a:lstStyle/>
                    <a:p>
                      <a:r>
                        <a:rPr lang="en-US" sz="1200" b="1" i="1" dirty="0"/>
                        <a:t>Authors:</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2"/>
                  </a:ext>
                </a:extLst>
              </a:tr>
              <a:tr h="177280">
                <a:tc>
                  <a:txBody>
                    <a:bodyPr/>
                    <a:lstStyle/>
                    <a:p>
                      <a:r>
                        <a:rPr lang="en-US" sz="1000" b="0" i="1" dirty="0"/>
                        <a:t>Name</a:t>
                      </a: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a:t>Affiliation</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a:t>Phone</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a:t>Email</a:t>
                      </a: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28600">
                <a:tc>
                  <a:txBody>
                    <a:bodyPr/>
                    <a:lstStyle/>
                    <a:p>
                      <a:r>
                        <a:rPr lang="en-US" sz="1400" dirty="0"/>
                        <a:t>Max Riegel</a:t>
                      </a: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Nokia</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a:t>maximilian.riegel@nokia.com</a:t>
                      </a: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646323">
                <a:tc gridSpan="4">
                  <a:txBody>
                    <a:bodyPr/>
                    <a:lstStyle/>
                    <a:p>
                      <a:r>
                        <a:rPr lang="en-US" sz="1000" b="1" i="1" dirty="0"/>
                        <a:t>Notice:</a:t>
                      </a:r>
                    </a:p>
                    <a:p>
                      <a:r>
                        <a:rPr lang="en-US" sz="1000" i="0" kern="1200" dirty="0">
                          <a:solidFill>
                            <a:schemeClr val="tx1"/>
                          </a:solidFill>
                          <a:latin typeface="+mn-lt"/>
                          <a:ea typeface="+mn-ea"/>
                          <a:cs typeface="+mn-cs"/>
                        </a:rPr>
                        <a:t>This document does not represent the agreed view</a:t>
                      </a:r>
                      <a:r>
                        <a:rPr lang="en-US" sz="1000" i="0" kern="1200" baseline="0" dirty="0">
                          <a:solidFill>
                            <a:schemeClr val="tx1"/>
                          </a:solidFill>
                          <a:latin typeface="+mn-lt"/>
                          <a:ea typeface="+mn-ea"/>
                          <a:cs typeface="+mn-cs"/>
                        </a:rPr>
                        <a:t> of the IEEE 802.1 OmniRAN TG</a:t>
                      </a:r>
                      <a:r>
                        <a:rPr lang="en-US" sz="1000" i="0" kern="1200" dirty="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7"/>
                  </a:ext>
                </a:extLst>
              </a:tr>
              <a:tr h="383754">
                <a:tc gridSpan="4">
                  <a:txBody>
                    <a:bodyPr/>
                    <a:lstStyle/>
                    <a:p>
                      <a:r>
                        <a:rPr lang="en-US" sz="1000" b="1" i="1" dirty="0"/>
                        <a:t>Copyright policy:</a:t>
                      </a:r>
                    </a:p>
                    <a:p>
                      <a:r>
                        <a:rPr lang="en-US" sz="1000" kern="1200" dirty="0">
                          <a:solidFill>
                            <a:schemeClr val="tx1"/>
                          </a:solidFill>
                          <a:latin typeface="+mn-lt"/>
                          <a:ea typeface="+mn-ea"/>
                          <a:cs typeface="+mn-cs"/>
                        </a:rPr>
                        <a:t>The contributor is familiar with the IEEE-SA Copyright Policy &lt;</a:t>
                      </a:r>
                      <a:r>
                        <a:rPr lang="en-US" sz="1000" kern="1200" dirty="0">
                          <a:solidFill>
                            <a:schemeClr val="tx1"/>
                          </a:solidFill>
                          <a:latin typeface="+mn-lt"/>
                          <a:ea typeface="+mn-ea"/>
                          <a:cs typeface="+mn-cs"/>
                          <a:hlinkClick r:id="rId2"/>
                        </a:rPr>
                        <a:t>http://standards.ieee.org/IPR/copyrightpolicy.html</a:t>
                      </a:r>
                      <a:r>
                        <a:rPr lang="en-US" sz="1000" kern="1200" dirty="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8"/>
                  </a:ext>
                </a:extLst>
              </a:tr>
              <a:tr h="484742">
                <a:tc gridSpan="4">
                  <a:txBody>
                    <a:bodyPr/>
                    <a:lstStyle/>
                    <a:p>
                      <a:r>
                        <a:rPr lang="en-US" sz="1000" b="1" i="1" dirty="0"/>
                        <a:t>Patent policy:</a:t>
                      </a:r>
                    </a:p>
                    <a:p>
                      <a:r>
                        <a:rPr lang="en-US" sz="1000" kern="1200" dirty="0">
                          <a:solidFill>
                            <a:schemeClr val="tx1"/>
                          </a:solidFill>
                          <a:latin typeface="+mn-lt"/>
                          <a:ea typeface="+mn-ea"/>
                          <a:cs typeface="+mn-cs"/>
                        </a:rPr>
                        <a:t>The contributor is familiar with the IEEE-SA Patent Policy and Procedures:</a:t>
                      </a:r>
                    </a:p>
                    <a:p>
                      <a:r>
                        <a:rPr lang="en-US" sz="1000" kern="1200" dirty="0">
                          <a:solidFill>
                            <a:schemeClr val="tx1"/>
                          </a:solidFill>
                          <a:latin typeface="+mn-lt"/>
                          <a:ea typeface="+mn-ea"/>
                          <a:cs typeface="+mn-cs"/>
                        </a:rPr>
                        <a:t>&lt;</a:t>
                      </a:r>
                      <a:r>
                        <a:rPr lang="en-US" sz="1000" u="none" strike="noStrike" kern="1200" dirty="0">
                          <a:solidFill>
                            <a:schemeClr val="tx1"/>
                          </a:solidFill>
                          <a:latin typeface="+mn-lt"/>
                          <a:ea typeface="+mn-ea"/>
                          <a:cs typeface="+mn-cs"/>
                          <a:hlinkClick r:id="rId3"/>
                        </a:rPr>
                        <a:t>http://standards.ieee.org/guides/bylaws/sect6-7.html#6</a:t>
                      </a:r>
                      <a:r>
                        <a:rPr lang="en-US" sz="1000" kern="1200" dirty="0">
                          <a:solidFill>
                            <a:schemeClr val="tx1"/>
                          </a:solidFill>
                          <a:latin typeface="+mn-lt"/>
                          <a:ea typeface="+mn-ea"/>
                          <a:cs typeface="+mn-cs"/>
                        </a:rPr>
                        <a:t>&gt; and &lt;</a:t>
                      </a:r>
                      <a:r>
                        <a:rPr lang="en-US" sz="1000" u="none" strike="noStrike" kern="1200" dirty="0">
                          <a:solidFill>
                            <a:schemeClr val="tx1"/>
                          </a:solidFill>
                          <a:latin typeface="+mn-lt"/>
                          <a:ea typeface="+mn-ea"/>
                          <a:cs typeface="+mn-cs"/>
                          <a:hlinkClick r:id="rId4"/>
                        </a:rPr>
                        <a:t>http://standards.ieee.org/guides/opman/sect6.html#6.3</a:t>
                      </a:r>
                      <a:r>
                        <a:rPr lang="en-US" sz="1000" kern="1200" dirty="0">
                          <a:solidFill>
                            <a:schemeClr val="tx1"/>
                          </a:solidFill>
                          <a:latin typeface="+mn-lt"/>
                          <a:ea typeface="+mn-ea"/>
                          <a:cs typeface="+mn-cs"/>
                        </a:rPr>
                        <a:t>&gt;.</a:t>
                      </a:r>
                    </a:p>
                  </a:txBody>
                  <a:tcPr marL="36000" marR="36000" marT="0" marB="0" anchor="ctr"/>
                </a:tc>
                <a:tc hMerge="1">
                  <a:txBody>
                    <a:bodyPr/>
                    <a:lstStyle/>
                    <a:p>
                      <a:endParaRPr lang="en-US" sz="1200" kern="1200" dirty="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9"/>
                  </a:ext>
                </a:extLst>
              </a:tr>
            </a:tbl>
          </a:graphicData>
        </a:graphic>
      </p:graphicFrame>
      <p:sp>
        <p:nvSpPr>
          <p:cNvPr id="8" name="TextBox 7"/>
          <p:cNvSpPr txBox="1"/>
          <p:nvPr/>
        </p:nvSpPr>
        <p:spPr>
          <a:xfrm>
            <a:off x="533400" y="4149080"/>
            <a:ext cx="8077200" cy="2099320"/>
          </a:xfrm>
          <a:prstGeom prst="rect">
            <a:avLst/>
          </a:prstGeom>
          <a:noFill/>
        </p:spPr>
        <p:txBody>
          <a:bodyPr wrap="square" lIns="36000" tIns="36000" rIns="36000" bIns="36000" rtlCol="0">
            <a:normAutofit/>
          </a:bodyPr>
          <a:lstStyle/>
          <a:p>
            <a:pPr algn="ctr"/>
            <a:r>
              <a:rPr lang="en-US" sz="2000" dirty="0">
                <a:latin typeface="+mn-lt"/>
              </a:rPr>
              <a:t>Abstract</a:t>
            </a:r>
          </a:p>
          <a:p>
            <a:endParaRPr lang="en-US" sz="1600" dirty="0">
              <a:latin typeface="+mn-lt"/>
            </a:endParaRPr>
          </a:p>
          <a:p>
            <a:r>
              <a:rPr lang="en-US" sz="1600" dirty="0">
                <a:latin typeface="+mn-lt"/>
              </a:rPr>
              <a:t>The presentation investigates the relation of the 802.1CF information models to network management and operation.</a:t>
            </a:r>
          </a:p>
        </p:txBody>
      </p:sp>
    </p:spTree>
    <p:extLst>
      <p:ext uri="{BB962C8B-B14F-4D97-AF65-F5344CB8AC3E}">
        <p14:creationId xmlns:p14="http://schemas.microsoft.com/office/powerpoint/2010/main" val="1946182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Relation between information modeling and network operation</a:t>
            </a:r>
          </a:p>
        </p:txBody>
      </p:sp>
      <p:sp>
        <p:nvSpPr>
          <p:cNvPr id="3" name="Subtitle 2"/>
          <p:cNvSpPr>
            <a:spLocks noGrp="1"/>
          </p:cNvSpPr>
          <p:nvPr>
            <p:ph type="subTitle" idx="1"/>
          </p:nvPr>
        </p:nvSpPr>
        <p:spPr/>
        <p:txBody>
          <a:bodyPr/>
          <a:lstStyle/>
          <a:p>
            <a:r>
              <a:rPr lang="en-US" dirty="0"/>
              <a:t>Max Riegel</a:t>
            </a:r>
          </a:p>
          <a:p>
            <a:r>
              <a:rPr lang="en-US" dirty="0"/>
              <a:t>(Nokia)</a:t>
            </a:r>
          </a:p>
          <a:p>
            <a:r>
              <a:rPr lang="en-US" dirty="0"/>
              <a:t>2017-10-09</a:t>
            </a:r>
          </a:p>
        </p:txBody>
      </p:sp>
    </p:spTree>
    <p:extLst>
      <p:ext uri="{BB962C8B-B14F-4D97-AF65-F5344CB8AC3E}">
        <p14:creationId xmlns:p14="http://schemas.microsoft.com/office/powerpoint/2010/main" val="920186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dirty="0"/>
              <a:t>Network operation models</a:t>
            </a:r>
          </a:p>
        </p:txBody>
      </p:sp>
      <p:sp>
        <p:nvSpPr>
          <p:cNvPr id="3" name="Content Placeholder 2"/>
          <p:cNvSpPr>
            <a:spLocks noGrp="1"/>
          </p:cNvSpPr>
          <p:nvPr>
            <p:ph sz="half" idx="1"/>
          </p:nvPr>
        </p:nvSpPr>
        <p:spPr>
          <a:xfrm>
            <a:off x="457200" y="1447799"/>
            <a:ext cx="4038600" cy="4952999"/>
          </a:xfrm>
        </p:spPr>
        <p:txBody>
          <a:bodyPr>
            <a:normAutofit fontScale="70000" lnSpcReduction="20000"/>
          </a:bodyPr>
          <a:lstStyle/>
          <a:p>
            <a:pPr marL="0" indent="0">
              <a:buNone/>
            </a:pPr>
            <a:r>
              <a:rPr lang="en-US" sz="4000" dirty="0"/>
              <a:t>FCAPS</a:t>
            </a:r>
          </a:p>
          <a:p>
            <a:r>
              <a:rPr lang="en-US" dirty="0"/>
              <a:t>Fault management</a:t>
            </a:r>
          </a:p>
          <a:p>
            <a:pPr lvl="1"/>
            <a:r>
              <a:rPr lang="en-US" dirty="0"/>
              <a:t>Detection, correction and logging of faults that occur in the network</a:t>
            </a:r>
          </a:p>
          <a:p>
            <a:r>
              <a:rPr lang="en-US" dirty="0"/>
              <a:t>Configuration management</a:t>
            </a:r>
          </a:p>
          <a:p>
            <a:pPr lvl="1"/>
            <a:r>
              <a:rPr lang="en-US" dirty="0"/>
              <a:t>Monitoring of system configuration information, and any changes of it</a:t>
            </a:r>
          </a:p>
          <a:p>
            <a:r>
              <a:rPr lang="en-US" dirty="0"/>
              <a:t>Accounting management</a:t>
            </a:r>
          </a:p>
          <a:p>
            <a:pPr lvl="1"/>
            <a:r>
              <a:rPr lang="en-US" dirty="0"/>
              <a:t>Collection and tracking of network utilization information</a:t>
            </a:r>
          </a:p>
          <a:p>
            <a:r>
              <a:rPr lang="en-US" dirty="0"/>
              <a:t>Performance management</a:t>
            </a:r>
          </a:p>
          <a:p>
            <a:pPr lvl="1"/>
            <a:r>
              <a:rPr lang="en-US" dirty="0"/>
              <a:t>Ensuring that network performance remains at acceptable levels</a:t>
            </a:r>
          </a:p>
          <a:p>
            <a:r>
              <a:rPr lang="en-US" dirty="0"/>
              <a:t>Security management</a:t>
            </a:r>
          </a:p>
          <a:p>
            <a:pPr lvl="1"/>
            <a:r>
              <a:rPr lang="en-US" dirty="0"/>
              <a:t>Controlling access to assets in the network</a:t>
            </a:r>
          </a:p>
        </p:txBody>
      </p:sp>
      <p:sp>
        <p:nvSpPr>
          <p:cNvPr id="4" name="Content Placeholder 3"/>
          <p:cNvSpPr>
            <a:spLocks noGrp="1"/>
          </p:cNvSpPr>
          <p:nvPr>
            <p:ph sz="half" idx="2"/>
          </p:nvPr>
        </p:nvSpPr>
        <p:spPr>
          <a:xfrm>
            <a:off x="4648200" y="1447800"/>
            <a:ext cx="4038600" cy="4952999"/>
          </a:xfrm>
        </p:spPr>
        <p:txBody>
          <a:bodyPr>
            <a:normAutofit fontScale="70000" lnSpcReduction="20000"/>
          </a:bodyPr>
          <a:lstStyle/>
          <a:p>
            <a:pPr marL="0" indent="0">
              <a:buNone/>
            </a:pPr>
            <a:r>
              <a:rPr lang="en-US" sz="4000" dirty="0"/>
              <a:t>OAMPT</a:t>
            </a:r>
          </a:p>
          <a:p>
            <a:r>
              <a:rPr lang="en-US" dirty="0"/>
              <a:t>Operation</a:t>
            </a:r>
          </a:p>
          <a:p>
            <a:pPr lvl="1"/>
            <a:r>
              <a:rPr lang="en-US" dirty="0"/>
              <a:t>Procedures used to control normal network operation</a:t>
            </a:r>
          </a:p>
          <a:p>
            <a:r>
              <a:rPr lang="en-US" dirty="0"/>
              <a:t>Administration</a:t>
            </a:r>
          </a:p>
          <a:p>
            <a:pPr lvl="1"/>
            <a:r>
              <a:rPr lang="en-US" dirty="0"/>
              <a:t>Support procedures accompanying normal network operation</a:t>
            </a:r>
          </a:p>
          <a:p>
            <a:r>
              <a:rPr lang="en-US" dirty="0"/>
              <a:t>Maintenance</a:t>
            </a:r>
          </a:p>
          <a:p>
            <a:pPr lvl="1"/>
            <a:r>
              <a:rPr lang="en-US" dirty="0"/>
              <a:t>Re-adjustments of system operation due to failures and regular needs</a:t>
            </a:r>
          </a:p>
          <a:p>
            <a:r>
              <a:rPr lang="en-US" dirty="0"/>
              <a:t>Provisioning </a:t>
            </a:r>
          </a:p>
          <a:p>
            <a:pPr lvl="1"/>
            <a:r>
              <a:rPr lang="en-US" dirty="0"/>
              <a:t>Installation and activation of new network resources.</a:t>
            </a:r>
          </a:p>
          <a:p>
            <a:r>
              <a:rPr lang="en-US" dirty="0"/>
              <a:t>Troubleshooting</a:t>
            </a:r>
          </a:p>
          <a:p>
            <a:pPr lvl="1"/>
            <a:r>
              <a:rPr lang="en-US" dirty="0"/>
              <a:t>Procedures due to fault or failure to compensate the misbehavior</a:t>
            </a:r>
          </a:p>
        </p:txBody>
      </p:sp>
    </p:spTree>
    <p:extLst>
      <p:ext uri="{BB962C8B-B14F-4D97-AF65-F5344CB8AC3E}">
        <p14:creationId xmlns:p14="http://schemas.microsoft.com/office/powerpoint/2010/main" val="2310788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B956A-E48E-4C9A-8CC8-C95E0C0585B7}"/>
              </a:ext>
            </a:extLst>
          </p:cNvPr>
          <p:cNvSpPr>
            <a:spLocks noGrp="1"/>
          </p:cNvSpPr>
          <p:nvPr>
            <p:ph type="title"/>
          </p:nvPr>
        </p:nvSpPr>
        <p:spPr>
          <a:xfrm>
            <a:off x="457200" y="274638"/>
            <a:ext cx="8229600" cy="792162"/>
          </a:xfrm>
        </p:spPr>
        <p:txBody>
          <a:bodyPr/>
          <a:lstStyle/>
          <a:p>
            <a:r>
              <a:rPr lang="en-US" dirty="0"/>
              <a:t>Definitions (Wikipedia) </a:t>
            </a:r>
            <a:r>
              <a:rPr lang="en-US" sz="1600" dirty="0"/>
              <a:t>https://en.wikipedia.org/wiki/Operations,_administration_and_management</a:t>
            </a:r>
          </a:p>
        </p:txBody>
      </p:sp>
      <p:sp>
        <p:nvSpPr>
          <p:cNvPr id="3" name="Content Placeholder 2">
            <a:extLst>
              <a:ext uri="{FF2B5EF4-FFF2-40B4-BE49-F238E27FC236}">
                <a16:creationId xmlns:a16="http://schemas.microsoft.com/office/drawing/2014/main" id="{24E1FA1D-2F41-4AD7-9F7B-09B7203C96FF}"/>
              </a:ext>
            </a:extLst>
          </p:cNvPr>
          <p:cNvSpPr>
            <a:spLocks noGrp="1"/>
          </p:cNvSpPr>
          <p:nvPr>
            <p:ph idx="1"/>
          </p:nvPr>
        </p:nvSpPr>
        <p:spPr>
          <a:xfrm>
            <a:off x="457200" y="1143000"/>
            <a:ext cx="8229600" cy="5410200"/>
          </a:xfrm>
        </p:spPr>
        <p:txBody>
          <a:bodyPr>
            <a:normAutofit lnSpcReduction="10000"/>
          </a:bodyPr>
          <a:lstStyle/>
          <a:p>
            <a:r>
              <a:rPr lang="en-US" sz="1400" b="1" dirty="0"/>
              <a:t>Operations</a:t>
            </a:r>
          </a:p>
          <a:p>
            <a:pPr lvl="1"/>
            <a:r>
              <a:rPr lang="en-US" sz="1200" dirty="0"/>
              <a:t>Basically, these are the procedures you use during normal network operations.</a:t>
            </a:r>
          </a:p>
          <a:p>
            <a:pPr lvl="1"/>
            <a:r>
              <a:rPr lang="en-US" sz="1200" dirty="0"/>
              <a:t>They are day to day organizational procedures: handover, escalation, major issue management, call out, support procedures, regular updates including emails and meetings. In this section group you will find things like: Daily Checklists, On-call and Shift </a:t>
            </a:r>
            <a:r>
              <a:rPr lang="en-US" sz="1200" dirty="0" err="1"/>
              <a:t>rotas</a:t>
            </a:r>
            <a:r>
              <a:rPr lang="en-US" sz="1200" dirty="0"/>
              <a:t>, Call response and ticket opening procedures, Manufacturer documentation like technical specifications and operator handbooks, OOB Procedures</a:t>
            </a:r>
          </a:p>
          <a:p>
            <a:r>
              <a:rPr lang="en-US" sz="1400" b="1" dirty="0"/>
              <a:t>Administration</a:t>
            </a:r>
          </a:p>
          <a:p>
            <a:pPr lvl="1"/>
            <a:r>
              <a:rPr lang="en-US" sz="1200" dirty="0"/>
              <a:t>These are support procedures that are necessary for day-to-day operations - things like common passwords, equipment and tools access, organizational forms and timesheets, meetings minutes and agendas, and customer Service Reports.</a:t>
            </a:r>
          </a:p>
          <a:p>
            <a:pPr lvl="1"/>
            <a:r>
              <a:rPr lang="en-US" sz="1200" dirty="0"/>
              <a:t>This is not necessarily 'network admin', but also 'network operations admin'.</a:t>
            </a:r>
          </a:p>
          <a:p>
            <a:r>
              <a:rPr lang="en-US" sz="1400" b="1" dirty="0"/>
              <a:t>Maintenance</a:t>
            </a:r>
          </a:p>
          <a:p>
            <a:pPr lvl="1"/>
            <a:r>
              <a:rPr lang="en-US" sz="1200" dirty="0"/>
              <a:t>Tasks that if not done will affect service or system operation, but are not necessarily as a result of a failure. Configuration and hardware changes that are a response of system deterioration. These involve scheduling provider maintenance, standard network equipment configuration changes as a result of policy or design, routine equipment checks, hardware changes and software/firmware upgrades. Maintenance tasks can also involve the removal of administrative privileges as a security policy.</a:t>
            </a:r>
          </a:p>
          <a:p>
            <a:r>
              <a:rPr lang="en-US" sz="1400" b="1" dirty="0"/>
              <a:t>Provisioning</a:t>
            </a:r>
          </a:p>
          <a:p>
            <a:pPr lvl="1"/>
            <a:r>
              <a:rPr lang="en-US" sz="1200" dirty="0"/>
              <a:t>Introducing a new service, creating new circuits and setting up new equipment, installing new hardware. Provisioning processes will normally include 'how to' guides and checklists that need to be strictly adhered to and signed off. They can also involve integration and commissioning process which will involve sign-off to other parts of the business life cycle.</a:t>
            </a:r>
          </a:p>
          <a:p>
            <a:r>
              <a:rPr lang="en-US" sz="1400" b="1" dirty="0"/>
              <a:t>Troubleshooting</a:t>
            </a:r>
          </a:p>
          <a:p>
            <a:pPr lvl="1"/>
            <a:r>
              <a:rPr lang="en-US" sz="1200" dirty="0"/>
              <a:t>Troubleshooting is carried out as a result of a fault or failure, may result in maintenance procedures, or emergency workarounds until such time as a maintenance procedure can be carried out. Troubleshooting procedures will involve knowledge databases, guides and process to cover the role of network operations engineers from initial diagnostics to advanced troubleshooting. This stage often involves problem simulation, and is the traditional interface to design.</a:t>
            </a:r>
          </a:p>
        </p:txBody>
      </p:sp>
    </p:spTree>
    <p:extLst>
      <p:ext uri="{BB962C8B-B14F-4D97-AF65-F5344CB8AC3E}">
        <p14:creationId xmlns:p14="http://schemas.microsoft.com/office/powerpoint/2010/main" val="1184237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6D8F2-5EB6-4422-B6C4-9400071AAE20}"/>
              </a:ext>
            </a:extLst>
          </p:cNvPr>
          <p:cNvSpPr>
            <a:spLocks noGrp="1"/>
          </p:cNvSpPr>
          <p:nvPr>
            <p:ph type="title"/>
          </p:nvPr>
        </p:nvSpPr>
        <p:spPr/>
        <p:txBody>
          <a:bodyPr/>
          <a:lstStyle/>
          <a:p>
            <a:r>
              <a:rPr lang="en-US" dirty="0"/>
              <a:t>802.1CF and network operations</a:t>
            </a:r>
          </a:p>
        </p:txBody>
      </p:sp>
      <p:sp>
        <p:nvSpPr>
          <p:cNvPr id="3" name="Content Placeholder 2">
            <a:extLst>
              <a:ext uri="{FF2B5EF4-FFF2-40B4-BE49-F238E27FC236}">
                <a16:creationId xmlns:a16="http://schemas.microsoft.com/office/drawing/2014/main" id="{516E6CFC-03ED-4BEE-9FE1-83B7991CA9DF}"/>
              </a:ext>
            </a:extLst>
          </p:cNvPr>
          <p:cNvSpPr>
            <a:spLocks noGrp="1"/>
          </p:cNvSpPr>
          <p:nvPr>
            <p:ph idx="1"/>
          </p:nvPr>
        </p:nvSpPr>
        <p:spPr/>
        <p:txBody>
          <a:bodyPr>
            <a:normAutofit fontScale="85000" lnSpcReduction="20000"/>
          </a:bodyPr>
          <a:lstStyle/>
          <a:p>
            <a:r>
              <a:rPr lang="en-US" dirty="0"/>
              <a:t>802.1CF covers various aspects of network operation</a:t>
            </a:r>
          </a:p>
          <a:p>
            <a:r>
              <a:rPr lang="en-US" dirty="0"/>
              <a:t>There are two major structural approaches of network operation</a:t>
            </a:r>
          </a:p>
          <a:p>
            <a:pPr lvl="1"/>
            <a:r>
              <a:rPr lang="en-US" dirty="0"/>
              <a:t>FCAPS (Fault, Configuration, Accounting, Performance, Security)</a:t>
            </a:r>
          </a:p>
          <a:p>
            <a:pPr lvl="1"/>
            <a:r>
              <a:rPr lang="en-US" dirty="0"/>
              <a:t>OAMPT (Operation, Administration, Maintenance, Provisioning, Troubleshooting)</a:t>
            </a:r>
          </a:p>
          <a:p>
            <a:r>
              <a:rPr lang="en-US" dirty="0"/>
              <a:t>The OAMPT model seems to be better aligned with 802.1CF</a:t>
            </a:r>
          </a:p>
          <a:p>
            <a:pPr lvl="1"/>
            <a:r>
              <a:rPr lang="en-US" dirty="0"/>
              <a:t>Chapters of 802.1CF can be well mapped to particular OAMPT aspects of network operation</a:t>
            </a:r>
          </a:p>
        </p:txBody>
      </p:sp>
    </p:spTree>
    <p:extLst>
      <p:ext uri="{BB962C8B-B14F-4D97-AF65-F5344CB8AC3E}">
        <p14:creationId xmlns:p14="http://schemas.microsoft.com/office/powerpoint/2010/main" val="1354604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DC6F4-6636-42F5-B9FE-9ED009B6E5BE}"/>
              </a:ext>
            </a:extLst>
          </p:cNvPr>
          <p:cNvSpPr>
            <a:spLocks noGrp="1"/>
          </p:cNvSpPr>
          <p:nvPr>
            <p:ph type="title"/>
          </p:nvPr>
        </p:nvSpPr>
        <p:spPr/>
        <p:txBody>
          <a:bodyPr/>
          <a:lstStyle/>
          <a:p>
            <a:r>
              <a:rPr lang="en-US" dirty="0"/>
              <a:t>Mapping of 802.1CF to OAMPT</a:t>
            </a:r>
          </a:p>
        </p:txBody>
      </p:sp>
      <p:sp>
        <p:nvSpPr>
          <p:cNvPr id="3" name="Content Placeholder 2">
            <a:extLst>
              <a:ext uri="{FF2B5EF4-FFF2-40B4-BE49-F238E27FC236}">
                <a16:creationId xmlns:a16="http://schemas.microsoft.com/office/drawing/2014/main" id="{30B00D35-2AD1-44A4-9940-6DC329A21F7E}"/>
              </a:ext>
            </a:extLst>
          </p:cNvPr>
          <p:cNvSpPr>
            <a:spLocks noGrp="1"/>
          </p:cNvSpPr>
          <p:nvPr>
            <p:ph idx="1"/>
          </p:nvPr>
        </p:nvSpPr>
        <p:spPr>
          <a:xfrm>
            <a:off x="457200" y="1600200"/>
            <a:ext cx="8229600" cy="4525963"/>
          </a:xfrm>
        </p:spPr>
        <p:txBody>
          <a:bodyPr>
            <a:normAutofit fontScale="62500" lnSpcReduction="20000"/>
          </a:bodyPr>
          <a:lstStyle/>
          <a:p>
            <a:r>
              <a:rPr lang="en-US" dirty="0"/>
              <a:t>Operations</a:t>
            </a:r>
          </a:p>
          <a:p>
            <a:pPr lvl="2"/>
            <a:r>
              <a:rPr lang="en-US" dirty="0"/>
              <a:t>Procedures used to control normal network operation</a:t>
            </a:r>
          </a:p>
          <a:p>
            <a:pPr lvl="1"/>
            <a:r>
              <a:rPr lang="en-US" dirty="0">
                <a:solidFill>
                  <a:schemeClr val="tx2"/>
                </a:solidFill>
              </a:rPr>
              <a:t>Sections 7.2 – 7.7 of Functional decomposition and design</a:t>
            </a:r>
          </a:p>
          <a:p>
            <a:r>
              <a:rPr lang="en-US" dirty="0"/>
              <a:t>Administration</a:t>
            </a:r>
          </a:p>
          <a:p>
            <a:pPr lvl="2"/>
            <a:r>
              <a:rPr lang="en-US" dirty="0"/>
              <a:t>Support procedures accompanying normal network operation</a:t>
            </a:r>
          </a:p>
          <a:p>
            <a:pPr lvl="1"/>
            <a:r>
              <a:rPr lang="en-US" dirty="0">
                <a:solidFill>
                  <a:schemeClr val="tx2"/>
                </a:solidFill>
              </a:rPr>
              <a:t>Section 6.6 Operational roles, and Section 7.1 Access network setup</a:t>
            </a:r>
          </a:p>
          <a:p>
            <a:r>
              <a:rPr lang="en-US" dirty="0"/>
              <a:t>Maintenance</a:t>
            </a:r>
          </a:p>
          <a:p>
            <a:pPr lvl="2"/>
            <a:r>
              <a:rPr lang="en-US" dirty="0"/>
              <a:t>Re-adjustments of system operation due to failures and regular needs</a:t>
            </a:r>
          </a:p>
          <a:p>
            <a:pPr lvl="1"/>
            <a:r>
              <a:rPr lang="en-US" dirty="0">
                <a:solidFill>
                  <a:schemeClr val="tx2"/>
                </a:solidFill>
              </a:rPr>
              <a:t>Section 6.3 – 6.5 NRM, Section 7.1 Access network setup, and Section 7.8 Fault diagnostics and maintenance</a:t>
            </a:r>
          </a:p>
          <a:p>
            <a:r>
              <a:rPr lang="en-US" dirty="0"/>
              <a:t>Provisioning </a:t>
            </a:r>
          </a:p>
          <a:p>
            <a:pPr lvl="2"/>
            <a:r>
              <a:rPr lang="en-US" dirty="0"/>
              <a:t>Installation and activation of new network resources.</a:t>
            </a:r>
          </a:p>
          <a:p>
            <a:pPr lvl="1"/>
            <a:r>
              <a:rPr lang="en-US" dirty="0">
                <a:solidFill>
                  <a:schemeClr val="tx2"/>
                </a:solidFill>
              </a:rPr>
              <a:t>Section 6.8 Network virtualization, and Section 8.2 Virtualized network instantiation</a:t>
            </a:r>
          </a:p>
          <a:p>
            <a:r>
              <a:rPr lang="en-US" dirty="0"/>
              <a:t>Troubleshooting</a:t>
            </a:r>
          </a:p>
          <a:p>
            <a:pPr lvl="2"/>
            <a:r>
              <a:rPr lang="en-US" dirty="0"/>
              <a:t>Procedures due to fault or failure to compensate the misbehavior</a:t>
            </a:r>
          </a:p>
          <a:p>
            <a:pPr lvl="1"/>
            <a:r>
              <a:rPr lang="en-US" dirty="0">
                <a:solidFill>
                  <a:schemeClr val="tx2"/>
                </a:solidFill>
              </a:rPr>
              <a:t>Section 7.8 Fault diagnostics and maintenance</a:t>
            </a:r>
          </a:p>
        </p:txBody>
      </p:sp>
    </p:spTree>
    <p:extLst>
      <p:ext uri="{BB962C8B-B14F-4D97-AF65-F5344CB8AC3E}">
        <p14:creationId xmlns:p14="http://schemas.microsoft.com/office/powerpoint/2010/main" val="396171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DC6F4-6636-42F5-B9FE-9ED009B6E5BE}"/>
              </a:ext>
            </a:extLst>
          </p:cNvPr>
          <p:cNvSpPr>
            <a:spLocks noGrp="1"/>
          </p:cNvSpPr>
          <p:nvPr>
            <p:ph type="title"/>
          </p:nvPr>
        </p:nvSpPr>
        <p:spPr/>
        <p:txBody>
          <a:bodyPr/>
          <a:lstStyle/>
          <a:p>
            <a:r>
              <a:rPr lang="en-US" dirty="0"/>
              <a:t>Network entities providing OAMPT functions</a:t>
            </a:r>
          </a:p>
        </p:txBody>
      </p:sp>
      <p:sp>
        <p:nvSpPr>
          <p:cNvPr id="3" name="Content Placeholder 2">
            <a:extLst>
              <a:ext uri="{FF2B5EF4-FFF2-40B4-BE49-F238E27FC236}">
                <a16:creationId xmlns:a16="http://schemas.microsoft.com/office/drawing/2014/main" id="{30B00D35-2AD1-44A4-9940-6DC329A21F7E}"/>
              </a:ext>
            </a:extLst>
          </p:cNvPr>
          <p:cNvSpPr>
            <a:spLocks noGrp="1"/>
          </p:cNvSpPr>
          <p:nvPr>
            <p:ph idx="1"/>
          </p:nvPr>
        </p:nvSpPr>
        <p:spPr/>
        <p:txBody>
          <a:bodyPr>
            <a:normAutofit fontScale="47500" lnSpcReduction="20000"/>
          </a:bodyPr>
          <a:lstStyle/>
          <a:p>
            <a:r>
              <a:rPr lang="en-US" dirty="0"/>
              <a:t>Operations</a:t>
            </a:r>
          </a:p>
          <a:p>
            <a:pPr lvl="2"/>
            <a:r>
              <a:rPr lang="en-US" dirty="0"/>
              <a:t>Procedures used to control normal network operation</a:t>
            </a:r>
          </a:p>
          <a:p>
            <a:pPr lvl="1"/>
            <a:r>
              <a:rPr lang="en-US" dirty="0">
                <a:solidFill>
                  <a:schemeClr val="accent4"/>
                </a:solidFill>
              </a:rPr>
              <a:t>Usually performed through the network infrastructure</a:t>
            </a:r>
          </a:p>
          <a:p>
            <a:pPr lvl="2"/>
            <a:r>
              <a:rPr lang="en-US" dirty="0">
                <a:solidFill>
                  <a:schemeClr val="tx2"/>
                </a:solidFill>
              </a:rPr>
              <a:t>Sections 7.2 – 7.7 of Functional decomposition and design</a:t>
            </a:r>
          </a:p>
          <a:p>
            <a:r>
              <a:rPr lang="en-US" dirty="0"/>
              <a:t>Administration</a:t>
            </a:r>
          </a:p>
          <a:p>
            <a:pPr lvl="2"/>
            <a:r>
              <a:rPr lang="en-US" dirty="0"/>
              <a:t>Support procedures accompanying normal network operation</a:t>
            </a:r>
          </a:p>
          <a:p>
            <a:pPr lvl="1"/>
            <a:r>
              <a:rPr lang="en-US" dirty="0">
                <a:solidFill>
                  <a:schemeClr val="accent4"/>
                </a:solidFill>
              </a:rPr>
              <a:t>Usually performed through the Business Supporting System (BSS)</a:t>
            </a:r>
          </a:p>
          <a:p>
            <a:pPr lvl="2"/>
            <a:r>
              <a:rPr lang="en-US" dirty="0">
                <a:solidFill>
                  <a:schemeClr val="tx2"/>
                </a:solidFill>
              </a:rPr>
              <a:t>Section 6.6 Operational roles, and Section 7.1 Access network setup</a:t>
            </a:r>
          </a:p>
          <a:p>
            <a:r>
              <a:rPr lang="en-US" dirty="0"/>
              <a:t>Maintenance</a:t>
            </a:r>
          </a:p>
          <a:p>
            <a:pPr lvl="2"/>
            <a:r>
              <a:rPr lang="en-US" dirty="0"/>
              <a:t>Re-adjustments of system operation due to failures and regular needs</a:t>
            </a:r>
          </a:p>
          <a:p>
            <a:pPr lvl="1"/>
            <a:r>
              <a:rPr lang="en-US" dirty="0">
                <a:solidFill>
                  <a:schemeClr val="accent4"/>
                </a:solidFill>
              </a:rPr>
              <a:t>Usually performed through the Operation Supporting System (OSS)</a:t>
            </a:r>
          </a:p>
          <a:p>
            <a:pPr lvl="2"/>
            <a:r>
              <a:rPr lang="en-US" dirty="0">
                <a:solidFill>
                  <a:schemeClr val="tx2"/>
                </a:solidFill>
              </a:rPr>
              <a:t>Section 6.3 – 6.5 NRM, Section 7.1 Access network setup, and Section 7.8 Fault diagnostics and maintenance</a:t>
            </a:r>
          </a:p>
          <a:p>
            <a:r>
              <a:rPr lang="en-US" dirty="0"/>
              <a:t>Provisioning </a:t>
            </a:r>
          </a:p>
          <a:p>
            <a:pPr lvl="2"/>
            <a:r>
              <a:rPr lang="en-US" dirty="0"/>
              <a:t>Installation and activation of new network resources.</a:t>
            </a:r>
          </a:p>
          <a:p>
            <a:pPr lvl="1"/>
            <a:r>
              <a:rPr lang="en-US" dirty="0">
                <a:solidFill>
                  <a:schemeClr val="accent4"/>
                </a:solidFill>
              </a:rPr>
              <a:t>Usually performed through the network orchestration system (??)</a:t>
            </a:r>
          </a:p>
          <a:p>
            <a:pPr lvl="2"/>
            <a:r>
              <a:rPr lang="en-US" dirty="0">
                <a:solidFill>
                  <a:schemeClr val="tx2"/>
                </a:solidFill>
              </a:rPr>
              <a:t>Section 6.8 Network virtualization, and Section 8.2 Virtualized network instantiation</a:t>
            </a:r>
          </a:p>
          <a:p>
            <a:r>
              <a:rPr lang="en-US" dirty="0"/>
              <a:t>Troubleshooting</a:t>
            </a:r>
          </a:p>
          <a:p>
            <a:pPr lvl="2"/>
            <a:r>
              <a:rPr lang="en-US" dirty="0"/>
              <a:t>Procedures due to fault or failure to compensate the misbehavior</a:t>
            </a:r>
          </a:p>
          <a:p>
            <a:pPr lvl="1"/>
            <a:r>
              <a:rPr lang="en-US" dirty="0">
                <a:solidFill>
                  <a:schemeClr val="accent4"/>
                </a:solidFill>
              </a:rPr>
              <a:t>Usually performed through Network Operations Center (NOC)</a:t>
            </a:r>
          </a:p>
          <a:p>
            <a:pPr lvl="2"/>
            <a:r>
              <a:rPr lang="en-US" dirty="0">
                <a:solidFill>
                  <a:schemeClr val="tx2"/>
                </a:solidFill>
              </a:rPr>
              <a:t>Section 7.8 Fault diagnostics and maintenance</a:t>
            </a:r>
          </a:p>
        </p:txBody>
      </p:sp>
      <p:sp>
        <p:nvSpPr>
          <p:cNvPr id="4" name="TextBox 3">
            <a:extLst>
              <a:ext uri="{FF2B5EF4-FFF2-40B4-BE49-F238E27FC236}">
                <a16:creationId xmlns:a16="http://schemas.microsoft.com/office/drawing/2014/main" id="{E6FE7F9D-5A77-42E2-BBBA-1E35C3E54766}"/>
              </a:ext>
            </a:extLst>
          </p:cNvPr>
          <p:cNvSpPr txBox="1"/>
          <p:nvPr/>
        </p:nvSpPr>
        <p:spPr>
          <a:xfrm>
            <a:off x="457200" y="5638800"/>
            <a:ext cx="8305800" cy="584775"/>
          </a:xfrm>
          <a:prstGeom prst="rect">
            <a:avLst/>
          </a:prstGeom>
          <a:noFill/>
        </p:spPr>
        <p:txBody>
          <a:bodyPr wrap="square" rtlCol="0">
            <a:spAutoFit/>
          </a:bodyPr>
          <a:lstStyle/>
          <a:p>
            <a:r>
              <a:rPr lang="en-US" sz="1600" i="1" dirty="0">
                <a:latin typeface="+mn-lt"/>
              </a:rPr>
              <a:t>Troubleshooting seems to be a meta category of activities closely related to Maintenance.</a:t>
            </a:r>
          </a:p>
          <a:p>
            <a:r>
              <a:rPr lang="en-US" sz="1600" i="1" dirty="0">
                <a:latin typeface="+mn-lt"/>
              </a:rPr>
              <a:t>Should we subsume ‘Troubleshooting’ into ‘Maintenance’ (i.e. OAMPT =&gt; OAMP) ??</a:t>
            </a:r>
          </a:p>
        </p:txBody>
      </p:sp>
    </p:spTree>
    <p:extLst>
      <p:ext uri="{BB962C8B-B14F-4D97-AF65-F5344CB8AC3E}">
        <p14:creationId xmlns:p14="http://schemas.microsoft.com/office/powerpoint/2010/main" val="715825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6BDEF-2CCB-4CD1-A3F5-1DC0BA74B077}"/>
              </a:ext>
            </a:extLst>
          </p:cNvPr>
          <p:cNvSpPr>
            <a:spLocks noGrp="1"/>
          </p:cNvSpPr>
          <p:nvPr>
            <p:ph type="title"/>
          </p:nvPr>
        </p:nvSpPr>
        <p:spPr/>
        <p:txBody>
          <a:bodyPr/>
          <a:lstStyle/>
          <a:p>
            <a:r>
              <a:rPr lang="en-US" dirty="0"/>
              <a:t>Could we proceed with the two models agreed?</a:t>
            </a:r>
          </a:p>
        </p:txBody>
      </p:sp>
      <p:sp>
        <p:nvSpPr>
          <p:cNvPr id="3" name="Content Placeholder 2">
            <a:extLst>
              <a:ext uri="{FF2B5EF4-FFF2-40B4-BE49-F238E27FC236}">
                <a16:creationId xmlns:a16="http://schemas.microsoft.com/office/drawing/2014/main" id="{5AF81D73-196E-4765-95FF-097DEB3FE1A5}"/>
              </a:ext>
            </a:extLst>
          </p:cNvPr>
          <p:cNvSpPr>
            <a:spLocks noGrp="1"/>
          </p:cNvSpPr>
          <p:nvPr>
            <p:ph sz="half" idx="1"/>
          </p:nvPr>
        </p:nvSpPr>
        <p:spPr>
          <a:xfrm>
            <a:off x="457200" y="1600200"/>
            <a:ext cx="4038600" cy="4800600"/>
          </a:xfrm>
        </p:spPr>
        <p:txBody>
          <a:bodyPr>
            <a:normAutofit lnSpcReduction="10000"/>
          </a:bodyPr>
          <a:lstStyle/>
          <a:p>
            <a:r>
              <a:rPr lang="en-US" dirty="0"/>
              <a:t>Infrastructure</a:t>
            </a:r>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pPr marL="0" indent="0">
              <a:buNone/>
            </a:pPr>
            <a:endParaRPr lang="en-US" sz="2000" dirty="0"/>
          </a:p>
          <a:p>
            <a:pPr marL="0" indent="0">
              <a:buNone/>
            </a:pPr>
            <a:r>
              <a:rPr lang="en-US" sz="2400" dirty="0"/>
              <a:t>Information model is structured according to functional entities</a:t>
            </a:r>
          </a:p>
        </p:txBody>
      </p:sp>
      <p:sp>
        <p:nvSpPr>
          <p:cNvPr id="4" name="Content Placeholder 3">
            <a:extLst>
              <a:ext uri="{FF2B5EF4-FFF2-40B4-BE49-F238E27FC236}">
                <a16:creationId xmlns:a16="http://schemas.microsoft.com/office/drawing/2014/main" id="{01721619-9275-408C-B317-FC97DD71B913}"/>
              </a:ext>
            </a:extLst>
          </p:cNvPr>
          <p:cNvSpPr>
            <a:spLocks noGrp="1"/>
          </p:cNvSpPr>
          <p:nvPr>
            <p:ph sz="half" idx="2"/>
          </p:nvPr>
        </p:nvSpPr>
        <p:spPr>
          <a:xfrm>
            <a:off x="4648200" y="1600200"/>
            <a:ext cx="4038600" cy="4800600"/>
          </a:xfrm>
        </p:spPr>
        <p:txBody>
          <a:bodyPr>
            <a:normAutofit lnSpcReduction="10000"/>
          </a:bodyPr>
          <a:lstStyle/>
          <a:p>
            <a:r>
              <a:rPr lang="en-US" dirty="0"/>
              <a:t>User Service</a:t>
            </a:r>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pPr marL="0" indent="0">
              <a:buNone/>
            </a:pPr>
            <a:endParaRPr lang="en-US" sz="2000" dirty="0"/>
          </a:p>
          <a:p>
            <a:pPr marL="0" indent="0">
              <a:buNone/>
            </a:pPr>
            <a:r>
              <a:rPr lang="en-US" sz="2400" dirty="0"/>
              <a:t>Information model is structured according to functional phases</a:t>
            </a:r>
          </a:p>
        </p:txBody>
      </p:sp>
      <p:pic>
        <p:nvPicPr>
          <p:cNvPr id="6" name="Picture 5">
            <a:extLst>
              <a:ext uri="{FF2B5EF4-FFF2-40B4-BE49-F238E27FC236}">
                <a16:creationId xmlns:a16="http://schemas.microsoft.com/office/drawing/2014/main" id="{24C55BE9-46B1-49BB-A88B-6C914E7AFDB2}"/>
              </a:ext>
            </a:extLst>
          </p:cNvPr>
          <p:cNvPicPr>
            <a:picLocks noChangeAspect="1"/>
          </p:cNvPicPr>
          <p:nvPr/>
        </p:nvPicPr>
        <p:blipFill>
          <a:blip r:embed="rId2"/>
          <a:stretch>
            <a:fillRect/>
          </a:stretch>
        </p:blipFill>
        <p:spPr>
          <a:xfrm>
            <a:off x="449179" y="2514600"/>
            <a:ext cx="4021214" cy="2590800"/>
          </a:xfrm>
          <a:prstGeom prst="rect">
            <a:avLst/>
          </a:prstGeom>
        </p:spPr>
      </p:pic>
      <p:pic>
        <p:nvPicPr>
          <p:cNvPr id="12" name="Picture 11">
            <a:extLst>
              <a:ext uri="{FF2B5EF4-FFF2-40B4-BE49-F238E27FC236}">
                <a16:creationId xmlns:a16="http://schemas.microsoft.com/office/drawing/2014/main" id="{8D5E3C2E-69F1-4636-9B9D-F938F2C56338}"/>
              </a:ext>
            </a:extLst>
          </p:cNvPr>
          <p:cNvPicPr>
            <a:picLocks noChangeAspect="1"/>
          </p:cNvPicPr>
          <p:nvPr/>
        </p:nvPicPr>
        <p:blipFill>
          <a:blip r:embed="rId3"/>
          <a:stretch>
            <a:fillRect/>
          </a:stretch>
        </p:blipFill>
        <p:spPr>
          <a:xfrm>
            <a:off x="4656221" y="1905000"/>
            <a:ext cx="4267200" cy="3179351"/>
          </a:xfrm>
          <a:prstGeom prst="rect">
            <a:avLst/>
          </a:prstGeom>
        </p:spPr>
      </p:pic>
    </p:spTree>
    <p:extLst>
      <p:ext uri="{BB962C8B-B14F-4D97-AF65-F5344CB8AC3E}">
        <p14:creationId xmlns:p14="http://schemas.microsoft.com/office/powerpoint/2010/main" val="3274181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F396B-E712-40D4-97AD-4B01AC247D3E}"/>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E26E02E7-DD05-47AB-8EB9-93D871156078}"/>
              </a:ext>
            </a:extLst>
          </p:cNvPr>
          <p:cNvSpPr>
            <a:spLocks noGrp="1"/>
          </p:cNvSpPr>
          <p:nvPr>
            <p:ph idx="1"/>
          </p:nvPr>
        </p:nvSpPr>
        <p:spPr/>
        <p:txBody>
          <a:bodyPr>
            <a:normAutofit fontScale="92500" lnSpcReduction="20000"/>
          </a:bodyPr>
          <a:lstStyle/>
          <a:p>
            <a:r>
              <a:rPr lang="en-US" dirty="0"/>
              <a:t>The two agreed model describe the Operations aspect, as well as the Maintenance aspect of a network.</a:t>
            </a:r>
          </a:p>
          <a:p>
            <a:r>
              <a:rPr lang="en-US" dirty="0"/>
              <a:t>Additional information models may address Administration, and Provisioning.</a:t>
            </a:r>
          </a:p>
          <a:p>
            <a:endParaRPr lang="en-US" dirty="0"/>
          </a:p>
          <a:p>
            <a:r>
              <a:rPr lang="en-US" dirty="0"/>
              <a:t>For the time being, the two agreed information model may be sufficient.</a:t>
            </a:r>
          </a:p>
          <a:p>
            <a:r>
              <a:rPr lang="en-US" dirty="0"/>
              <a:t>Information models may be amended during the WG ballot phase.</a:t>
            </a:r>
          </a:p>
        </p:txBody>
      </p:sp>
    </p:spTree>
    <p:extLst>
      <p:ext uri="{BB962C8B-B14F-4D97-AF65-F5344CB8AC3E}">
        <p14:creationId xmlns:p14="http://schemas.microsoft.com/office/powerpoint/2010/main" val="27567569"/>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none" lIns="36000" tIns="18000" rIns="36000" bIns="1800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a:ln>
              <a:noFill/>
            </a:ln>
            <a:solidFill>
              <a:schemeClr val="tx1"/>
            </a:solidFill>
            <a:effectLst/>
            <a:latin typeface="+mn-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txDef>
      <a:spPr>
        <a:noFill/>
      </a:spPr>
      <a:bodyPr wrap="none" rtlCol="0">
        <a:spAutoFit/>
      </a:bodyPr>
      <a:lstStyle>
        <a:defPPr>
          <a:defRPr smtClean="0">
            <a:latin typeface="+mn-lt"/>
          </a:defRPr>
        </a:defPPr>
      </a:lstStyle>
    </a:tx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1914</TotalTime>
  <Words>1120</Words>
  <Application>Microsoft Office PowerPoint</Application>
  <PresentationFormat>On-screen Show (4:3)</PresentationFormat>
  <Paragraphs>133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ＭＳ Ｐゴシック</vt:lpstr>
      <vt:lpstr>Arial</vt:lpstr>
      <vt:lpstr>Times</vt:lpstr>
      <vt:lpstr>Times New Roman</vt:lpstr>
      <vt:lpstr>Template</vt:lpstr>
      <vt:lpstr>PowerPoint Presentation</vt:lpstr>
      <vt:lpstr>Relation between information modeling and network operation</vt:lpstr>
      <vt:lpstr>Network operation models</vt:lpstr>
      <vt:lpstr>Definitions (Wikipedia) https://en.wikipedia.org/wiki/Operations,_administration_and_management</vt:lpstr>
      <vt:lpstr>802.1CF and network operations</vt:lpstr>
      <vt:lpstr>Mapping of 802.1CF to OAMPT</vt:lpstr>
      <vt:lpstr>Network entities providing OAMPT functions</vt:lpstr>
      <vt:lpstr>Could we proceed with the two models agreed?</vt:lpstr>
      <vt:lpstr>Conclusion</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356</cp:revision>
  <cp:lastPrinted>1998-02-10T13:28:06Z</cp:lastPrinted>
  <dcterms:created xsi:type="dcterms:W3CDTF">2011-12-30T17:06:23Z</dcterms:created>
  <dcterms:modified xsi:type="dcterms:W3CDTF">2017-10-10T07:49:49Z</dcterms:modified>
</cp:coreProperties>
</file>