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8" r:id="rId15"/>
    <p:sldId id="309" r:id="rId16"/>
    <p:sldId id="310" r:id="rId17"/>
    <p:sldId id="31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84" d="100"/>
          <a:sy n="84" d="100"/>
        </p:scale>
        <p:origin x="7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omniran-17-0078-02-00TG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7" Type="http://schemas.openxmlformats.org/officeDocument/2006/relationships/hyperlink" Target="https://mentor.ieee.org/omniran/dcn/17/omniran-17-0080-00-CF00-information-modeling-for-network-operat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81-00-CF00-user-service-information-model.pptx" TargetMode="External"/><Relationship Id="rId5" Type="http://schemas.openxmlformats.org/officeDocument/2006/relationships/hyperlink" Target="https://mentor.ieee.org/omniran/dcn/17/omniran-17-0079-00-CF00-chap-8-1-information-model.docx" TargetMode="External"/><Relationship Id="rId4" Type="http://schemas.openxmlformats.org/officeDocument/2006/relationships/hyperlink" Target="http://www.ieee802.org/secmail/msg21785.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secmail/msg21785.html" TargetMode="External"/><Relationship Id="rId2" Type="http://schemas.openxmlformats.org/officeDocument/2006/relationships/hyperlink" Target="https://mentor.ieee.org/omniran/dcn/17/omniran-17-0077-00-00TG-sep-26th-confcall-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81-00-CF00-user-service-information-model.pptx" TargetMode="External"/><Relationship Id="rId2" Type="http://schemas.openxmlformats.org/officeDocument/2006/relationships/hyperlink" Target="https://mentor.ieee.org/omniran/dcn/17/omniran-17-0079-00-CF00-chap-8-1-information-model.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80-00-CF00-information-modeling-for-network-oper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b403a42241fefd9f6aa2a89818f3fc5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31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10</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2016-10-10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09:32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70022885"/>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Antonio</a:t>
                      </a:r>
                      <a:r>
                        <a:rPr lang="en-US" sz="1400" baseline="0" dirty="0">
                          <a:solidFill>
                            <a:schemeClr val="tx1"/>
                          </a:solidFill>
                        </a:rPr>
                        <a:t> de la Oliva</a:t>
                      </a:r>
                      <a:endParaRPr lang="en-US" sz="1400" dirty="0">
                        <a:solidFill>
                          <a:schemeClr val="tx1"/>
                        </a:solidFill>
                      </a:endParaRPr>
                    </a:p>
                  </a:txBody>
                  <a:tcPr/>
                </a:tc>
                <a:tc>
                  <a:txBody>
                    <a:bodyPr/>
                    <a:lstStyle/>
                    <a:p>
                      <a:r>
                        <a:rPr lang="en-US" sz="1400" dirty="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a:t>Nothing brought up.</a:t>
            </a:r>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Minutes</a:t>
            </a:r>
          </a:p>
          <a:p>
            <a:pPr lvl="1"/>
            <a:r>
              <a:rPr lang="en-US" dirty="0">
                <a:hlinkClick r:id="rId3"/>
              </a:rPr>
              <a:t>https://mentor.ieee.org/omniran/dcn/17/omniran-17-0077-00-00TG-sep-26th-confcall-minutes.docx</a:t>
            </a:r>
            <a:endParaRPr lang="en-US" dirty="0"/>
          </a:p>
          <a:p>
            <a:r>
              <a:rPr lang="en-US" dirty="0"/>
              <a:t>Reports</a:t>
            </a:r>
          </a:p>
          <a:p>
            <a:pPr lvl="1"/>
            <a:r>
              <a:rPr lang="en-US" dirty="0"/>
              <a:t>Liaison from NGMN to IEEE 802 on 5G E2E </a:t>
            </a:r>
            <a:r>
              <a:rPr lang="en-US" dirty="0" err="1"/>
              <a:t>ArchFramework</a:t>
            </a:r>
            <a:endParaRPr lang="en-US" dirty="0"/>
          </a:p>
          <a:p>
            <a:pPr lvl="2"/>
            <a:r>
              <a:rPr lang="en-US" dirty="0">
                <a:hlinkClick r:id="rId4"/>
              </a:rPr>
              <a:t>http://www.ieee802.org/secmail/msg21785.html</a:t>
            </a:r>
            <a:endParaRPr lang="en-US" dirty="0"/>
          </a:p>
          <a:p>
            <a:r>
              <a:rPr lang="en-US" dirty="0"/>
              <a:t>Follow-up on actions defined during the editorial review at St. John's F2F</a:t>
            </a:r>
          </a:p>
          <a:p>
            <a:pPr lvl="1"/>
            <a:r>
              <a:rPr lang="en-US" dirty="0"/>
              <a:t>No pending contributions</a:t>
            </a:r>
          </a:p>
          <a:p>
            <a:r>
              <a:rPr lang="en-US" dirty="0"/>
              <a:t>Progress and agree on information model for Access network and User service</a:t>
            </a:r>
          </a:p>
          <a:p>
            <a:pPr lvl="1"/>
            <a:r>
              <a:rPr lang="en-US" dirty="0">
                <a:hlinkClick r:id="rId5"/>
              </a:rPr>
              <a:t>https://mentor.ieee.org/omniran/dcn/17/omniran-17-0079-00-CF00-chap-8-1-information-model.docx</a:t>
            </a:r>
            <a:endParaRPr lang="en-US" dirty="0"/>
          </a:p>
          <a:p>
            <a:pPr lvl="1"/>
            <a:r>
              <a:rPr lang="en-US" dirty="0">
                <a:hlinkClick r:id="rId6"/>
              </a:rPr>
              <a:t>https://mentor.ieee.org/omniran/dcn/17/omniran-17-0082-00-CF00-information-model-structure.pptx</a:t>
            </a:r>
          </a:p>
          <a:p>
            <a:pPr lvl="1"/>
            <a:r>
              <a:rPr lang="en-US" dirty="0">
                <a:hlinkClick r:id="rId6"/>
              </a:rPr>
              <a:t>https://mentor.ieee.org/omniran/dcn/17/omniran-17-0081-00-CF00-user-service-information-model.pptx</a:t>
            </a:r>
            <a:endParaRPr lang="en-US" dirty="0"/>
          </a:p>
          <a:p>
            <a:pPr lvl="1"/>
            <a:r>
              <a:rPr lang="en-US" dirty="0">
                <a:hlinkClick r:id="rId7"/>
              </a:rPr>
              <a:t>https://mentor.ieee.org/omniran/dcn/17/omniran-17-0080-00-CF00-information-modeling-for-network-operation.pptx</a:t>
            </a:r>
            <a:endParaRPr lang="en-US" dirty="0"/>
          </a:p>
          <a:p>
            <a:pPr lvl="0"/>
            <a:r>
              <a:rPr lang="en-US" dirty="0"/>
              <a:t>Discuss and review text proposal for adoption of TSN in Chap 7.5 &amp; 7.6</a:t>
            </a:r>
          </a:p>
          <a:p>
            <a:pPr lvl="1"/>
            <a:r>
              <a:rPr lang="en-US" dirty="0"/>
              <a:t>Contribution pending</a:t>
            </a:r>
          </a:p>
          <a:p>
            <a:pPr lvl="0"/>
            <a:r>
              <a:rPr lang="en-US" dirty="0"/>
              <a:t>Plans for upcoming F2F in Orlando, FL</a:t>
            </a:r>
          </a:p>
          <a:p>
            <a:pPr lvl="1"/>
            <a:r>
              <a:rPr lang="en-US" dirty="0"/>
              <a:t>Last two slides of this document</a:t>
            </a:r>
          </a:p>
          <a:p>
            <a:pPr lvl="0"/>
            <a:r>
              <a:rPr lang="en-US" dirty="0"/>
              <a:t>Topics for conference call on Oct 31st</a:t>
            </a:r>
          </a:p>
          <a:p>
            <a:pPr lvl="0"/>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55000" lnSpcReduction="20000"/>
          </a:bodyPr>
          <a:lstStyle/>
          <a:p>
            <a:r>
              <a:rPr lang="en-US" dirty="0"/>
              <a:t>Agenda approval</a:t>
            </a:r>
          </a:p>
          <a:p>
            <a:pPr lvl="1"/>
            <a:r>
              <a:rPr lang="en-US" dirty="0"/>
              <a:t>Agenda approved without modifications. Antonio asked for the background of the addition of TSN to chapter 7.5 and 7.6. Max reported about the discussions in St. John’s and pointed to the documents omniran-17-0067 revision 1 and revision 2 for further details.</a:t>
            </a:r>
          </a:p>
          <a:p>
            <a:r>
              <a:rPr lang="en-US" dirty="0"/>
              <a:t>Review of minutes</a:t>
            </a:r>
          </a:p>
          <a:p>
            <a:pPr lvl="1"/>
            <a:r>
              <a:rPr lang="en-US" dirty="0">
                <a:hlinkClick r:id="rId2"/>
              </a:rPr>
              <a:t>https://mentor.ieee.org/omniran/dcn/17/omniran-17-0077-00-00TG-sep-26th-confcall-minutes.docx</a:t>
            </a:r>
            <a:endParaRPr lang="en-US" dirty="0"/>
          </a:p>
          <a:p>
            <a:pPr lvl="2"/>
            <a:r>
              <a:rPr lang="en-US" dirty="0"/>
              <a:t>No comments raised.</a:t>
            </a:r>
          </a:p>
          <a:p>
            <a:r>
              <a:rPr lang="en-US" dirty="0"/>
              <a:t>Reports</a:t>
            </a:r>
          </a:p>
          <a:p>
            <a:pPr lvl="1"/>
            <a:r>
              <a:rPr lang="en-US" dirty="0"/>
              <a:t>Liaison from NGMN to IEEE 802 on 5G E2E </a:t>
            </a:r>
            <a:r>
              <a:rPr lang="en-US" dirty="0" err="1"/>
              <a:t>ArchFramework</a:t>
            </a:r>
            <a:endParaRPr lang="en-US" dirty="0"/>
          </a:p>
          <a:p>
            <a:pPr lvl="2"/>
            <a:r>
              <a:rPr lang="en-US" dirty="0">
                <a:hlinkClick r:id="rId3"/>
              </a:rPr>
              <a:t>http://www.ieee802.org/secmail/msg21785.html</a:t>
            </a:r>
            <a:endParaRPr lang="en-US" dirty="0"/>
          </a:p>
          <a:p>
            <a:pPr lvl="2"/>
            <a:r>
              <a:rPr lang="en-US" dirty="0"/>
              <a:t>Max explained that the liaison was send to multiple organizations with the E2E architecture document attached. He does not see need for immediate response even the 5G E2E architecture is very closely related to 802.1CF. A response would require a more stable draft P802.1CF document – which is current top priority for OmniRAN TG</a:t>
            </a:r>
          </a:p>
          <a:p>
            <a:pPr lvl="2"/>
            <a:r>
              <a:rPr lang="en-US" dirty="0"/>
              <a:t>Hao informed that Adrian Stephens, the chair of 802.11, asked AANI SC to prepare a response to the NGMN liaison.</a:t>
            </a:r>
          </a:p>
          <a:p>
            <a:r>
              <a:rPr lang="en-US" dirty="0"/>
              <a:t>Follow-up on actions defined during the editorial review at St. John's F2F</a:t>
            </a:r>
          </a:p>
          <a:p>
            <a:pPr lvl="1"/>
            <a:r>
              <a:rPr lang="en-US" dirty="0"/>
              <a:t>All actions resolved in the Sep 26</a:t>
            </a:r>
            <a:r>
              <a:rPr lang="en-US" baseline="30000" dirty="0"/>
              <a:t>th</a:t>
            </a:r>
            <a:r>
              <a:rPr lang="en-US" dirty="0"/>
              <a:t> conference call.</a:t>
            </a:r>
          </a:p>
          <a:p>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830762"/>
          </a:xfrm>
        </p:spPr>
        <p:txBody>
          <a:bodyPr>
            <a:normAutofit fontScale="47500" lnSpcReduction="20000"/>
          </a:bodyPr>
          <a:lstStyle/>
          <a:p>
            <a:r>
              <a:rPr lang="en-US" dirty="0"/>
              <a:t>Progress and agree on information model for Access network and User service</a:t>
            </a:r>
          </a:p>
          <a:p>
            <a:pPr lvl="1"/>
            <a:r>
              <a:rPr lang="en-US" dirty="0">
                <a:hlinkClick r:id="rId2"/>
              </a:rPr>
              <a:t>https://mentor.ieee.org/omniran/dcn/17/omniran-17-0079-00-CF00-chap-8-1-information-model.docx</a:t>
            </a:r>
            <a:endParaRPr lang="en-US" dirty="0"/>
          </a:p>
          <a:p>
            <a:pPr lvl="2"/>
            <a:r>
              <a:rPr lang="en-US" dirty="0"/>
              <a:t>Max shortly presented the document currently only containing some introductory text for the chapter 8.1, and two mostly empty chapters waiting for the information model details.</a:t>
            </a:r>
          </a:p>
          <a:p>
            <a:pPr lvl="2"/>
            <a:r>
              <a:rPr lang="en-US" dirty="0"/>
              <a:t>The document will be brought up for review and acceptance when populated with more content.</a:t>
            </a:r>
          </a:p>
          <a:p>
            <a:pPr lvl="1"/>
            <a:r>
              <a:rPr lang="en-US" dirty="0">
                <a:hlinkClick r:id="rId3"/>
              </a:rPr>
              <a:t>https://mentor.ieee.org/omniran/dcn/17/omniran-17-0081-00-CF00-user-service-information-model.pptx</a:t>
            </a:r>
            <a:endParaRPr lang="en-US" dirty="0"/>
          </a:p>
          <a:p>
            <a:pPr lvl="2"/>
            <a:r>
              <a:rPr lang="en-US" dirty="0"/>
              <a:t>Max presented his approach to establish the user service information model. Hao agreed that FDM does not belong to the user service model. Antonio as well as Hao appreciated the attempt and would support that Max should create a complete model for further considerations. It is not clear yet, whether the approach would be finally accepted, but it would be worth to proceed along the chosen path.</a:t>
            </a:r>
          </a:p>
          <a:p>
            <a:pPr lvl="1"/>
            <a:r>
              <a:rPr lang="en-US" dirty="0">
                <a:hlinkClick r:id="rId3"/>
              </a:rPr>
              <a:t>https://mentor.ieee.org/omniran/dcn/17/omniran-17-0082-00-CF00-information-model-structure.pptx</a:t>
            </a:r>
          </a:p>
          <a:p>
            <a:pPr lvl="2"/>
            <a:r>
              <a:rPr lang="en-US" dirty="0"/>
              <a:t>Hao explained his approach to create a information model mainly for the network configuration aspect. He proposes to introduce a logical element ‘data interface’ together with a state to allow proper treatment of the logical element in the Network Management System according to the layer 3 of the 5 layer FCAPS model of TMN. Hao further introduced the information model of ATM access network, which is a combination of physical and logical elements. Max asked Hao to proceed along the chosen concept to find out about applicability for 802.1CF.</a:t>
            </a:r>
            <a:endParaRPr lang="en-US" dirty="0">
              <a:hlinkClick r:id="rId3"/>
            </a:endParaRPr>
          </a:p>
          <a:p>
            <a:pPr lvl="1"/>
            <a:r>
              <a:rPr lang="en-US" dirty="0">
                <a:hlinkClick r:id="rId4"/>
              </a:rPr>
              <a:t>https://mentor.ieee.org/omniran/dcn/17/omniran-17-0080-00-CF00-information-modeling-for-network-operation.pptx</a:t>
            </a:r>
            <a:endParaRPr lang="en-US" dirty="0"/>
          </a:p>
          <a:p>
            <a:pPr lvl="2"/>
            <a:r>
              <a:rPr lang="en-US" dirty="0"/>
              <a:t>Max shortly presented his investigations preferring the OAMPT model, as he figured  out that OAMPT would directly map with the structure of 802.1CF specification. Hao agreed that OAMPT would be more aligned than FACAPS to the structure of the 802.1CF specification, but FCAPS has much more acceptance in the industry.</a:t>
            </a:r>
          </a:p>
          <a:p>
            <a:pPr lvl="2"/>
            <a:r>
              <a:rPr lang="en-US" dirty="0"/>
              <a:t>Hao and Max agreed that the current effort should focus on the OAM aspects, with ‘P’ left for further considerations once the base model is established.</a:t>
            </a:r>
          </a:p>
          <a:p>
            <a:pPr lvl="1"/>
            <a:endParaRPr lang="en-US" dirty="0"/>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62500" lnSpcReduction="20000"/>
          </a:bodyPr>
          <a:lstStyle/>
          <a:p>
            <a:r>
              <a:rPr lang="en-US" dirty="0"/>
              <a:t>Discuss and review text proposal for adoption of TSN in Chap 7.5 &amp; 7.6</a:t>
            </a:r>
          </a:p>
          <a:p>
            <a:pPr lvl="1"/>
            <a:r>
              <a:rPr lang="en-US" dirty="0"/>
              <a:t>Contribution pending.</a:t>
            </a:r>
          </a:p>
          <a:p>
            <a:pPr lvl="0"/>
            <a:r>
              <a:rPr lang="en-US" dirty="0"/>
              <a:t>Plans for upcoming F2F in Orlando, FL</a:t>
            </a:r>
          </a:p>
          <a:p>
            <a:pPr lvl="1"/>
            <a:r>
              <a:rPr lang="en-US" dirty="0"/>
              <a:t>See following two slides.</a:t>
            </a:r>
          </a:p>
          <a:p>
            <a:pPr lvl="1"/>
            <a:r>
              <a:rPr lang="en-US" dirty="0"/>
              <a:t>New meeting structure with closing plenary on Friday introduced to TG. OmniRAN would have two sessions on Thursday. No modification request to the agenda proposal.</a:t>
            </a:r>
          </a:p>
          <a:p>
            <a:pPr lvl="0"/>
            <a:r>
              <a:rPr lang="en-US" dirty="0"/>
              <a:t>Topics for conference call on Oct 31</a:t>
            </a:r>
            <a:r>
              <a:rPr lang="en-US" baseline="30000" dirty="0"/>
              <a:t>st</a:t>
            </a:r>
            <a:endParaRPr lang="en-US" dirty="0"/>
          </a:p>
          <a:p>
            <a:pPr lvl="1"/>
            <a:r>
              <a:rPr lang="en-US" dirty="0"/>
              <a:t>Continuation of information modeling discussions in preparation for the Orlando meeting.</a:t>
            </a:r>
          </a:p>
          <a:p>
            <a:r>
              <a:rPr lang="en-US" dirty="0" err="1"/>
              <a:t>AoB</a:t>
            </a:r>
            <a:endParaRPr lang="en-US" dirty="0"/>
          </a:p>
          <a:p>
            <a:pPr lvl="1"/>
            <a:r>
              <a:rPr lang="en-US" dirty="0"/>
              <a:t>Nothing</a:t>
            </a:r>
          </a:p>
          <a:p>
            <a:pPr lvl="1"/>
            <a:endParaRPr lang="en-US" dirty="0"/>
          </a:p>
          <a:p>
            <a:pPr marL="0" indent="0">
              <a:buNone/>
            </a:pPr>
            <a:r>
              <a:rPr lang="en-US" dirty="0"/>
              <a:t>Adjourned by chair at 11:17AM ET</a:t>
            </a:r>
          </a:p>
        </p:txBody>
      </p:sp>
    </p:spTree>
    <p:extLst>
      <p:ext uri="{BB962C8B-B14F-4D97-AF65-F5344CB8AC3E}">
        <p14:creationId xmlns:p14="http://schemas.microsoft.com/office/powerpoint/2010/main" val="422626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38130000"/>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70000" lnSpcReduction="20000"/>
          </a:bodyPr>
          <a:lstStyle/>
          <a:p>
            <a:r>
              <a:rPr lang="en-GB" dirty="0"/>
              <a:t>Tuesday, October 10</a:t>
            </a:r>
            <a:r>
              <a:rPr lang="en-GB" baseline="30000" dirty="0"/>
              <a:t>th</a:t>
            </a:r>
            <a:r>
              <a:rPr lang="en-GB" dirty="0"/>
              <a:t> </a:t>
            </a:r>
            <a:r>
              <a:rPr lang="en-US" dirty="0"/>
              <a:t>, 2017 at 09:30-11:00am ET</a:t>
            </a:r>
          </a:p>
          <a:p>
            <a:endParaRPr lang="en-US" dirty="0"/>
          </a:p>
          <a:p>
            <a:r>
              <a:rPr lang="en-US" dirty="0"/>
              <a:t>Join WebEx meeting</a:t>
            </a:r>
          </a:p>
          <a:p>
            <a:pPr lvl="1"/>
            <a:r>
              <a:rPr lang="en-US" dirty="0">
                <a:hlinkClick r:id="rId3"/>
              </a:rPr>
              <a:t>&lt;https://nokiameetings.webex.com/nokiameetings/j.php?MTID=mb403a42241fefd9f6aa2a89818f3fc52&gt;</a:t>
            </a:r>
            <a:endParaRPr lang="en-US" dirty="0"/>
          </a:p>
          <a:p>
            <a:pPr lvl="1"/>
            <a:r>
              <a:rPr lang="en-US" dirty="0"/>
              <a:t>Meeting number: 958 382 831</a:t>
            </a:r>
          </a:p>
          <a:p>
            <a:pPr lvl="1"/>
            <a:r>
              <a:rPr lang="en-US" dirty="0"/>
              <a:t>Meeting password: OmniRAN </a:t>
            </a:r>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958 382 831 </a:t>
            </a:r>
          </a:p>
          <a:p>
            <a:pPr lvl="1"/>
            <a:r>
              <a:rPr lang="en-US" dirty="0"/>
              <a:t>Global call-in numbers</a:t>
            </a:r>
          </a:p>
          <a:p>
            <a:pPr lvl="2"/>
            <a:r>
              <a:rPr lang="en-US" dirty="0">
                <a:hlinkClick r:id="rId4"/>
              </a:rPr>
              <a:t>&lt;https://nokiameetings.webex.com/nokiameetings/globalcallin.php?serviceType=MC&amp;ED=533523317&amp;tollFree=0&gt;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Follow-up on actions defined during the editorial review at St. John's F2F</a:t>
            </a:r>
          </a:p>
          <a:p>
            <a:r>
              <a:rPr lang="en-US" dirty="0"/>
              <a:t>Progress and agree on information model for Access network and User service</a:t>
            </a:r>
          </a:p>
          <a:p>
            <a:pPr lvl="0"/>
            <a:r>
              <a:rPr lang="en-US" dirty="0"/>
              <a:t>Discuss and review text proposal for adoption of TSN in Chap 7.5 &amp; 7.6</a:t>
            </a:r>
          </a:p>
          <a:p>
            <a:pPr lvl="0"/>
            <a:r>
              <a:rPr lang="en-US" dirty="0"/>
              <a:t>Plans for upcoming F2F in Orlando, FL</a:t>
            </a:r>
          </a:p>
          <a:p>
            <a:pPr lvl="0"/>
            <a:r>
              <a:rPr lang="en-US" dirty="0"/>
              <a:t>Topics for conference call on Oct 31st</a:t>
            </a:r>
          </a:p>
          <a:p>
            <a:pPr lvl="0"/>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1874</TotalTime>
  <Words>2172</Words>
  <Application>Microsoft Office PowerPoint</Application>
  <PresentationFormat>On-screen Show (4:3)</PresentationFormat>
  <Paragraphs>231</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October 10th,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Business #4</vt:lpstr>
      <vt:lpstr>Nov 2017 Agenda Graphics</vt:lpstr>
      <vt:lpstr>Agenda proposal for November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357</cp:revision>
  <cp:lastPrinted>1998-02-10T13:28:06Z</cp:lastPrinted>
  <dcterms:created xsi:type="dcterms:W3CDTF">2011-12-30T17:06:23Z</dcterms:created>
  <dcterms:modified xsi:type="dcterms:W3CDTF">2017-10-10T18:55:49Z</dcterms:modified>
</cp:coreProperties>
</file>