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65" r:id="rId3"/>
    <p:sldId id="266" r:id="rId4"/>
    <p:sldId id="290" r:id="rId5"/>
    <p:sldId id="291" r:id="rId6"/>
    <p:sldId id="292" r:id="rId7"/>
    <p:sldId id="307" r:id="rId8"/>
    <p:sldId id="293" r:id="rId9"/>
    <p:sldId id="271" r:id="rId10"/>
    <p:sldId id="283" r:id="rId11"/>
    <p:sldId id="294" r:id="rId12"/>
    <p:sldId id="297" r:id="rId13"/>
    <p:sldId id="302" r:id="rId14"/>
    <p:sldId id="308" r:id="rId15"/>
    <p:sldId id="309" r:id="rId16"/>
    <p:sldId id="310" r:id="rId17"/>
    <p:sldId id="311"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54" autoAdjust="0"/>
    <p:restoredTop sz="99233" autoAdjust="0"/>
  </p:normalViewPr>
  <p:slideViewPr>
    <p:cSldViewPr>
      <p:cViewPr varScale="1">
        <p:scale>
          <a:sx n="118" d="100"/>
          <a:sy n="118" d="100"/>
        </p:scale>
        <p:origin x="96" y="2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0152965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3</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876154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66441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3453656" y="8839200"/>
            <a:ext cx="76944"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1D6E5E11-3FB5-4A40-B43B-DF1F23BC43AE}" type="slidenum">
              <a:rPr lang="en-US" altLang="en-US" sz="1200" smtClean="0"/>
              <a:pPr>
                <a:defRPr/>
              </a:pPr>
              <a:t>8</a:t>
            </a:fld>
            <a:endParaRPr lang="en-US" altLang="en-US" sz="1200" dirty="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p:spPr>
        <p:txBody>
          <a:bodyPr/>
          <a:lstStyle/>
          <a:p>
            <a:endParaRPr lang="en-GB" altLang="en-US"/>
          </a:p>
        </p:txBody>
      </p:sp>
    </p:spTree>
    <p:extLst>
      <p:ext uri="{BB962C8B-B14F-4D97-AF65-F5344CB8AC3E}">
        <p14:creationId xmlns:p14="http://schemas.microsoft.com/office/powerpoint/2010/main" val="30862705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9</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17190583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12</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790413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05151" y="76200"/>
            <a:ext cx="2310249" cy="307777"/>
          </a:xfrm>
          <a:prstGeom prst="rect">
            <a:avLst/>
          </a:prstGeom>
        </p:spPr>
        <p:txBody>
          <a:bodyPr wrap="none">
            <a:spAutoFit/>
          </a:bodyPr>
          <a:lstStyle/>
          <a:p>
            <a:pPr algn="r"/>
            <a:r>
              <a:rPr lang="en-US" sz="1400" b="0" dirty="0">
                <a:latin typeface="+mj-lt"/>
              </a:rPr>
              <a:t>omniran-17-0078-01-00TG</a:t>
            </a: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7/omniran-17-0077-00-00TG-sep-26th-confcall-minutes.docx" TargetMode="External"/><Relationship Id="rId7" Type="http://schemas.openxmlformats.org/officeDocument/2006/relationships/hyperlink" Target="https://mentor.ieee.org/omniran/dcn/17/omniran-17-0080-00-CF00-information-modeling-for-network-operation.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omniran/dcn/17/omniran-17-0081-00-CF00-user-service-information-model.pptx" TargetMode="External"/><Relationship Id="rId5" Type="http://schemas.openxmlformats.org/officeDocument/2006/relationships/hyperlink" Target="https://mentor.ieee.org/omniran/dcn/17/omniran-17-0079-00-CF00-chap-8-1-information-model.docx" TargetMode="External"/><Relationship Id="rId4" Type="http://schemas.openxmlformats.org/officeDocument/2006/relationships/hyperlink" Target="http://www.ieee802.org/secmail/msg21785.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secmail/msg21785.html" TargetMode="External"/><Relationship Id="rId2" Type="http://schemas.openxmlformats.org/officeDocument/2006/relationships/hyperlink" Target="https://mentor.ieee.org/omniran/dcn/17/omniran-17-0077-00-00TG-sep-26th-confcall-minute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omniran/dcn/17/omniran-17-0081-00-CF00-user-service-information-model.pptx" TargetMode="External"/><Relationship Id="rId2" Type="http://schemas.openxmlformats.org/officeDocument/2006/relationships/hyperlink" Target="https://mentor.ieee.org/omniran/dcn/17/omniran-17-0079-00-CF00-chap-8-1-information-model.docx" TargetMode="External"/><Relationship Id="rId1" Type="http://schemas.openxmlformats.org/officeDocument/2006/relationships/slideLayout" Target="../slideLayouts/slideLayout2.xml"/><Relationship Id="rId4" Type="http://schemas.openxmlformats.org/officeDocument/2006/relationships/hyperlink" Target="https://mentor.ieee.org/omniran/dcn/17/omniran-17-0080-00-CF00-information-modeling-for-network-operation.ppt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nokiameetings.webex.com/nokiameetings/j.php?MTID=mb403a42241fefd9f6aa2a89818f3fc52"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nokiameetings.webex.com/nokiameetings/globalcallin.php?serviceType=MC&amp;ED=533523317&amp;tollFree=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IEEE 802.1 OmniRAN TG</a:t>
            </a:r>
            <a:br>
              <a:rPr lang="en-US" dirty="0"/>
            </a:br>
            <a:r>
              <a:rPr lang="en-US" dirty="0"/>
              <a:t>October 10</a:t>
            </a:r>
            <a:r>
              <a:rPr lang="en-US" baseline="30000" dirty="0"/>
              <a:t>th</a:t>
            </a:r>
            <a:r>
              <a:rPr lang="en-US" dirty="0"/>
              <a:t>, 2017 Conference Call</a:t>
            </a:r>
          </a:p>
        </p:txBody>
      </p:sp>
      <p:sp>
        <p:nvSpPr>
          <p:cNvPr id="3" name="Subtitle 2"/>
          <p:cNvSpPr>
            <a:spLocks noGrp="1"/>
          </p:cNvSpPr>
          <p:nvPr>
            <p:ph type="subTitle" idx="1"/>
          </p:nvPr>
        </p:nvSpPr>
        <p:spPr/>
        <p:txBody>
          <a:bodyPr/>
          <a:lstStyle/>
          <a:p>
            <a:r>
              <a:rPr lang="en-US" dirty="0"/>
              <a:t>2016-10-10</a:t>
            </a:r>
            <a:br>
              <a:rPr lang="en-US" dirty="0"/>
            </a:br>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Business#1</a:t>
            </a:r>
          </a:p>
        </p:txBody>
      </p:sp>
      <p:sp>
        <p:nvSpPr>
          <p:cNvPr id="3" name="Content Placeholder 2"/>
          <p:cNvSpPr>
            <a:spLocks noGrp="1"/>
          </p:cNvSpPr>
          <p:nvPr>
            <p:ph idx="1"/>
          </p:nvPr>
        </p:nvSpPr>
        <p:spPr>
          <a:xfrm>
            <a:off x="457200" y="1295400"/>
            <a:ext cx="8229600" cy="5333999"/>
          </a:xfrm>
        </p:spPr>
        <p:txBody>
          <a:bodyPr>
            <a:normAutofit/>
          </a:bodyPr>
          <a:lstStyle/>
          <a:p>
            <a:r>
              <a:rPr lang="en-GB" sz="2400" dirty="0"/>
              <a:t>Call Meeting to Order</a:t>
            </a:r>
          </a:p>
          <a:p>
            <a:pPr lvl="1"/>
            <a:r>
              <a:rPr lang="en-GB" sz="2000" dirty="0"/>
              <a:t>Meeting called to order by chair at .. AM ET</a:t>
            </a:r>
          </a:p>
          <a:p>
            <a:r>
              <a:rPr lang="en-GB" sz="2400" dirty="0"/>
              <a:t>Minutes taker:</a:t>
            </a:r>
          </a:p>
          <a:p>
            <a:pPr lvl="1"/>
            <a:r>
              <a:rPr lang="en-GB" sz="2000" dirty="0"/>
              <a:t>.. is taking notes</a:t>
            </a:r>
          </a:p>
          <a:p>
            <a:r>
              <a:rPr lang="en-GB" sz="2400" dirty="0"/>
              <a:t>Roll Call</a:t>
            </a:r>
          </a:p>
          <a:p>
            <a:endParaRPr lang="en-GB" sz="2400" dirty="0"/>
          </a:p>
          <a:p>
            <a:endParaRPr lang="en-GB" sz="2400" dirty="0"/>
          </a:p>
          <a:p>
            <a:endParaRPr lang="en-GB" sz="2400" dirty="0"/>
          </a:p>
          <a:p>
            <a:endParaRPr lang="en-GB" sz="2400" dirty="0"/>
          </a:p>
          <a:p>
            <a:endParaRPr lang="en-GB" sz="2400" dirty="0"/>
          </a:p>
          <a:p>
            <a:endParaRPr lang="en-GB" sz="2400" dirty="0"/>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785455162"/>
              </p:ext>
            </p:extLst>
          </p:nvPr>
        </p:nvGraphicFramePr>
        <p:xfrm>
          <a:off x="914400" y="3352800"/>
          <a:ext cx="7772400" cy="2438400"/>
        </p:xfrm>
        <a:graphic>
          <a:graphicData uri="http://schemas.openxmlformats.org/drawingml/2006/table">
            <a:tbl>
              <a:tblPr firstRow="1" bandRow="1">
                <a:tableStyleId>{5C22544A-7EE6-4342-B048-85BDC9FD1C3A}</a:tableStyleId>
              </a:tblPr>
              <a:tblGrid>
                <a:gridCol w="1859280">
                  <a:extLst>
                    <a:ext uri="{9D8B030D-6E8A-4147-A177-3AD203B41FA5}">
                      <a16:colId xmlns:a16="http://schemas.microsoft.com/office/drawing/2014/main" val="20000"/>
                    </a:ext>
                  </a:extLst>
                </a:gridCol>
                <a:gridCol w="1859280">
                  <a:extLst>
                    <a:ext uri="{9D8B030D-6E8A-4147-A177-3AD203B41FA5}">
                      <a16:colId xmlns:a16="http://schemas.microsoft.com/office/drawing/2014/main" val="20001"/>
                    </a:ext>
                  </a:extLst>
                </a:gridCol>
                <a:gridCol w="243840">
                  <a:extLst>
                    <a:ext uri="{9D8B030D-6E8A-4147-A177-3AD203B41FA5}">
                      <a16:colId xmlns:a16="http://schemas.microsoft.com/office/drawing/2014/main" val="20002"/>
                    </a:ext>
                  </a:extLst>
                </a:gridCol>
                <a:gridCol w="1905000">
                  <a:extLst>
                    <a:ext uri="{9D8B030D-6E8A-4147-A177-3AD203B41FA5}">
                      <a16:colId xmlns:a16="http://schemas.microsoft.com/office/drawing/2014/main" val="20003"/>
                    </a:ext>
                  </a:extLst>
                </a:gridCol>
                <a:gridCol w="1905000">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rPr>
                        <a:t>Max Riegel</a:t>
                      </a:r>
                    </a:p>
                  </a:txBody>
                  <a:tcPr/>
                </a:tc>
                <a:tc>
                  <a:txBody>
                    <a:bodyPr/>
                    <a:lstStyle/>
                    <a:p>
                      <a:r>
                        <a:rPr lang="en-US" sz="1400" dirty="0">
                          <a:solidFill>
                            <a:schemeClr val="tx1"/>
                          </a:solidFill>
                        </a:rPr>
                        <a:t>Nokia</a:t>
                      </a:r>
                    </a:p>
                  </a:txBody>
                  <a:tcPr/>
                </a:tc>
                <a:tc>
                  <a:txBody>
                    <a:bodyPr/>
                    <a:lstStyle/>
                    <a:p>
                      <a:endParaRPr lang="en-US" sz="1400" dirty="0">
                        <a:solidFill>
                          <a:schemeClr val="tx1"/>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bg2"/>
                        </a:solidFill>
                      </a:endParaRPr>
                    </a:p>
                  </a:txBody>
                  <a:tcPr/>
                </a:tc>
                <a:tc>
                  <a:txBody>
                    <a:bodyPr/>
                    <a:lstStyle/>
                    <a:p>
                      <a:endParaRPr lang="en-US" sz="1400" dirty="0">
                        <a:solidFill>
                          <a:schemeClr val="bg2"/>
                        </a:solidFill>
                      </a:endParaRPr>
                    </a:p>
                  </a:txBody>
                  <a:tcPr/>
                </a:tc>
                <a:extLst>
                  <a:ext uri="{0D108BD9-81ED-4DB2-BD59-A6C34878D82A}">
                    <a16:rowId xmlns:a16="http://schemas.microsoft.com/office/drawing/2014/main" val="10001"/>
                  </a:ext>
                </a:extLst>
              </a:tr>
              <a:tr h="292100">
                <a:tc>
                  <a:txBody>
                    <a:bodyPr/>
                    <a:lstStyle/>
                    <a:p>
                      <a:r>
                        <a:rPr lang="en-US" sz="1400" dirty="0">
                          <a:solidFill>
                            <a:schemeClr val="bg1">
                              <a:lumMod val="85000"/>
                            </a:schemeClr>
                          </a:solidFill>
                        </a:rPr>
                        <a:t>Walter Pienciak</a:t>
                      </a:r>
                    </a:p>
                  </a:txBody>
                  <a:tcPr/>
                </a:tc>
                <a:tc>
                  <a:txBody>
                    <a:bodyPr/>
                    <a:lstStyle/>
                    <a:p>
                      <a:r>
                        <a:rPr lang="en-US" sz="1400" dirty="0">
                          <a:solidFill>
                            <a:schemeClr val="bg1">
                              <a:lumMod val="85000"/>
                            </a:schemeClr>
                          </a:solidFill>
                        </a:rPr>
                        <a:t>IEEE SA</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2"/>
                  </a:ext>
                </a:extLst>
              </a:tr>
              <a:tr h="292100">
                <a:tc>
                  <a:txBody>
                    <a:bodyPr/>
                    <a:lstStyle/>
                    <a:p>
                      <a:r>
                        <a:rPr lang="en-US" sz="1400" dirty="0">
                          <a:solidFill>
                            <a:schemeClr val="bg1">
                              <a:lumMod val="85000"/>
                            </a:schemeClr>
                          </a:solidFill>
                          <a:effectLst/>
                        </a:rPr>
                        <a:t>Wang Hao</a:t>
                      </a:r>
                      <a:endParaRPr lang="en-US" sz="1400" dirty="0">
                        <a:solidFill>
                          <a:schemeClr val="bg1">
                            <a:lumMod val="85000"/>
                          </a:schemeClr>
                        </a:solidFill>
                      </a:endParaRPr>
                    </a:p>
                  </a:txBody>
                  <a:tcPr/>
                </a:tc>
                <a:tc>
                  <a:txBody>
                    <a:bodyPr/>
                    <a:lstStyle/>
                    <a:p>
                      <a:r>
                        <a:rPr lang="en-US" sz="1400" dirty="0">
                          <a:solidFill>
                            <a:schemeClr val="bg1">
                              <a:lumMod val="85000"/>
                            </a:schemeClr>
                          </a:solidFill>
                          <a:effectLst/>
                        </a:rPr>
                        <a:t>Fujitsu</a:t>
                      </a:r>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3"/>
                  </a:ext>
                </a:extLst>
              </a:tr>
              <a:tr h="292100">
                <a:tc>
                  <a:txBody>
                    <a:bodyPr/>
                    <a:lstStyle/>
                    <a:p>
                      <a:r>
                        <a:rPr lang="en-US" sz="1400" dirty="0">
                          <a:solidFill>
                            <a:schemeClr val="bg1">
                              <a:lumMod val="85000"/>
                            </a:schemeClr>
                          </a:solidFill>
                        </a:rPr>
                        <a:t>Antonio</a:t>
                      </a:r>
                      <a:r>
                        <a:rPr lang="en-US" sz="1400" baseline="0" dirty="0">
                          <a:solidFill>
                            <a:schemeClr val="bg1">
                              <a:lumMod val="85000"/>
                            </a:schemeClr>
                          </a:solidFill>
                        </a:rPr>
                        <a:t> de la Oliva</a:t>
                      </a:r>
                      <a:endParaRPr lang="en-US" sz="1400" dirty="0">
                        <a:solidFill>
                          <a:schemeClr val="bg1">
                            <a:lumMod val="85000"/>
                          </a:schemeClr>
                        </a:solidFill>
                      </a:endParaRPr>
                    </a:p>
                  </a:txBody>
                  <a:tcPr/>
                </a:tc>
                <a:tc>
                  <a:txBody>
                    <a:bodyPr/>
                    <a:lstStyle/>
                    <a:p>
                      <a:r>
                        <a:rPr lang="en-US" sz="1400" dirty="0">
                          <a:solidFill>
                            <a:schemeClr val="bg1">
                              <a:lumMod val="85000"/>
                            </a:schemeClr>
                          </a:solidFill>
                        </a:rPr>
                        <a:t>UC3M</a:t>
                      </a: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4"/>
                  </a:ext>
                </a:extLst>
              </a:tr>
              <a:tr h="292100">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5"/>
                  </a:ext>
                </a:extLst>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6"/>
                  </a:ext>
                </a:extLst>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solidFill>
                      <a:schemeClr val="bg1"/>
                    </a:solidFill>
                  </a:tcPr>
                </a:tc>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953000"/>
          </a:xfrm>
        </p:spPr>
        <p:txBody>
          <a:bodyPr>
            <a:noAutofit/>
          </a:bodyPr>
          <a:lstStyle/>
          <a:p>
            <a:r>
              <a:rPr lang="en-US" altLang="en-US" sz="24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2000" dirty="0"/>
              <a:t>Either speak up now or</a:t>
            </a:r>
          </a:p>
          <a:p>
            <a:pPr lvl="1"/>
            <a:r>
              <a:rPr lang="en-US" altLang="en-US" sz="2000" dirty="0"/>
              <a:t>Provide the chair of this group with the identity of the holder(s) of any and all such claims as soon as possible or</a:t>
            </a:r>
          </a:p>
          <a:p>
            <a:pPr lvl="1"/>
            <a:r>
              <a:rPr lang="en-US" altLang="en-US" sz="2000" dirty="0"/>
              <a:t>Cause an LOA to be submitted</a:t>
            </a:r>
            <a:br>
              <a:rPr lang="en-US" altLang="en-US" sz="2000" dirty="0"/>
            </a:br>
            <a:endParaRPr lang="en-US" altLang="en-US" sz="2000" dirty="0"/>
          </a:p>
          <a:p>
            <a:r>
              <a:rPr lang="en-US" altLang="en-US" sz="2400"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Agenda</a:t>
            </a:r>
          </a:p>
        </p:txBody>
      </p:sp>
      <p:sp>
        <p:nvSpPr>
          <p:cNvPr id="4104" name="Rectangle 5"/>
          <p:cNvSpPr>
            <a:spLocks noGrp="1" noChangeArrowheads="1"/>
          </p:cNvSpPr>
          <p:nvPr>
            <p:ph type="body" idx="1"/>
          </p:nvPr>
        </p:nvSpPr>
        <p:spPr>
          <a:xfrm>
            <a:off x="457200" y="1524000"/>
            <a:ext cx="8229600" cy="4876800"/>
          </a:xfrm>
        </p:spPr>
        <p:txBody>
          <a:bodyPr>
            <a:normAutofit fontScale="47500" lnSpcReduction="20000"/>
          </a:bodyPr>
          <a:lstStyle/>
          <a:p>
            <a:r>
              <a:rPr lang="en-US" dirty="0"/>
              <a:t>Minutes</a:t>
            </a:r>
          </a:p>
          <a:p>
            <a:pPr lvl="1"/>
            <a:r>
              <a:rPr lang="en-US" dirty="0">
                <a:hlinkClick r:id="rId3"/>
              </a:rPr>
              <a:t>https://mentor.ieee.org/omniran/dcn/17/omniran-17-0077-00-00TG-sep-26th-confcall-minutes.docx</a:t>
            </a:r>
            <a:endParaRPr lang="en-US" dirty="0"/>
          </a:p>
          <a:p>
            <a:r>
              <a:rPr lang="en-US" dirty="0"/>
              <a:t>Reports</a:t>
            </a:r>
          </a:p>
          <a:p>
            <a:pPr lvl="1"/>
            <a:r>
              <a:rPr lang="en-US" dirty="0"/>
              <a:t>Liaison from NGMN to IEEE 802 on 5G E2E </a:t>
            </a:r>
            <a:r>
              <a:rPr lang="en-US" dirty="0" err="1"/>
              <a:t>ArchFramework</a:t>
            </a:r>
            <a:endParaRPr lang="en-US" dirty="0"/>
          </a:p>
          <a:p>
            <a:pPr lvl="2"/>
            <a:r>
              <a:rPr lang="en-US" dirty="0">
                <a:hlinkClick r:id="rId4"/>
              </a:rPr>
              <a:t>http://www.ieee802.org/secmail/msg21785.html</a:t>
            </a:r>
            <a:endParaRPr lang="en-US" dirty="0"/>
          </a:p>
          <a:p>
            <a:r>
              <a:rPr lang="en-US" dirty="0"/>
              <a:t>Follow-up on actions defined during the editorial review at St. John's F2F</a:t>
            </a:r>
          </a:p>
          <a:p>
            <a:pPr lvl="1"/>
            <a:r>
              <a:rPr lang="en-US" dirty="0"/>
              <a:t>No pending contributions</a:t>
            </a:r>
          </a:p>
          <a:p>
            <a:r>
              <a:rPr lang="en-US" dirty="0"/>
              <a:t>Progress and agree on information model for Access network and User service</a:t>
            </a:r>
          </a:p>
          <a:p>
            <a:pPr lvl="1"/>
            <a:r>
              <a:rPr lang="en-US" dirty="0">
                <a:hlinkClick r:id="rId5"/>
              </a:rPr>
              <a:t>https://mentor.ieee.org/omniran/dcn/17/omniran-17-0079-00-CF00-chap-8-1-information-model.docx</a:t>
            </a:r>
            <a:endParaRPr lang="en-US" dirty="0"/>
          </a:p>
          <a:p>
            <a:pPr lvl="1"/>
            <a:r>
              <a:rPr lang="en-US" dirty="0">
                <a:hlinkClick r:id="rId6"/>
              </a:rPr>
              <a:t>https://mentor.ieee.org/omniran/dcn/17/omniran-17-0082-00-CF00-information-model-structure.pptx</a:t>
            </a:r>
          </a:p>
          <a:p>
            <a:pPr lvl="1"/>
            <a:r>
              <a:rPr lang="en-US" dirty="0">
                <a:hlinkClick r:id="rId6"/>
              </a:rPr>
              <a:t>https://mentor.ieee.org/omniran/dcn/17/omniran-17-0081-00-CF00-user-service-information-model.pptx</a:t>
            </a:r>
            <a:endParaRPr lang="en-US" dirty="0"/>
          </a:p>
          <a:p>
            <a:pPr lvl="1"/>
            <a:r>
              <a:rPr lang="en-US" dirty="0">
                <a:hlinkClick r:id="rId7"/>
              </a:rPr>
              <a:t>https://mentor.ieee.org/omniran/dcn/17/omniran-17-0080-00-CF00-information-modeling-for-network-operation.pptx</a:t>
            </a:r>
            <a:endParaRPr lang="en-US" dirty="0"/>
          </a:p>
          <a:p>
            <a:pPr lvl="0"/>
            <a:r>
              <a:rPr lang="en-US" dirty="0"/>
              <a:t>Discuss and review text proposal for adoption of TSN in Chap 7.5 &amp; 7.6</a:t>
            </a:r>
          </a:p>
          <a:p>
            <a:pPr lvl="1"/>
            <a:r>
              <a:rPr lang="en-US" dirty="0"/>
              <a:t>Contribution pending</a:t>
            </a:r>
          </a:p>
          <a:p>
            <a:pPr lvl="0"/>
            <a:r>
              <a:rPr lang="en-US" dirty="0"/>
              <a:t>Plans for upcoming F2F in Orlando, FL</a:t>
            </a:r>
          </a:p>
          <a:p>
            <a:pPr lvl="1"/>
            <a:r>
              <a:rPr lang="en-US" dirty="0"/>
              <a:t>Last two slides of this document</a:t>
            </a:r>
          </a:p>
          <a:p>
            <a:pPr lvl="0"/>
            <a:r>
              <a:rPr lang="en-US" dirty="0"/>
              <a:t>Topics for conference call on Oct 31st</a:t>
            </a:r>
          </a:p>
          <a:p>
            <a:pPr lvl="0"/>
            <a:r>
              <a:rPr lang="en-US" dirty="0"/>
              <a:t>AOB</a:t>
            </a:r>
          </a:p>
        </p:txBody>
      </p:sp>
    </p:spTree>
    <p:extLst>
      <p:ext uri="{BB962C8B-B14F-4D97-AF65-F5344CB8AC3E}">
        <p14:creationId xmlns:p14="http://schemas.microsoft.com/office/powerpoint/2010/main" val="2832370954"/>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fontScale="85000" lnSpcReduction="20000"/>
          </a:bodyPr>
          <a:lstStyle/>
          <a:p>
            <a:r>
              <a:rPr lang="en-US" dirty="0"/>
              <a:t>Review of minutes</a:t>
            </a:r>
          </a:p>
          <a:p>
            <a:pPr lvl="1"/>
            <a:r>
              <a:rPr lang="en-US" dirty="0">
                <a:hlinkClick r:id="rId2"/>
              </a:rPr>
              <a:t>https://mentor.ieee.org/omniran/dcn/17/omniran-17-0077-00-00TG-sep-26th-confcall-minutes.docx</a:t>
            </a:r>
            <a:endParaRPr lang="en-US" dirty="0"/>
          </a:p>
          <a:p>
            <a:pPr lvl="2"/>
            <a:r>
              <a:rPr lang="en-US" dirty="0"/>
              <a:t>..</a:t>
            </a:r>
          </a:p>
          <a:p>
            <a:r>
              <a:rPr lang="en-US" dirty="0"/>
              <a:t>Reports</a:t>
            </a:r>
          </a:p>
          <a:p>
            <a:pPr lvl="1"/>
            <a:r>
              <a:rPr lang="en-US" dirty="0"/>
              <a:t>Liaison from NGMN to IEEE 802 on 5G E2E </a:t>
            </a:r>
            <a:r>
              <a:rPr lang="en-US" dirty="0" err="1"/>
              <a:t>ArchFramework</a:t>
            </a:r>
            <a:endParaRPr lang="en-US" dirty="0"/>
          </a:p>
          <a:p>
            <a:pPr lvl="2"/>
            <a:r>
              <a:rPr lang="en-US" dirty="0">
                <a:hlinkClick r:id="rId3"/>
              </a:rPr>
              <a:t>http://www.ieee802.org/secmail/msg21785.html</a:t>
            </a:r>
            <a:endParaRPr lang="en-US" dirty="0"/>
          </a:p>
          <a:p>
            <a:pPr lvl="2"/>
            <a:r>
              <a:rPr lang="en-US" dirty="0"/>
              <a:t>..</a:t>
            </a:r>
          </a:p>
          <a:p>
            <a:r>
              <a:rPr lang="en-US" dirty="0"/>
              <a:t>Follow-up on actions defined during the editorial review at St. John's F2F</a:t>
            </a:r>
          </a:p>
          <a:p>
            <a:pPr lvl="1"/>
            <a:r>
              <a:rPr lang="en-US" dirty="0"/>
              <a:t>All actions resolved in the Sep 26</a:t>
            </a:r>
            <a:r>
              <a:rPr lang="en-US" baseline="30000" dirty="0"/>
              <a:t>th</a:t>
            </a:r>
            <a:r>
              <a:rPr lang="en-US" dirty="0"/>
              <a:t> conference call.</a:t>
            </a:r>
          </a:p>
          <a:p>
            <a:endParaRPr lang="en-US" dirty="0"/>
          </a:p>
          <a:p>
            <a:endParaRPr lang="en-US" dirty="0"/>
          </a:p>
        </p:txBody>
      </p:sp>
    </p:spTree>
    <p:extLst>
      <p:ext uri="{BB962C8B-B14F-4D97-AF65-F5344CB8AC3E}">
        <p14:creationId xmlns:p14="http://schemas.microsoft.com/office/powerpoint/2010/main" val="989255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#3</a:t>
            </a:r>
          </a:p>
        </p:txBody>
      </p:sp>
      <p:sp>
        <p:nvSpPr>
          <p:cNvPr id="3" name="Content Placeholder 2"/>
          <p:cNvSpPr>
            <a:spLocks noGrp="1"/>
          </p:cNvSpPr>
          <p:nvPr>
            <p:ph idx="1"/>
          </p:nvPr>
        </p:nvSpPr>
        <p:spPr>
          <a:xfrm>
            <a:off x="457200" y="1417638"/>
            <a:ext cx="8229600" cy="4830762"/>
          </a:xfrm>
        </p:spPr>
        <p:txBody>
          <a:bodyPr>
            <a:normAutofit fontScale="77500" lnSpcReduction="20000"/>
          </a:bodyPr>
          <a:lstStyle/>
          <a:p>
            <a:r>
              <a:rPr lang="en-US" dirty="0"/>
              <a:t>Progress and agree on information model for Access network and User service</a:t>
            </a:r>
          </a:p>
          <a:p>
            <a:pPr lvl="1"/>
            <a:r>
              <a:rPr lang="en-US" dirty="0">
                <a:hlinkClick r:id="rId2"/>
              </a:rPr>
              <a:t>https://mentor.ieee.org/omniran/dcn/17/omniran-17-0079-00-CF00-chap-8-1-information-model.docx</a:t>
            </a:r>
            <a:endParaRPr lang="en-US" dirty="0"/>
          </a:p>
          <a:p>
            <a:pPr lvl="2"/>
            <a:r>
              <a:rPr lang="en-US" dirty="0"/>
              <a:t>..</a:t>
            </a:r>
          </a:p>
          <a:p>
            <a:pPr lvl="1"/>
            <a:r>
              <a:rPr lang="en-US" dirty="0">
                <a:hlinkClick r:id="rId3"/>
              </a:rPr>
              <a:t>https://mentor.ieee.org/omniran/dcn/17/omniran-17-0082-00-CF00-information-model-structure.pptx</a:t>
            </a:r>
          </a:p>
          <a:p>
            <a:pPr lvl="2"/>
            <a:r>
              <a:rPr lang="en-US" dirty="0">
                <a:hlinkClick r:id="rId3"/>
              </a:rPr>
              <a:t>..</a:t>
            </a:r>
          </a:p>
          <a:p>
            <a:pPr lvl="1"/>
            <a:r>
              <a:rPr lang="en-US" dirty="0">
                <a:hlinkClick r:id="rId3"/>
              </a:rPr>
              <a:t>https://mentor.ieee.org/omniran/dcn/17/omniran-17-0081-00-CF00-user-service-information-model.pptx</a:t>
            </a:r>
            <a:endParaRPr lang="en-US" dirty="0"/>
          </a:p>
          <a:p>
            <a:pPr lvl="2"/>
            <a:r>
              <a:rPr lang="en-US" dirty="0"/>
              <a:t>..</a:t>
            </a:r>
          </a:p>
          <a:p>
            <a:pPr lvl="1"/>
            <a:r>
              <a:rPr lang="en-US" dirty="0">
                <a:hlinkClick r:id="rId4"/>
              </a:rPr>
              <a:t>https://mentor.ieee.org/omniran/dcn/17/omniran-17-0080-00-CF00-information-modeling-for-network-operation.pptx</a:t>
            </a:r>
            <a:endParaRPr lang="en-US" dirty="0"/>
          </a:p>
          <a:p>
            <a:pPr lvl="2"/>
            <a:r>
              <a:rPr lang="en-US" dirty="0"/>
              <a:t>..</a:t>
            </a:r>
          </a:p>
          <a:p>
            <a:pPr lvl="1"/>
            <a:endParaRPr lang="en-US" dirty="0"/>
          </a:p>
          <a:p>
            <a:endParaRPr lang="en-US" dirty="0"/>
          </a:p>
        </p:txBody>
      </p:sp>
    </p:spTree>
    <p:extLst>
      <p:ext uri="{BB962C8B-B14F-4D97-AF65-F5344CB8AC3E}">
        <p14:creationId xmlns:p14="http://schemas.microsoft.com/office/powerpoint/2010/main" val="15387215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#3</a:t>
            </a:r>
          </a:p>
        </p:txBody>
      </p:sp>
      <p:sp>
        <p:nvSpPr>
          <p:cNvPr id="3" name="Content Placeholder 2"/>
          <p:cNvSpPr>
            <a:spLocks noGrp="1"/>
          </p:cNvSpPr>
          <p:nvPr>
            <p:ph idx="1"/>
          </p:nvPr>
        </p:nvSpPr>
        <p:spPr/>
        <p:txBody>
          <a:bodyPr>
            <a:normAutofit fontScale="85000" lnSpcReduction="20000"/>
          </a:bodyPr>
          <a:lstStyle/>
          <a:p>
            <a:r>
              <a:rPr lang="en-US" dirty="0"/>
              <a:t>Discuss and review text proposal for adoption of TSN in Chap 7.5 &amp; 7.6</a:t>
            </a:r>
          </a:p>
          <a:p>
            <a:pPr lvl="1"/>
            <a:r>
              <a:rPr lang="en-US" dirty="0"/>
              <a:t>Contribution pending.</a:t>
            </a:r>
          </a:p>
          <a:p>
            <a:pPr lvl="0"/>
            <a:r>
              <a:rPr lang="en-US" dirty="0"/>
              <a:t>Plans for upcoming F2F in Orlando, FL</a:t>
            </a:r>
          </a:p>
          <a:p>
            <a:pPr lvl="1"/>
            <a:r>
              <a:rPr lang="en-US" dirty="0"/>
              <a:t>See following two slides.</a:t>
            </a:r>
          </a:p>
          <a:p>
            <a:pPr lvl="0"/>
            <a:r>
              <a:rPr lang="en-US" dirty="0"/>
              <a:t>Topics for conference call on Oct 31</a:t>
            </a:r>
            <a:r>
              <a:rPr lang="en-US" baseline="30000" dirty="0"/>
              <a:t>st</a:t>
            </a:r>
            <a:endParaRPr lang="en-US" dirty="0"/>
          </a:p>
          <a:p>
            <a:pPr lvl="1"/>
            <a:r>
              <a:rPr lang="en-US" dirty="0"/>
              <a:t>..</a:t>
            </a:r>
          </a:p>
          <a:p>
            <a:r>
              <a:rPr lang="en-US" dirty="0" err="1"/>
              <a:t>AoB</a:t>
            </a:r>
            <a:endParaRPr lang="en-US" dirty="0"/>
          </a:p>
          <a:p>
            <a:pPr lvl="1"/>
            <a:r>
              <a:rPr lang="en-US" dirty="0"/>
              <a:t>..</a:t>
            </a:r>
          </a:p>
          <a:p>
            <a:pPr lvl="1"/>
            <a:endParaRPr lang="en-US" dirty="0"/>
          </a:p>
          <a:p>
            <a:pPr marL="0" indent="0">
              <a:buNone/>
            </a:pPr>
            <a:r>
              <a:rPr lang="en-US" dirty="0"/>
              <a:t>Adjourned by chair at …</a:t>
            </a:r>
          </a:p>
        </p:txBody>
      </p:sp>
    </p:spTree>
    <p:extLst>
      <p:ext uri="{BB962C8B-B14F-4D97-AF65-F5344CB8AC3E}">
        <p14:creationId xmlns:p14="http://schemas.microsoft.com/office/powerpoint/2010/main" val="42262668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Nov 2017 Agenda Graphics</a:t>
            </a:r>
          </a:p>
        </p:txBody>
      </p:sp>
      <p:graphicFrame>
        <p:nvGraphicFramePr>
          <p:cNvPr id="3" name="Table 2"/>
          <p:cNvGraphicFramePr>
            <a:graphicFrameLocks noGrp="1"/>
          </p:cNvGraphicFramePr>
          <p:nvPr>
            <p:extLst>
              <p:ext uri="{D42A27DB-BD31-4B8C-83A1-F6EECF244321}">
                <p14:modId xmlns:p14="http://schemas.microsoft.com/office/powerpoint/2010/main" val="1438130000"/>
              </p:ext>
            </p:extLst>
          </p:nvPr>
        </p:nvGraphicFramePr>
        <p:xfrm>
          <a:off x="381000" y="1014102"/>
          <a:ext cx="8305800" cy="545449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a:solidFill>
                            <a:schemeClr val="tx2"/>
                          </a:solidFill>
                        </a:rPr>
                        <a:t>Mon 11/06</a:t>
                      </a:r>
                    </a:p>
                  </a:txBody>
                  <a:tcPr marL="0" marR="0" marT="0" marB="0">
                    <a:solidFill>
                      <a:schemeClr val="bg1"/>
                    </a:solidFill>
                  </a:tcPr>
                </a:tc>
                <a:tc>
                  <a:txBody>
                    <a:bodyPr/>
                    <a:lstStyle/>
                    <a:p>
                      <a:pPr algn="ctr"/>
                      <a:r>
                        <a:rPr lang="en-US" sz="1800" dirty="0">
                          <a:solidFill>
                            <a:schemeClr val="tx2"/>
                          </a:solidFill>
                        </a:rPr>
                        <a:t>Tue 11/07</a:t>
                      </a:r>
                    </a:p>
                  </a:txBody>
                  <a:tcPr marL="0" marR="0" marT="0" marB="0">
                    <a:solidFill>
                      <a:schemeClr val="bg1"/>
                    </a:solidFill>
                  </a:tcPr>
                </a:tc>
                <a:tc>
                  <a:txBody>
                    <a:bodyPr/>
                    <a:lstStyle/>
                    <a:p>
                      <a:pPr algn="ctr"/>
                      <a:r>
                        <a:rPr lang="en-US" sz="1800" dirty="0">
                          <a:solidFill>
                            <a:schemeClr val="tx2"/>
                          </a:solidFill>
                        </a:rPr>
                        <a:t>Wed 11/08</a:t>
                      </a:r>
                    </a:p>
                  </a:txBody>
                  <a:tcPr marL="0" marR="0" marT="0" marB="0">
                    <a:solidFill>
                      <a:schemeClr val="bg1"/>
                    </a:solidFill>
                  </a:tcPr>
                </a:tc>
                <a:tc>
                  <a:txBody>
                    <a:bodyPr/>
                    <a:lstStyle/>
                    <a:p>
                      <a:pPr algn="ctr"/>
                      <a:r>
                        <a:rPr lang="en-US" sz="1800" dirty="0">
                          <a:solidFill>
                            <a:schemeClr val="tx2"/>
                          </a:solidFill>
                        </a:rPr>
                        <a:t>Wed 11/09</a:t>
                      </a:r>
                    </a:p>
                  </a:txBody>
                  <a:tcPr marL="0" marR="0" marT="0" marB="0">
                    <a:solidFill>
                      <a:schemeClr val="bg1"/>
                    </a:solidFill>
                  </a:tcPr>
                </a:tc>
                <a:tc>
                  <a:txBody>
                    <a:bodyPr/>
                    <a:lstStyle/>
                    <a:p>
                      <a:pPr algn="ctr"/>
                      <a:r>
                        <a:rPr lang="en-US" sz="1800" dirty="0">
                          <a:solidFill>
                            <a:schemeClr val="tx2"/>
                          </a:solidFill>
                        </a:rPr>
                        <a:t>Fri 11/10</a:t>
                      </a:r>
                    </a:p>
                  </a:txBody>
                  <a:tcPr marL="0" marR="0" marT="0" marB="0">
                    <a:solidFill>
                      <a:schemeClr val="bg1"/>
                    </a:solidFill>
                  </a:tcPr>
                </a:tc>
                <a:extLst>
                  <a:ext uri="{0D108BD9-81ED-4DB2-BD59-A6C34878D82A}">
                    <a16:rowId xmlns:a16="http://schemas.microsoft.com/office/drawing/2014/main" val="10000"/>
                  </a:ext>
                </a:extLst>
              </a:tr>
              <a:tr h="914400">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solidFill>
                      <a:schemeClr val="accent1">
                        <a:lumMod val="40000"/>
                        <a:lumOff val="60000"/>
                      </a:schemeClr>
                    </a:solidFill>
                  </a:tcPr>
                </a:tc>
                <a:tc>
                  <a:txBody>
                    <a:bodyPr/>
                    <a:lstStyle/>
                    <a:p>
                      <a:r>
                        <a:rPr lang="de-DE" sz="1200" dirty="0"/>
                        <a:t>802</a:t>
                      </a:r>
                      <a:r>
                        <a:rPr lang="de-DE" sz="1200" baseline="0" dirty="0"/>
                        <a:t> EC </a:t>
                      </a:r>
                      <a:r>
                        <a:rPr lang="de-DE" sz="1200" baseline="0" dirty="0" err="1"/>
                        <a:t>Opening</a:t>
                      </a:r>
                      <a:endParaRPr lang="en-US" sz="1200" dirty="0"/>
                    </a:p>
                  </a:txBody>
                  <a:tcPr marL="36000" marR="36000" marT="36000" marB="36000">
                    <a:solidFill>
                      <a:schemeClr val="bg1">
                        <a:lumMod val="75000"/>
                      </a:schemeClr>
                    </a:solidFill>
                  </a:tcPr>
                </a:tc>
                <a:tc>
                  <a:txBody>
                    <a:bodyPr/>
                    <a:lstStyle/>
                    <a:p>
                      <a:r>
                        <a:rPr lang="en-US" sz="1100" dirty="0"/>
                        <a:t>802.11 WNG</a:t>
                      </a:r>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r>
                        <a:rPr lang="de-DE" sz="1100" dirty="0"/>
                        <a:t>802.11</a:t>
                      </a:r>
                      <a:r>
                        <a:rPr lang="de-DE" sz="1100" baseline="0" dirty="0"/>
                        <a:t> ARC</a:t>
                      </a:r>
                      <a:endParaRPr lang="en-US" sz="1100" dirty="0"/>
                    </a:p>
                  </a:txBody>
                  <a:tcPr marL="36000" marR="36000" marT="36000" marB="36000">
                    <a:solidFill>
                      <a:schemeClr val="bg1">
                        <a:lumMod val="85000"/>
                      </a:schemeClr>
                    </a:solidFill>
                  </a:tcPr>
                </a:tc>
                <a:tc>
                  <a:txBody>
                    <a:bodyPr/>
                    <a:lstStyle/>
                    <a:p>
                      <a:pPr marL="85725" indent="-85725">
                        <a:buFont typeface="Arial" panose="020B0604020202020204" pitchFamily="34" charset="0"/>
                        <a:buNone/>
                      </a:pPr>
                      <a:endParaRPr lang="en-US" sz="1100" dirty="0"/>
                    </a:p>
                  </a:txBody>
                  <a:tcPr marL="36000" marR="36000" marT="36000" marB="36000">
                    <a:solidFill>
                      <a:schemeClr val="bg1"/>
                    </a:solidFill>
                  </a:tcPr>
                </a:tc>
                <a:tc rowSpan="2">
                  <a:txBody>
                    <a:bodyPr/>
                    <a:lstStyle/>
                    <a:p>
                      <a:pPr marL="85725" indent="-85725">
                        <a:buFont typeface="Arial" panose="020B0604020202020204" pitchFamily="34" charset="0"/>
                        <a:buNone/>
                      </a:pPr>
                      <a:r>
                        <a:rPr lang="de-DE" sz="1100" dirty="0"/>
                        <a:t>802.11</a:t>
                      </a:r>
                      <a:r>
                        <a:rPr lang="de-DE" sz="1100" baseline="0" dirty="0"/>
                        <a:t> </a:t>
                      </a:r>
                      <a:r>
                        <a:rPr lang="de-DE" sz="1100" baseline="0" dirty="0" err="1"/>
                        <a:t>Closing</a:t>
                      </a:r>
                      <a:r>
                        <a:rPr lang="de-DE" sz="1100" baseline="0" dirty="0"/>
                        <a:t> </a:t>
                      </a:r>
                      <a:r>
                        <a:rPr lang="de-DE" sz="1100" baseline="0" dirty="0" err="1"/>
                        <a:t>Plenary</a:t>
                      </a:r>
                      <a:endParaRPr lang="en-US" sz="1100" dirty="0"/>
                    </a:p>
                  </a:txBody>
                  <a:tcPr marL="36000" marR="36000" marT="36000" marB="36000">
                    <a:solidFill>
                      <a:schemeClr val="bg1">
                        <a:lumMod val="85000"/>
                      </a:schemeClr>
                    </a:solidFill>
                  </a:tcPr>
                </a:tc>
                <a:extLst>
                  <a:ext uri="{0D108BD9-81ED-4DB2-BD59-A6C34878D82A}">
                    <a16:rowId xmlns:a16="http://schemas.microsoft.com/office/drawing/2014/main" val="10001"/>
                  </a:ext>
                </a:extLst>
              </a:tr>
              <a:tr h="0">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472962">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a:t>802.1 Opening Plenary</a:t>
                      </a:r>
                    </a:p>
                    <a:p>
                      <a:pPr marL="0" indent="0">
                        <a:buFont typeface="Arial" panose="020B0604020202020204" pitchFamily="34" charset="0"/>
                        <a:buNone/>
                      </a:pPr>
                      <a:endParaRPr lang="en-US" sz="1200" dirty="0"/>
                    </a:p>
                  </a:txBody>
                  <a:tcPr marL="36000" marR="36000" marT="36000" marB="36000">
                    <a:solidFill>
                      <a:schemeClr val="accent1">
                        <a:lumMod val="60000"/>
                        <a:lumOff val="40000"/>
                      </a:schemeClr>
                    </a:solidFill>
                  </a:tcPr>
                </a:tc>
                <a:tc>
                  <a:txBody>
                    <a:bodyPr/>
                    <a:lstStyle/>
                    <a:p>
                      <a:pPr marL="82550" marR="0" lvl="0" indent="-82550" algn="l" defTabSz="457200" rtl="0" eaLnBrk="1" fontAlgn="auto" latinLnBrk="0" hangingPunct="1">
                        <a:lnSpc>
                          <a:spcPct val="100000"/>
                        </a:lnSpc>
                        <a:spcBef>
                          <a:spcPts val="0"/>
                        </a:spcBef>
                        <a:spcAft>
                          <a:spcPts val="0"/>
                        </a:spcAft>
                        <a:buClrTx/>
                        <a:buSzTx/>
                        <a:buFont typeface="Arial" pitchFamily="34" charset="0"/>
                        <a:buNone/>
                        <a:tabLst/>
                        <a:defRPr/>
                      </a:pPr>
                      <a:r>
                        <a:rPr lang="de-DE" sz="1100" dirty="0"/>
                        <a:t>802.11</a:t>
                      </a:r>
                      <a:r>
                        <a:rPr lang="de-DE" sz="1100" baseline="0" dirty="0"/>
                        <a:t> ARC</a:t>
                      </a:r>
                      <a:endParaRPr lang="en-US" sz="1100" dirty="0"/>
                    </a:p>
                    <a:p>
                      <a:pPr marL="82550" indent="-82550">
                        <a:buFont typeface="Arial" pitchFamily="34" charset="0"/>
                        <a:buNone/>
                      </a:pPr>
                      <a:endParaRPr lang="en-US" sz="1100" dirty="0"/>
                    </a:p>
                  </a:txBody>
                  <a:tcPr marL="36000" marR="36000" marT="36000" marB="36000">
                    <a:solidFill>
                      <a:schemeClr val="bg1">
                        <a:lumMod val="85000"/>
                      </a:schemeClr>
                    </a:solidFill>
                  </a:tcPr>
                </a:tc>
                <a:tc>
                  <a:txBody>
                    <a:bodyPr/>
                    <a:lstStyle/>
                    <a:p>
                      <a:r>
                        <a:rPr lang="en-US" sz="1200" dirty="0"/>
                        <a:t>802.11/802.15 </a:t>
                      </a:r>
                      <a:br>
                        <a:rPr lang="en-US" sz="1200" dirty="0"/>
                      </a:br>
                      <a:r>
                        <a:rPr lang="en-US" sz="1200" dirty="0"/>
                        <a:t>Mid-week Plenaries</a:t>
                      </a:r>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tx2">
                        <a:lumMod val="60000"/>
                        <a:lumOff val="40000"/>
                      </a:schemeClr>
                    </a:solidFill>
                  </a:tcPr>
                </a:tc>
                <a:tc>
                  <a:txBody>
                    <a:bodyPr/>
                    <a:lstStyle/>
                    <a:p>
                      <a:r>
                        <a:rPr lang="en-US" sz="1400" dirty="0"/>
                        <a:t>802.1 Closing Plenary</a:t>
                      </a:r>
                    </a:p>
                  </a:txBody>
                  <a:tcPr marL="36000" marR="36000" marT="36000" marB="36000">
                    <a:solidFill>
                      <a:schemeClr val="accent1">
                        <a:lumMod val="60000"/>
                        <a:lumOff val="40000"/>
                      </a:schemeClr>
                    </a:solidFill>
                  </a:tcPr>
                </a:tc>
                <a:extLst>
                  <a:ext uri="{0D108BD9-81ED-4DB2-BD59-A6C34878D82A}">
                    <a16:rowId xmlns:a16="http://schemas.microsoft.com/office/drawing/2014/main" val="10003"/>
                  </a:ext>
                </a:extLst>
              </a:tr>
              <a:tr h="0">
                <a:tc rowSpan="2">
                  <a:txBody>
                    <a:bodyPr/>
                    <a:lstStyle/>
                    <a:p>
                      <a:pPr algn="r"/>
                      <a:endParaRPr lang="en-US" sz="1500" dirty="0"/>
                    </a:p>
                  </a:txBody>
                  <a:tcPr marL="0" marR="0" marT="0" marB="0">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extLst>
                  <a:ext uri="{0D108BD9-81ED-4DB2-BD59-A6C34878D82A}">
                    <a16:rowId xmlns:a16="http://schemas.microsoft.com/office/drawing/2014/main" val="10004"/>
                  </a:ext>
                </a:extLst>
              </a:tr>
              <a:tr h="209298">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dirty="0"/>
                    </a:p>
                  </a:txBody>
                  <a:tcPr/>
                </a:tc>
                <a:tc rowSpan="5">
                  <a:txBody>
                    <a:bodyPr/>
                    <a:lstStyle/>
                    <a:p>
                      <a:r>
                        <a:rPr lang="en-US" sz="1200" dirty="0"/>
                        <a:t>802 EC Closing</a:t>
                      </a:r>
                    </a:p>
                  </a:txBody>
                  <a:tcPr marL="36000" marR="36000" marT="36000" marB="36000">
                    <a:solidFill>
                      <a:schemeClr val="bg1">
                        <a:lumMod val="75000"/>
                      </a:schemeClr>
                    </a:solidFill>
                  </a:tcPr>
                </a:tc>
                <a:extLst>
                  <a:ext uri="{0D108BD9-81ED-4DB2-BD59-A6C34878D82A}">
                    <a16:rowId xmlns:a16="http://schemas.microsoft.com/office/drawing/2014/main" val="10005"/>
                  </a:ext>
                </a:extLst>
              </a:tr>
              <a:tr h="228600">
                <a:tc rowSpan="2">
                  <a:txBody>
                    <a:bodyPr/>
                    <a:lstStyle/>
                    <a:p>
                      <a:pPr algn="r"/>
                      <a:r>
                        <a:rPr lang="en-US" sz="1500" dirty="0"/>
                        <a:t>13:30</a:t>
                      </a:r>
                    </a:p>
                    <a:p>
                      <a:pPr algn="r"/>
                      <a:br>
                        <a:rPr lang="en-US" sz="900" dirty="0"/>
                      </a:br>
                      <a:endParaRPr lang="en-US" sz="700" dirty="0"/>
                    </a:p>
                    <a:p>
                      <a:pPr algn="r"/>
                      <a:endParaRPr lang="en-US" sz="1200" dirty="0"/>
                    </a:p>
                    <a:p>
                      <a:pPr algn="r"/>
                      <a:r>
                        <a:rPr lang="en-US" sz="1500" dirty="0"/>
                        <a:t>15:30</a:t>
                      </a:r>
                    </a:p>
                  </a:txBody>
                  <a:tcPr marL="0" marR="0" marT="0" marB="0">
                    <a:solidFill>
                      <a:schemeClr val="tx2">
                        <a:lumMod val="20000"/>
                        <a:lumOff val="80000"/>
                      </a:schemeClr>
                    </a:solidFill>
                  </a:tcPr>
                </a:tc>
                <a:tc vMerge="1">
                  <a:txBody>
                    <a:bodyPr/>
                    <a:lstStyle/>
                    <a:p>
                      <a:endParaRPr lang="en-US"/>
                    </a:p>
                  </a:txBody>
                  <a:tcPr/>
                </a:tc>
                <a:tc rowSpan="2">
                  <a:txBody>
                    <a:bodyPr/>
                    <a:lstStyle/>
                    <a:p>
                      <a:endParaRPr lang="en-US" sz="1200" dirty="0"/>
                    </a:p>
                  </a:txBody>
                  <a:tcPr marL="36000" marR="36000" marT="36000" marB="36000">
                    <a:solidFill>
                      <a:schemeClr val="bg1"/>
                    </a:solidFill>
                  </a:tcPr>
                </a:tc>
                <a:tc rowSpan="3">
                  <a:txBody>
                    <a:bodyPr/>
                    <a:lstStyle/>
                    <a:p>
                      <a:r>
                        <a:rPr lang="en-US" sz="1400" dirty="0"/>
                        <a:t>802.1 Midweek Plenary</a:t>
                      </a:r>
                    </a:p>
                  </a:txBody>
                  <a:tcPr marL="36000" marR="36000" marT="36000" marB="36000">
                    <a:solidFill>
                      <a:schemeClr val="accent1">
                        <a:lumMod val="60000"/>
                        <a:lumOff val="40000"/>
                      </a:schemeClr>
                    </a:solidFill>
                  </a:tcPr>
                </a:tc>
                <a:tc rowSpan="2">
                  <a:txBody>
                    <a:bodyPr/>
                    <a:lstStyle/>
                    <a:p>
                      <a:r>
                        <a:rPr lang="en-US" sz="1400" dirty="0"/>
                        <a:t>OmniRAN closing</a:t>
                      </a:r>
                    </a:p>
                  </a:txBody>
                  <a:tcPr marL="36000" marR="36000" marT="36000" marB="36000">
                    <a:solidFill>
                      <a:schemeClr val="tx2">
                        <a:lumMod val="60000"/>
                        <a:lumOff val="40000"/>
                      </a:schemeClr>
                    </a:solidFill>
                  </a:tcPr>
                </a:tc>
                <a:tc vMerge="1">
                  <a:txBody>
                    <a:bodyPr/>
                    <a:lstStyle/>
                    <a:p>
                      <a:endParaRPr lang="en-US"/>
                    </a:p>
                  </a:txBody>
                  <a:tcPr/>
                </a:tc>
                <a:extLst>
                  <a:ext uri="{0D108BD9-81ED-4DB2-BD59-A6C34878D82A}">
                    <a16:rowId xmlns:a16="http://schemas.microsoft.com/office/drawing/2014/main" val="10006"/>
                  </a:ext>
                </a:extLst>
              </a:tr>
              <a:tr h="513080">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dirty="0"/>
                    </a:p>
                  </a:txBody>
                  <a:tcPr/>
                </a:tc>
                <a:tc vMerge="1">
                  <a:txBody>
                    <a:bodyPr/>
                    <a:lstStyle/>
                    <a:p>
                      <a:endParaRPr lang="en-US"/>
                    </a:p>
                  </a:txBody>
                  <a:tcPr/>
                </a:tc>
                <a:extLst>
                  <a:ext uri="{0D108BD9-81ED-4DB2-BD59-A6C34878D82A}">
                    <a16:rowId xmlns:a16="http://schemas.microsoft.com/office/drawing/2014/main" val="10007"/>
                  </a:ext>
                </a:extLst>
              </a:tr>
              <a:tr h="214693">
                <a:tc>
                  <a:txBody>
                    <a:bodyPr/>
                    <a:lstStyle/>
                    <a:p>
                      <a:pPr algn="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675640">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solidFill>
                      <a:schemeClr val="tx2">
                        <a:lumMod val="20000"/>
                        <a:lumOff val="80000"/>
                      </a:schemeClr>
                    </a:solidFill>
                  </a:tcPr>
                </a:tc>
                <a:tc>
                  <a:txBody>
                    <a:bodyPr/>
                    <a:lstStyle/>
                    <a:p>
                      <a:r>
                        <a:rPr lang="de-DE" sz="1400" dirty="0" err="1"/>
                        <a:t>OmniRAN</a:t>
                      </a:r>
                      <a:r>
                        <a:rPr lang="de-DE" sz="1400" dirty="0"/>
                        <a:t> </a:t>
                      </a:r>
                      <a:r>
                        <a:rPr lang="de-DE" sz="1400" dirty="0" err="1"/>
                        <a:t>opening</a:t>
                      </a:r>
                      <a:endParaRPr lang="en-US" sz="1400" dirty="0"/>
                    </a:p>
                  </a:txBody>
                  <a:tcPr marL="36000" marR="36000" marT="36000" marB="36000">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60000"/>
                        <a:lumOff val="40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marL="36000" marR="36000" marT="36000" marB="36000">
                    <a:solidFill>
                      <a:schemeClr val="bg1"/>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204273">
                <a:tc rowSpan="2">
                  <a:txBody>
                    <a:bodyPr/>
                    <a:lstStyle/>
                    <a:p>
                      <a:pPr algn="ctr"/>
                      <a:endParaRPr lang="en-US" sz="1500" dirty="0"/>
                    </a:p>
                  </a:txBody>
                  <a:tcPr marL="0" marR="0" marT="0" marB="0">
                    <a:solidFill>
                      <a:schemeClr val="bg1"/>
                    </a:solidFill>
                  </a:tcPr>
                </a:tc>
                <a:tc>
                  <a:txBody>
                    <a:bodyPr/>
                    <a:lstStyle/>
                    <a:p>
                      <a:r>
                        <a:rPr lang="en-US" sz="1600" dirty="0"/>
                        <a:t>Tutorials</a:t>
                      </a:r>
                    </a:p>
                  </a:txBody>
                  <a:tcPr marL="36000" marR="36000" marT="36000" marB="36000">
                    <a:solidFill>
                      <a:schemeClr val="accent1">
                        <a:lumMod val="40000"/>
                        <a:lumOff val="60000"/>
                      </a:schemeClr>
                    </a:solidFill>
                  </a:tcPr>
                </a:tc>
                <a:tc>
                  <a:txBody>
                    <a:bodyPr/>
                    <a:lstStyle/>
                    <a:p>
                      <a:r>
                        <a:rPr lang="en-US" sz="1200" dirty="0"/>
                        <a:t>Joint 802.1/802.15</a:t>
                      </a:r>
                    </a:p>
                  </a:txBody>
                  <a:tcPr marL="36000" marR="36000" marT="36000" marB="36000">
                    <a:solidFill>
                      <a:schemeClr val="accent1">
                        <a:lumMod val="40000"/>
                        <a:lumOff val="60000"/>
                      </a:schemeClr>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noFill/>
                  </a:tcPr>
                </a:tc>
                <a:extLst>
                  <a:ext uri="{0D108BD9-81ED-4DB2-BD59-A6C34878D82A}">
                    <a16:rowId xmlns:a16="http://schemas.microsoft.com/office/drawing/2014/main" val="10010"/>
                  </a:ext>
                </a:extLst>
              </a:tr>
              <a:tr h="204273">
                <a:tc vMerge="1">
                  <a:txBody>
                    <a:bodyPr/>
                    <a:lstStyle/>
                    <a:p>
                      <a:endParaRPr lang="en-US"/>
                    </a:p>
                  </a:txBody>
                  <a:tcPr/>
                </a:tc>
                <a:tc>
                  <a:txBody>
                    <a:bodyPr/>
                    <a:lstStyle/>
                    <a:p>
                      <a:endParaRPr lang="en-US" sz="1200" dirty="0"/>
                    </a:p>
                  </a:txBody>
                  <a:tcPr marL="36000" marR="36000" marT="36000" marB="36000">
                    <a:solidFill>
                      <a:schemeClr val="bg1"/>
                    </a:solidFill>
                  </a:tcPr>
                </a:tc>
                <a:tc>
                  <a:txBody>
                    <a:bodyPr/>
                    <a:lstStyle/>
                    <a:p>
                      <a:r>
                        <a:rPr lang="en-US" sz="1600" dirty="0"/>
                        <a:t>ICA</a:t>
                      </a:r>
                      <a:r>
                        <a:rPr lang="en-US" sz="1600" baseline="0" dirty="0"/>
                        <a:t> NEND</a:t>
                      </a:r>
                      <a:endParaRPr lang="en-US" sz="1600" dirty="0"/>
                    </a:p>
                  </a:txBody>
                  <a:tcPr marL="36000" marR="36000" marT="36000" marB="36000">
                    <a:solidFill>
                      <a:schemeClr val="accent1">
                        <a:lumMod val="40000"/>
                        <a:lumOff val="60000"/>
                      </a:schemeClr>
                    </a:solidFill>
                  </a:tcPr>
                </a:tc>
                <a:tc vMerge="1">
                  <a:txBody>
                    <a:bodyPr/>
                    <a:lstStyle/>
                    <a:p>
                      <a:endParaRPr lang="en-US"/>
                    </a:p>
                  </a:txBody>
                  <a:tcPr/>
                </a:tc>
                <a:tc vMerge="1">
                  <a:txBody>
                    <a:bodyPr/>
                    <a:lstStyle/>
                    <a:p>
                      <a:endParaRPr lang="en-US" dirty="0"/>
                    </a:p>
                  </a:txBody>
                  <a:tcPr/>
                </a:tc>
                <a:tc>
                  <a:txBody>
                    <a:bodyPr/>
                    <a:lstStyle/>
                    <a:p>
                      <a:endParaRPr lang="en-US" sz="1200" dirty="0"/>
                    </a:p>
                  </a:txBody>
                  <a:tcPr marL="36000" marR="36000" marT="36000" marB="36000">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894063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November 2017 F2F</a:t>
            </a:r>
          </a:p>
        </p:txBody>
      </p:sp>
      <p:sp>
        <p:nvSpPr>
          <p:cNvPr id="3" name="Content Placeholder 2"/>
          <p:cNvSpPr>
            <a:spLocks noGrp="1"/>
          </p:cNvSpPr>
          <p:nvPr>
            <p:ph idx="1"/>
          </p:nvPr>
        </p:nvSpPr>
        <p:spPr/>
        <p:txBody>
          <a:bodyPr>
            <a:normAutofit fontScale="77500" lnSpcReduction="20000"/>
          </a:bodyPr>
          <a:lstStyle/>
          <a:p>
            <a:r>
              <a:rPr lang="en-US" dirty="0"/>
              <a:t>Review of minutes</a:t>
            </a:r>
          </a:p>
          <a:p>
            <a:r>
              <a:rPr lang="en-US" dirty="0"/>
              <a:t>Reports</a:t>
            </a:r>
          </a:p>
          <a:p>
            <a:r>
              <a:rPr lang="en-US" dirty="0"/>
              <a:t>Potential input to 802.1 Industry Connections</a:t>
            </a:r>
          </a:p>
          <a:p>
            <a:r>
              <a:rPr lang="en-US" dirty="0"/>
              <a:t>Motions to 802.1 mid-week plenary</a:t>
            </a:r>
          </a:p>
          <a:p>
            <a:r>
              <a:rPr lang="en-US" dirty="0"/>
              <a:t>Information model for Access network and User service</a:t>
            </a:r>
          </a:p>
          <a:p>
            <a:pPr lvl="0"/>
            <a:r>
              <a:rPr lang="en-US" dirty="0"/>
              <a:t>Text proposal for adoption of TSN in Chap 7.5 &amp; 7.6</a:t>
            </a:r>
          </a:p>
          <a:p>
            <a:r>
              <a:rPr lang="en-US" dirty="0"/>
              <a:t>Plan for going WG ballot w/ 802.1CF-D0.7 draft</a:t>
            </a:r>
          </a:p>
          <a:p>
            <a:r>
              <a:rPr lang="en-US" dirty="0"/>
              <a:t>Conference calls until Mar F2F</a:t>
            </a:r>
          </a:p>
          <a:p>
            <a:r>
              <a:rPr lang="en-US" dirty="0"/>
              <a:t>Motions to 802.1 closing plenary</a:t>
            </a:r>
          </a:p>
          <a:p>
            <a:r>
              <a:rPr lang="en-US" dirty="0"/>
              <a:t>Status report to IEEE 802 WGs</a:t>
            </a:r>
          </a:p>
          <a:p>
            <a:r>
              <a:rPr lang="en-US" dirty="0"/>
              <a:t>AOB</a:t>
            </a:r>
          </a:p>
        </p:txBody>
      </p:sp>
    </p:spTree>
    <p:extLst>
      <p:ext uri="{BB962C8B-B14F-4D97-AF65-F5344CB8AC3E}">
        <p14:creationId xmlns:p14="http://schemas.microsoft.com/office/powerpoint/2010/main" val="1201458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a:t>Conference Call</a:t>
            </a:r>
          </a:p>
        </p:txBody>
      </p:sp>
      <p:sp>
        <p:nvSpPr>
          <p:cNvPr id="3078" name="Rectangle 3"/>
          <p:cNvSpPr>
            <a:spLocks noGrp="1" noChangeArrowheads="1"/>
          </p:cNvSpPr>
          <p:nvPr>
            <p:ph type="body" idx="1"/>
          </p:nvPr>
        </p:nvSpPr>
        <p:spPr/>
        <p:txBody>
          <a:bodyPr>
            <a:normAutofit fontScale="70000" lnSpcReduction="20000"/>
          </a:bodyPr>
          <a:lstStyle/>
          <a:p>
            <a:r>
              <a:rPr lang="en-GB" dirty="0"/>
              <a:t>Tuesday, October 10</a:t>
            </a:r>
            <a:r>
              <a:rPr lang="en-GB" baseline="30000" dirty="0"/>
              <a:t>th</a:t>
            </a:r>
            <a:r>
              <a:rPr lang="en-GB" dirty="0"/>
              <a:t> </a:t>
            </a:r>
            <a:r>
              <a:rPr lang="en-US" dirty="0"/>
              <a:t>, 2017 at 09:30-11:00am ET</a:t>
            </a:r>
          </a:p>
          <a:p>
            <a:endParaRPr lang="en-US" dirty="0"/>
          </a:p>
          <a:p>
            <a:r>
              <a:rPr lang="en-US" dirty="0"/>
              <a:t>Join WebEx meeting</a:t>
            </a:r>
          </a:p>
          <a:p>
            <a:pPr lvl="1"/>
            <a:r>
              <a:rPr lang="en-US" dirty="0">
                <a:hlinkClick r:id="rId3"/>
              </a:rPr>
              <a:t>&lt;https://nokiameetings.webex.com/nokiameetings/j.php?MTID=mb403a42241fefd9f6aa2a89818f3fc52&gt;</a:t>
            </a:r>
            <a:endParaRPr lang="en-US" dirty="0"/>
          </a:p>
          <a:p>
            <a:pPr lvl="1"/>
            <a:r>
              <a:rPr lang="en-US" dirty="0"/>
              <a:t>Meeting number: 958 382 831</a:t>
            </a:r>
          </a:p>
          <a:p>
            <a:pPr lvl="1"/>
            <a:r>
              <a:rPr lang="en-US" dirty="0"/>
              <a:t>Meeting password: OmniRAN </a:t>
            </a:r>
          </a:p>
          <a:p>
            <a:r>
              <a:rPr lang="en-US" dirty="0"/>
              <a:t>Join by phone </a:t>
            </a:r>
          </a:p>
          <a:p>
            <a:pPr lvl="1"/>
            <a:r>
              <a:rPr lang="en-US" dirty="0"/>
              <a:t>+19724459814 US Dallas </a:t>
            </a:r>
          </a:p>
          <a:p>
            <a:pPr lvl="1"/>
            <a:r>
              <a:rPr lang="en-US" dirty="0"/>
              <a:t>+442036087616 UK London </a:t>
            </a:r>
          </a:p>
          <a:p>
            <a:pPr lvl="1"/>
            <a:r>
              <a:rPr lang="en-US" dirty="0"/>
              <a:t>+861084056120, +861058965333 China Beijing</a:t>
            </a:r>
          </a:p>
          <a:p>
            <a:pPr lvl="1"/>
            <a:r>
              <a:rPr lang="en-US" dirty="0"/>
              <a:t>Access code: 958 382 831 </a:t>
            </a:r>
          </a:p>
          <a:p>
            <a:pPr lvl="1"/>
            <a:r>
              <a:rPr lang="en-US" dirty="0"/>
              <a:t>Global call-in numbers</a:t>
            </a:r>
          </a:p>
          <a:p>
            <a:pPr lvl="2"/>
            <a:r>
              <a:rPr lang="en-US" dirty="0">
                <a:hlinkClick r:id="rId4"/>
              </a:rPr>
              <a:t>&lt;https://nokiameetings.webex.com/nokiameetings/globalcallin.php?serviceType=MC&amp;ED=533523317&amp;tollFree=0&gt;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Agenda proposal</a:t>
            </a:r>
            <a:endParaRPr lang="en-US" dirty="0"/>
          </a:p>
        </p:txBody>
      </p:sp>
      <p:sp>
        <p:nvSpPr>
          <p:cNvPr id="4104" name="Rectangle 5"/>
          <p:cNvSpPr>
            <a:spLocks noGrp="1" noChangeArrowheads="1"/>
          </p:cNvSpPr>
          <p:nvPr>
            <p:ph type="body" idx="1"/>
          </p:nvPr>
        </p:nvSpPr>
        <p:spPr/>
        <p:txBody>
          <a:bodyPr>
            <a:normAutofit fontScale="85000" lnSpcReduction="20000"/>
          </a:bodyPr>
          <a:lstStyle/>
          <a:p>
            <a:r>
              <a:rPr lang="en-US" dirty="0"/>
              <a:t>Minutes</a:t>
            </a:r>
          </a:p>
          <a:p>
            <a:r>
              <a:rPr lang="en-US" dirty="0"/>
              <a:t>Reports</a:t>
            </a:r>
          </a:p>
          <a:p>
            <a:r>
              <a:rPr lang="en-US" dirty="0"/>
              <a:t>Follow-up on actions defined during the editorial review at St. John's F2F</a:t>
            </a:r>
          </a:p>
          <a:p>
            <a:r>
              <a:rPr lang="en-US" dirty="0"/>
              <a:t>Progress and agree on information model for Access network and User service</a:t>
            </a:r>
          </a:p>
          <a:p>
            <a:pPr lvl="0"/>
            <a:r>
              <a:rPr lang="en-US" dirty="0"/>
              <a:t>Discuss and review text proposal for adoption of TSN in Chap 7.5 &amp; 7.6</a:t>
            </a:r>
          </a:p>
          <a:p>
            <a:pPr lvl="0"/>
            <a:r>
              <a:rPr lang="en-US" dirty="0"/>
              <a:t>Plans for upcoming F2F in Orlando, FL</a:t>
            </a:r>
          </a:p>
          <a:p>
            <a:pPr lvl="0"/>
            <a:r>
              <a:rPr lang="en-US" dirty="0"/>
              <a:t>Topics for conference call on Oct 31st</a:t>
            </a:r>
          </a:p>
          <a:p>
            <a:pPr lvl="0"/>
            <a:r>
              <a:rPr lang="en-US" dirty="0"/>
              <a:t>AOB</a:t>
            </a:r>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dirty="0"/>
              <a:t>Participants, Patents, and Duty to Inform</a:t>
            </a:r>
          </a:p>
        </p:txBody>
      </p:sp>
      <p:sp>
        <p:nvSpPr>
          <p:cNvPr id="8195" name="Rectangle 1027"/>
          <p:cNvSpPr>
            <a:spLocks noGrp="1" noChangeArrowheads="1"/>
          </p:cNvSpPr>
          <p:nvPr>
            <p:ph idx="1"/>
          </p:nvPr>
        </p:nvSpPr>
        <p:spPr>
          <a:xfrm>
            <a:off x="457200" y="1265237"/>
            <a:ext cx="8229600" cy="5059363"/>
          </a:xfrm>
        </p:spPr>
        <p:txBody>
          <a:bodyPr/>
          <a:lstStyle/>
          <a:p>
            <a:pPr algn="ctr">
              <a:buFont typeface="Monotype Sorts"/>
              <a:buNone/>
            </a:pPr>
            <a:r>
              <a:rPr lang="en-US" altLang="en-US" sz="15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715962"/>
          </a:xfrm>
        </p:spPr>
        <p:txBody>
          <a:bodyPr/>
          <a:lstStyle/>
          <a:p>
            <a:r>
              <a:rPr lang="en-GB" altLang="en-US" dirty="0"/>
              <a:t>Patent Related Links</a:t>
            </a:r>
            <a:endParaRPr lang="en-US" altLang="en-US" dirty="0"/>
          </a:p>
        </p:txBody>
      </p:sp>
      <p:sp>
        <p:nvSpPr>
          <p:cNvPr id="9219" name="Rectangle 3"/>
          <p:cNvSpPr>
            <a:spLocks noGrp="1" noChangeArrowheads="1"/>
          </p:cNvSpPr>
          <p:nvPr>
            <p:ph idx="1"/>
          </p:nvPr>
        </p:nvSpPr>
        <p:spPr>
          <a:xfrm>
            <a:off x="457200" y="1142999"/>
            <a:ext cx="8229600" cy="4191001"/>
          </a:xfrm>
        </p:spPr>
        <p:txBody>
          <a:bodyPr>
            <a:normAutofit fontScale="85000" lnSpcReduction="10000"/>
          </a:bodyPr>
          <a:lstStyle/>
          <a:p>
            <a:r>
              <a:rPr lang="en-US" altLang="en-US" dirty="0"/>
              <a:t>All participants should be familiar with their obligations under the IEEE-SA Policies &amp; Procedures for standards development.</a:t>
            </a:r>
            <a:br>
              <a:rPr lang="en-US" altLang="en-US" dirty="0"/>
            </a:br>
            <a:endParaRPr lang="en-US" altLang="en-US" dirty="0"/>
          </a:p>
          <a:p>
            <a:r>
              <a:rPr lang="en-US" altLang="en-US" dirty="0"/>
              <a:t>Patent Policy is stated in these sources:</a:t>
            </a:r>
          </a:p>
          <a:p>
            <a:pPr lvl="1"/>
            <a:r>
              <a:rPr lang="en-GB" altLang="en-US" dirty="0"/>
              <a:t>IEEE-SA Standards Boards Bylaws</a:t>
            </a:r>
            <a:br>
              <a:rPr lang="en-GB" altLang="en-US" dirty="0"/>
            </a:br>
            <a:r>
              <a:rPr lang="en-US" altLang="en-US" sz="2400" dirty="0">
                <a:hlinkClick r:id="rId2"/>
              </a:rPr>
              <a:t>http://standards.ieee.org/develop/policies/bylaws/sect6-7.html#6</a:t>
            </a:r>
            <a:endParaRPr lang="en-US" altLang="en-US" dirty="0"/>
          </a:p>
          <a:p>
            <a:pPr lvl="1"/>
            <a:r>
              <a:rPr lang="en-GB" altLang="en-US" dirty="0"/>
              <a:t>IEEE-SA Standards Board Operations Manual</a:t>
            </a:r>
            <a:br>
              <a:rPr lang="en-GB" altLang="en-US" dirty="0"/>
            </a:br>
            <a:r>
              <a:rPr lang="en-US" altLang="en-US" sz="2400" dirty="0">
                <a:hlinkClick r:id="rId3"/>
              </a:rPr>
              <a:t>http://standards.ieee.org/develop/policies/opman/sect6.html#6.3</a:t>
            </a:r>
            <a:endParaRPr lang="en-US" altLang="en-US" dirty="0"/>
          </a:p>
          <a:p>
            <a:pPr lvl="1"/>
            <a:r>
              <a:rPr lang="en-US" altLang="en-US" dirty="0"/>
              <a:t>Material about the patent policy is available at </a:t>
            </a:r>
            <a:br>
              <a:rPr lang="en-US" altLang="en-US" dirty="0"/>
            </a:br>
            <a:r>
              <a:rPr lang="en-US" altLang="en-US" sz="2400" dirty="0">
                <a:hlinkClick r:id="rId4"/>
              </a:rPr>
              <a:t>http://standards.ieee.org/about/sasb/patcom/materials.html</a:t>
            </a:r>
            <a:endParaRPr lang="en-US" altLang="en-US" dirty="0"/>
          </a:p>
          <a:p>
            <a:pPr lvl="1"/>
            <a:endParaRPr lang="en-US" altLang="en-US" dirty="0"/>
          </a:p>
        </p:txBody>
      </p:sp>
      <p:sp>
        <p:nvSpPr>
          <p:cNvPr id="9221" name="Rectangle 7"/>
          <p:cNvSpPr>
            <a:spLocks noChangeArrowheads="1"/>
          </p:cNvSpPr>
          <p:nvPr/>
        </p:nvSpPr>
        <p:spPr bwMode="auto">
          <a:xfrm>
            <a:off x="381000" y="5410200"/>
            <a:ext cx="8229600" cy="830997"/>
          </a:xfrm>
          <a:prstGeom prst="rect">
            <a:avLst/>
          </a:prstGeom>
          <a:noFill/>
          <a:ln w="9525">
            <a:noFill/>
            <a:miter lim="800000"/>
            <a:headEnd/>
            <a:tailEnd/>
          </a:ln>
        </p:spPr>
        <p:txBody>
          <a:bodyPr wrap="square">
            <a:spAutoFit/>
          </a:bodyPr>
          <a:lstStyle/>
          <a:p>
            <a:pPr eaLnBrk="0" hangingPunct="0"/>
            <a:r>
              <a:rPr lang="en-US" altLang="en-US" sz="1200" b="1" dirty="0">
                <a:solidFill>
                  <a:srgbClr val="000099"/>
                </a:solidFill>
                <a:latin typeface="Arial" pitchFamily="34" charset="0"/>
              </a:rPr>
              <a:t>If you have questions, contact the IEEE-SA Standards Board Patent Committee Administrator at patcom@ieee.org or visit </a:t>
            </a:r>
            <a:r>
              <a:rPr lang="en-US" altLang="en-US" sz="1200" b="1" dirty="0">
                <a:solidFill>
                  <a:srgbClr val="000099"/>
                </a:solidFill>
                <a:latin typeface="Arial" pitchFamily="34" charset="0"/>
                <a:hlinkClick r:id="rId5"/>
              </a:rPr>
              <a:t>http://standards.ieee.org/about/sasb/patcom/index.html</a:t>
            </a: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endParaRPr lang="en-US" altLang="en-US" sz="1200" b="1" dirty="0">
              <a:solidFill>
                <a:srgbClr val="000099"/>
              </a:solidFill>
              <a:latin typeface="Arial" pitchFamily="34" charset="0"/>
            </a:endParaRPr>
          </a:p>
          <a:p>
            <a:pPr eaLnBrk="0" hangingPunct="0">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This slide set is available at </a:t>
            </a:r>
            <a:r>
              <a:rPr lang="en-US" altLang="en-US" sz="1200" b="1" dirty="0">
                <a:solidFill>
                  <a:srgbClr val="000099"/>
                </a:solidFill>
                <a:latin typeface="Arial" pitchFamily="34" charset="0"/>
                <a:hlinkClick r:id="rId6"/>
              </a:rPr>
              <a:t>https://development.standards.ieee.org/myproject/Public/mytools/mob/slideset.ppt</a:t>
            </a:r>
            <a:endParaRPr lang="en-US" altLang="en-US" sz="1200" b="1" dirty="0">
              <a:solidFill>
                <a:srgbClr val="000099"/>
              </a:solidFill>
              <a:latin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a:t>Call for Potentially Essential Patents</a:t>
            </a:r>
          </a:p>
        </p:txBody>
      </p:sp>
      <p:sp>
        <p:nvSpPr>
          <p:cNvPr id="10243" name="Rectangle 1027"/>
          <p:cNvSpPr>
            <a:spLocks noGrp="1" noChangeArrowheads="1"/>
          </p:cNvSpPr>
          <p:nvPr>
            <p:ph type="body" idx="1"/>
          </p:nvPr>
        </p:nvSpPr>
        <p:spPr>
          <a:xfrm>
            <a:off x="457200" y="1371600"/>
            <a:ext cx="8229600" cy="4724400"/>
          </a:xfrm>
        </p:spPr>
        <p:txBody>
          <a:bodyPr>
            <a:normAutofit fontScale="92500" lnSpcReduction="10000"/>
          </a:bodyPr>
          <a:lstStyle/>
          <a:p>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dirty="0"/>
              <a:t>Either speak up now or</a:t>
            </a:r>
          </a:p>
          <a:p>
            <a:pPr lvl="1"/>
            <a:r>
              <a:rPr lang="en-US" altLang="en-US" dirty="0"/>
              <a:t>Provide the chair of this group with the identity of the holder(s) of any and all such claims as soon as possible or</a:t>
            </a:r>
          </a:p>
          <a:p>
            <a:pPr lvl="1"/>
            <a:r>
              <a:rPr lang="en-US" altLang="en-US" dirty="0"/>
              <a:t>Cause an LOA to be submitted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25725102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200" dirty="0"/>
              <a:t>Other Guidelines for IEEE WG Meetings</a:t>
            </a:r>
          </a:p>
        </p:txBody>
      </p:sp>
      <p:sp>
        <p:nvSpPr>
          <p:cNvPr id="6" name="Content Placeholder 5"/>
          <p:cNvSpPr>
            <a:spLocks noGrp="1"/>
          </p:cNvSpPr>
          <p:nvPr>
            <p:ph idx="1"/>
          </p:nvPr>
        </p:nvSpPr>
        <p:spPr>
          <a:xfrm>
            <a:off x="457200" y="1600200"/>
            <a:ext cx="8229600" cy="4419600"/>
          </a:xfrm>
        </p:spPr>
        <p:txBody>
          <a:bodyPr/>
          <a:lstStyle/>
          <a:p>
            <a:pPr marL="230188" indent="-230188">
              <a:lnSpc>
                <a:spcPct val="80000"/>
              </a:lnSpc>
              <a:spcAft>
                <a:spcPct val="40000"/>
              </a:spcAft>
              <a:buClr>
                <a:srgbClr val="CC3300"/>
              </a:buClr>
              <a:buSzPct val="50000"/>
              <a:buFont typeface="Arial" pitchFamily="34" charset="0"/>
              <a:buChar char="•"/>
            </a:pPr>
            <a:r>
              <a:rPr lang="en-US" altLang="en-US" sz="1800" b="1" dirty="0">
                <a:solidFill>
                  <a:srgbClr val="000099"/>
                </a:solidFill>
              </a:rPr>
              <a:t>All IEEE-SA standards meetings shall be conducted in compliance with all applicable laws, including antitrust and competition laws.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interpretation, validity, or essentiality of patents/patent claims. </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specific license rates, terms, or conditions.</a:t>
            </a:r>
          </a:p>
          <a:p>
            <a:pPr marL="1143000" lvl="2">
              <a:lnSpc>
                <a:spcPct val="80000"/>
              </a:lnSpc>
              <a:spcAft>
                <a:spcPct val="40000"/>
              </a:spcAft>
              <a:buClr>
                <a:srgbClr val="CC3300"/>
              </a:buClr>
              <a:buSzPct val="50000"/>
              <a:buFont typeface="Arial" pitchFamily="34" charset="0"/>
              <a:buChar char="•"/>
            </a:pPr>
            <a:r>
              <a:rPr lang="en-US" altLang="en-US" sz="1400" dirty="0">
                <a:solidFill>
                  <a:srgbClr val="000099"/>
                </a:solidFill>
              </a:rPr>
              <a:t>Relative costs, including licensing costs of essential patent claims, of different technical approaches may be discussed in standards development meetings. </a:t>
            </a:r>
          </a:p>
          <a:p>
            <a:pPr marL="1600200" lvl="3">
              <a:lnSpc>
                <a:spcPct val="80000"/>
              </a:lnSpc>
              <a:spcAft>
                <a:spcPct val="40000"/>
              </a:spcAft>
              <a:buClr>
                <a:srgbClr val="CC3300"/>
              </a:buClr>
              <a:buSzPct val="50000"/>
              <a:buFont typeface="Arial" pitchFamily="34" charset="0"/>
              <a:buChar char="•"/>
            </a:pPr>
            <a:r>
              <a:rPr lang="en-GB" altLang="en-US" sz="1400" dirty="0">
                <a:solidFill>
                  <a:srgbClr val="000099"/>
                </a:solidFill>
              </a:rPr>
              <a:t>Technical considerations remain primary focus</a:t>
            </a:r>
            <a:endParaRPr lang="en-US" altLang="en-US" sz="1400" dirty="0">
              <a:solidFill>
                <a:srgbClr val="000099"/>
              </a:solidFill>
            </a:endParaRP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or engage in the fixing of product prices, allocation of customers, or division of sales markets.</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discuss the status or substance of ongoing or threatened litigation.</a:t>
            </a:r>
          </a:p>
          <a:p>
            <a:pPr marL="630238" lvl="1">
              <a:lnSpc>
                <a:spcPct val="80000"/>
              </a:lnSpc>
              <a:spcAft>
                <a:spcPct val="40000"/>
              </a:spcAft>
              <a:buClr>
                <a:srgbClr val="CC3300"/>
              </a:buClr>
              <a:buSzPct val="50000"/>
              <a:buFont typeface="Arial" pitchFamily="34" charset="0"/>
              <a:buChar char="•"/>
            </a:pPr>
            <a:r>
              <a:rPr lang="en-US" altLang="en-US" sz="1600" b="1" dirty="0">
                <a:solidFill>
                  <a:srgbClr val="000099"/>
                </a:solidFill>
              </a:rPr>
              <a:t>Don’t be silent if inappropriate topics are discussed … do formally object.</a:t>
            </a:r>
          </a:p>
          <a:p>
            <a:pPr marL="230188" indent="-230188" algn="ctr">
              <a:lnSpc>
                <a:spcPct val="80000"/>
              </a:lnSpc>
              <a:buClr>
                <a:srgbClr val="CC3300"/>
              </a:buClr>
              <a:buSzPct val="50000"/>
              <a:buNone/>
            </a:pPr>
            <a:r>
              <a:rPr lang="en-US" altLang="en-US" sz="1000" b="1" dirty="0">
                <a:solidFill>
                  <a:srgbClr val="000099"/>
                </a:solidFill>
              </a:rPr>
              <a:t>---------------------------------------------------------------   </a:t>
            </a:r>
            <a:endParaRPr lang="en-US" altLang="en-US" sz="1200" b="1" dirty="0">
              <a:solidFill>
                <a:srgbClr val="000099"/>
              </a:solidFill>
            </a:endParaRPr>
          </a:p>
          <a:p>
            <a:pPr marL="230188" indent="-230188" algn="ctr">
              <a:lnSpc>
                <a:spcPct val="80000"/>
              </a:lnSpc>
              <a:buClr>
                <a:srgbClr val="CC3300"/>
              </a:buClr>
              <a:buSzPct val="50000"/>
              <a:buNone/>
            </a:pPr>
            <a:r>
              <a:rPr lang="en-US" altLang="en-US" sz="1200" b="1" dirty="0">
                <a:solidFill>
                  <a:srgbClr val="000099"/>
                </a:solidFill>
              </a:rPr>
              <a:t>See </a:t>
            </a:r>
            <a:r>
              <a:rPr lang="en-US" altLang="en-US" sz="1200" b="1" i="1" dirty="0">
                <a:solidFill>
                  <a:srgbClr val="000099"/>
                </a:solidFill>
              </a:rPr>
              <a:t>IEEE-SA Standards Board Operations Manual</a:t>
            </a:r>
            <a:r>
              <a:rPr lang="en-US" altLang="en-US" sz="1200" b="1" dirty="0">
                <a:solidFill>
                  <a:srgbClr val="000099"/>
                </a:solidFill>
              </a:rPr>
              <a:t>, clause 5.3.10 and </a:t>
            </a:r>
            <a:r>
              <a:rPr lang="en-GB" altLang="en-US" sz="1200" b="1" dirty="0">
                <a:solidFill>
                  <a:srgbClr val="000099"/>
                </a:solidFill>
              </a:rPr>
              <a:t>“Promoting Competition and Innovation: What You Need to Know about the IEEE Standards Association's Antitrust and Competition Policy”</a:t>
            </a:r>
            <a:r>
              <a:rPr lang="en-US" altLang="en-US" sz="1200" b="1" dirty="0">
                <a:solidFill>
                  <a:srgbClr val="000099"/>
                </a:solidFill>
              </a:rPr>
              <a:t> for more details.</a:t>
            </a:r>
          </a:p>
        </p:txBody>
      </p:sp>
      <p:sp>
        <p:nvSpPr>
          <p:cNvPr id="1126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altLang="en-US" b="1" u="sng">
              <a:solidFill>
                <a:srgbClr val="000099"/>
              </a:solidFill>
              <a:latin typeface="Helvetica" pitchFamily="34" charset="0"/>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10000"/>
          </a:bodyPr>
          <a:lstStyle/>
          <a:p>
            <a:r>
              <a:rPr lang="en-US" dirty="0">
                <a:solidFill>
                  <a:srgbClr val="1F497D"/>
                </a:solidFill>
              </a:rPr>
              <a:t>Link to IEEE Disclosure of Affiliation </a:t>
            </a:r>
          </a:p>
          <a:p>
            <a:pPr lvl="1"/>
            <a:r>
              <a:rPr lang="en-US" sz="2200" dirty="0">
                <a:solidFill>
                  <a:srgbClr val="1F497D"/>
                </a:solidFill>
                <a:hlinkClick r:id="rId3"/>
              </a:rPr>
              <a:t>http://standards.ieee.org/faqs/affiliationFAQ.html</a:t>
            </a:r>
            <a:br>
              <a:rPr lang="en-US" sz="2200" dirty="0">
                <a:solidFill>
                  <a:srgbClr val="1F497D"/>
                </a:solidFill>
              </a:rPr>
            </a:br>
            <a:endParaRPr lang="en-US" sz="2200" dirty="0">
              <a:solidFill>
                <a:srgbClr val="1F497D"/>
              </a:solidFill>
            </a:endParaRPr>
          </a:p>
          <a:p>
            <a:r>
              <a:rPr lang="en-US" dirty="0">
                <a:solidFill>
                  <a:srgbClr val="1F497D"/>
                </a:solidFill>
              </a:rPr>
              <a:t>Links to IEEE Antitrust Guidelines</a:t>
            </a:r>
          </a:p>
          <a:p>
            <a:pPr lvl="1"/>
            <a:r>
              <a:rPr lang="en-US" sz="2200" dirty="0">
                <a:solidFill>
                  <a:srgbClr val="1F497D"/>
                </a:solidFill>
                <a:hlinkClick r:id="rId4"/>
              </a:rPr>
              <a:t>http://standards.ieee.org/resources/antitrust-guidelines.pdf</a:t>
            </a:r>
            <a:br>
              <a:rPr lang="en-US" sz="2200" dirty="0">
                <a:solidFill>
                  <a:srgbClr val="1F497D"/>
                </a:solidFill>
              </a:rPr>
            </a:br>
            <a:endParaRPr lang="en-US" sz="2200" dirty="0">
              <a:solidFill>
                <a:srgbClr val="1F497D"/>
              </a:solidFill>
            </a:endParaRPr>
          </a:p>
          <a:p>
            <a:r>
              <a:rPr lang="en-US" dirty="0">
                <a:solidFill>
                  <a:srgbClr val="1F497D"/>
                </a:solidFill>
              </a:rPr>
              <a:t>Link to IEEE Code of Ethics</a:t>
            </a:r>
          </a:p>
          <a:p>
            <a:pPr lvl="1"/>
            <a:r>
              <a:rPr lang="en-US" sz="2200" dirty="0">
                <a:solidFill>
                  <a:srgbClr val="1F497D"/>
                </a:solidFill>
                <a:hlinkClick r:id="rId5"/>
              </a:rPr>
              <a:t>http://www.ieee.org/web/membership/ethics/code_ethics.html</a:t>
            </a:r>
            <a:r>
              <a:rPr lang="en-US" sz="2200" dirty="0">
                <a:solidFill>
                  <a:srgbClr val="1F497D"/>
                </a:solidFill>
              </a:rPr>
              <a:t> </a:t>
            </a:r>
            <a:br>
              <a:rPr lang="en-US" sz="2200" dirty="0">
                <a:solidFill>
                  <a:srgbClr val="1F497D"/>
                </a:solidFill>
              </a:rPr>
            </a:br>
            <a:endParaRPr lang="en-US" sz="2200" dirty="0">
              <a:solidFill>
                <a:srgbClr val="1F497D"/>
              </a:solidFill>
            </a:endParaRPr>
          </a:p>
          <a:p>
            <a:r>
              <a:rPr lang="en-US" dirty="0">
                <a:solidFill>
                  <a:srgbClr val="1F497D"/>
                </a:solidFill>
              </a:rPr>
              <a:t>Link to IEEE Patent Policy</a:t>
            </a:r>
          </a:p>
          <a:p>
            <a:pPr lvl="1"/>
            <a:r>
              <a:rPr lang="en-US" sz="2000" dirty="0">
                <a:solidFill>
                  <a:srgbClr val="1F497D"/>
                </a:solidFill>
                <a:hlinkClick r:id="rId6"/>
              </a:rPr>
              <a:t>http://standards.ieee.org/board/pat/pat-slideset.ppt</a:t>
            </a:r>
            <a:endParaRPr lang="en-US" sz="2000" dirty="0">
              <a:solidFill>
                <a:srgbClr val="1F497D"/>
              </a:solidFill>
            </a:endParaRPr>
          </a:p>
        </p:txBody>
      </p:sp>
    </p:spTree>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1833</TotalTime>
  <Words>1711</Words>
  <Application>Microsoft Office PowerPoint</Application>
  <PresentationFormat>On-screen Show (4:3)</PresentationFormat>
  <Paragraphs>225</Paragraphs>
  <Slides>17</Slides>
  <Notes>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ＭＳ Ｐゴシック</vt:lpstr>
      <vt:lpstr>Arial</vt:lpstr>
      <vt:lpstr>Helvetica</vt:lpstr>
      <vt:lpstr>Monotype Sorts</vt:lpstr>
      <vt:lpstr>Times</vt:lpstr>
      <vt:lpstr>Times New Roman</vt:lpstr>
      <vt:lpstr>Template</vt:lpstr>
      <vt:lpstr>IEEE 802.1 OmniRAN TG October 10th, 2017 Conference Call</vt:lpstr>
      <vt:lpstr>Conference Call</vt:lpstr>
      <vt:lpstr>Agenda proposal</vt:lpstr>
      <vt:lpstr>Participants, Patents, and Duty to Inform</vt:lpstr>
      <vt:lpstr>Patent Related Links</vt:lpstr>
      <vt:lpstr>Call for Potentially Essential Patents</vt:lpstr>
      <vt:lpstr>Participation in IEEE 802 Meetings</vt:lpstr>
      <vt:lpstr>Other Guidelines for IEEE WG Meetings</vt:lpstr>
      <vt:lpstr>Resources – URLs</vt:lpstr>
      <vt:lpstr>Business#1</vt:lpstr>
      <vt:lpstr>Call for Potentially Essential Patents</vt:lpstr>
      <vt:lpstr>Agenda</vt:lpstr>
      <vt:lpstr>Business #2</vt:lpstr>
      <vt:lpstr>Business #3</vt:lpstr>
      <vt:lpstr>Business #3</vt:lpstr>
      <vt:lpstr>Nov 2017 Agenda Graphics</vt:lpstr>
      <vt:lpstr>Agenda proposal for November 2017 F2F</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347</cp:revision>
  <cp:lastPrinted>1998-02-10T13:28:06Z</cp:lastPrinted>
  <dcterms:created xsi:type="dcterms:W3CDTF">2011-12-30T17:06:23Z</dcterms:created>
  <dcterms:modified xsi:type="dcterms:W3CDTF">2017-10-10T13:01:35Z</dcterms:modified>
</cp:coreProperties>
</file>