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08" r:id="rId15"/>
    <p:sldId id="309" r:id="rId16"/>
    <p:sldId id="310" r:id="rId17"/>
    <p:sldId id="31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54" autoAdjust="0"/>
    <p:restoredTop sz="99233" autoAdjust="0"/>
  </p:normalViewPr>
  <p:slideViewPr>
    <p:cSldViewPr>
      <p:cViewPr varScale="1">
        <p:scale>
          <a:sx n="84" d="100"/>
          <a:sy n="84" d="100"/>
        </p:scale>
        <p:origin x="7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omniran-17-0078-00-00TG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b403a42241fefd9f6aa2a89818f3fc5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31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October 10</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2016-10-09</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09:37 AM ET</a:t>
            </a:r>
          </a:p>
          <a:p>
            <a:r>
              <a:rPr lang="en-GB" sz="2400" dirty="0"/>
              <a:t>Minutes taker:</a:t>
            </a:r>
          </a:p>
          <a:p>
            <a:pPr lvl="1"/>
            <a:r>
              <a:rPr lang="en-GB" sz="2000" dirty="0"/>
              <a:t>Hao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85455162"/>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bg1">
                              <a:lumMod val="85000"/>
                            </a:schemeClr>
                          </a:solidFill>
                        </a:rPr>
                        <a:t>Walter Pienciak</a:t>
                      </a:r>
                    </a:p>
                  </a:txBody>
                  <a:tcPr/>
                </a:tc>
                <a:tc>
                  <a:txBody>
                    <a:bodyPr/>
                    <a:lstStyle/>
                    <a:p>
                      <a:r>
                        <a:rPr lang="en-US" sz="1400" dirty="0">
                          <a:solidFill>
                            <a:schemeClr val="bg1">
                              <a:lumMod val="85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bg1">
                              <a:lumMod val="85000"/>
                            </a:schemeClr>
                          </a:solidFill>
                          <a:effectLst/>
                        </a:rPr>
                        <a:t>Wang Hao</a:t>
                      </a:r>
                      <a:endParaRPr lang="en-US" sz="1400" dirty="0">
                        <a:solidFill>
                          <a:schemeClr val="bg1">
                            <a:lumMod val="85000"/>
                          </a:schemeClr>
                        </a:solidFill>
                      </a:endParaRPr>
                    </a:p>
                  </a:txBody>
                  <a:tcPr/>
                </a:tc>
                <a:tc>
                  <a:txBody>
                    <a:bodyPr/>
                    <a:lstStyle/>
                    <a:p>
                      <a:r>
                        <a:rPr lang="en-US" sz="1400" dirty="0">
                          <a:solidFill>
                            <a:schemeClr val="bg1">
                              <a:lumMod val="85000"/>
                            </a:schemeClr>
                          </a:solidFill>
                          <a:effectLst/>
                        </a:rPr>
                        <a:t>Fujitsu</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bg1">
                              <a:lumMod val="85000"/>
                            </a:schemeClr>
                          </a:solidFill>
                        </a:rPr>
                        <a:t>Antonio</a:t>
                      </a:r>
                      <a:r>
                        <a:rPr lang="en-US" sz="1400" baseline="0" dirty="0">
                          <a:solidFill>
                            <a:schemeClr val="bg1">
                              <a:lumMod val="85000"/>
                            </a:schemeClr>
                          </a:solidFill>
                        </a:rPr>
                        <a:t> de la Oliva</a:t>
                      </a:r>
                      <a:endParaRPr lang="en-US" sz="1400" dirty="0">
                        <a:solidFill>
                          <a:schemeClr val="bg1">
                            <a:lumMod val="85000"/>
                          </a:schemeClr>
                        </a:solidFill>
                      </a:endParaRPr>
                    </a:p>
                  </a:txBody>
                  <a:tcPr/>
                </a:tc>
                <a:tc>
                  <a:txBody>
                    <a:bodyPr/>
                    <a:lstStyle/>
                    <a:p>
                      <a:r>
                        <a:rPr lang="en-US" sz="1400" dirty="0">
                          <a:solidFill>
                            <a:schemeClr val="bg1">
                              <a:lumMod val="85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92500" lnSpcReduction="20000"/>
          </a:bodyPr>
          <a:lstStyle/>
          <a:p>
            <a:r>
              <a:rPr lang="en-US" dirty="0"/>
              <a:t>Minutes</a:t>
            </a:r>
          </a:p>
          <a:p>
            <a:r>
              <a:rPr lang="en-US" dirty="0"/>
              <a:t>Reports</a:t>
            </a:r>
          </a:p>
          <a:p>
            <a:r>
              <a:rPr lang="en-US" dirty="0"/>
              <a:t>Follow-up on actions defined during the editorial review at St. John's F2F</a:t>
            </a:r>
          </a:p>
          <a:p>
            <a:r>
              <a:rPr lang="en-US" dirty="0"/>
              <a:t>Progress and agree on information model for Access network and User service</a:t>
            </a:r>
          </a:p>
          <a:p>
            <a:pPr lvl="0"/>
            <a:r>
              <a:rPr lang="en-US" dirty="0"/>
              <a:t>Discuss and review text proposal for adoption of TSN in Chap 7.5 &amp; 7.6</a:t>
            </a:r>
          </a:p>
          <a:p>
            <a:pPr lvl="0"/>
            <a:r>
              <a:rPr lang="en-US" dirty="0"/>
              <a:t>Plans for upcoming F2F in Orlando, FL</a:t>
            </a:r>
          </a:p>
          <a:p>
            <a:pPr lvl="0"/>
            <a:r>
              <a:rPr lang="en-US" dirty="0"/>
              <a:t>Topics for conference call on Oct 31st</a:t>
            </a:r>
          </a:p>
          <a:p>
            <a:pPr lvl="0"/>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Review of minutes</a:t>
            </a:r>
          </a:p>
          <a:p>
            <a:pPr lvl="1"/>
            <a:r>
              <a:rPr lang="en-US" dirty="0"/>
              <a:t>..</a:t>
            </a:r>
          </a:p>
          <a:p>
            <a:r>
              <a:rPr lang="en-US" dirty="0"/>
              <a:t>Reports</a:t>
            </a:r>
          </a:p>
          <a:p>
            <a:pPr lvl="1"/>
            <a:r>
              <a:rPr lang="en-US" dirty="0"/>
              <a:t>..</a:t>
            </a:r>
          </a:p>
          <a:p>
            <a:r>
              <a:rPr lang="en-US" dirty="0"/>
              <a:t>Follow-up on actions defined during the editorial review at St. John's F2F</a:t>
            </a:r>
          </a:p>
          <a:p>
            <a:pPr lvl="1"/>
            <a:r>
              <a:rPr lang="en-US" dirty="0"/>
              <a:t>All actions resolved in the Sep 26</a:t>
            </a:r>
            <a:r>
              <a:rPr lang="en-US" baseline="30000" dirty="0"/>
              <a:t>th</a:t>
            </a:r>
            <a:r>
              <a:rPr lang="en-US" dirty="0"/>
              <a:t> conference call.</a:t>
            </a:r>
          </a:p>
          <a:p>
            <a:endParaRPr lang="en-US" dirty="0"/>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a:xfrm>
            <a:off x="457200" y="1417638"/>
            <a:ext cx="8229600" cy="4830762"/>
          </a:xfrm>
        </p:spPr>
        <p:txBody>
          <a:bodyPr>
            <a:normAutofit/>
          </a:bodyPr>
          <a:lstStyle/>
          <a:p>
            <a:r>
              <a:rPr lang="en-US" dirty="0"/>
              <a:t>Progress and agree on information model for Access network and User service</a:t>
            </a:r>
          </a:p>
          <a:p>
            <a:endParaRPr lang="en-US" dirty="0"/>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85000" lnSpcReduction="20000"/>
          </a:bodyPr>
          <a:lstStyle/>
          <a:p>
            <a:r>
              <a:rPr lang="en-US" dirty="0"/>
              <a:t>Discuss and review text proposal for adoption of TSN in Chap 7.5 &amp; 7.6</a:t>
            </a:r>
          </a:p>
          <a:p>
            <a:pPr lvl="1"/>
            <a:r>
              <a:rPr lang="en-US" dirty="0"/>
              <a:t>Contribution pending.</a:t>
            </a:r>
          </a:p>
          <a:p>
            <a:pPr lvl="0"/>
            <a:r>
              <a:rPr lang="en-US" dirty="0"/>
              <a:t>Plans for upcoming F2F in Orlando, FL</a:t>
            </a:r>
          </a:p>
          <a:p>
            <a:pPr lvl="1"/>
            <a:r>
              <a:rPr lang="en-US" dirty="0"/>
              <a:t>See following two slides.</a:t>
            </a:r>
          </a:p>
          <a:p>
            <a:pPr lvl="0"/>
            <a:r>
              <a:rPr lang="en-US" dirty="0"/>
              <a:t>Topics for conference call on Oct 31</a:t>
            </a:r>
            <a:r>
              <a:rPr lang="en-US" baseline="30000" dirty="0"/>
              <a:t>st</a:t>
            </a:r>
            <a:endParaRPr lang="en-US" dirty="0"/>
          </a:p>
          <a:p>
            <a:pPr lvl="1"/>
            <a:r>
              <a:rPr lang="en-US" dirty="0"/>
              <a:t>..</a:t>
            </a:r>
          </a:p>
          <a:p>
            <a:r>
              <a:rPr lang="en-US" dirty="0" err="1"/>
              <a:t>AoB</a:t>
            </a:r>
            <a:endParaRPr lang="en-US" dirty="0"/>
          </a:p>
          <a:p>
            <a:pPr lvl="1"/>
            <a:r>
              <a:rPr lang="en-US" dirty="0"/>
              <a:t>..</a:t>
            </a:r>
          </a:p>
          <a:p>
            <a:pPr lvl="1"/>
            <a:endParaRPr lang="en-US" dirty="0"/>
          </a:p>
          <a:p>
            <a:pPr marL="0" indent="0">
              <a:buNone/>
            </a:pPr>
            <a:r>
              <a:rPr lang="en-US" dirty="0"/>
              <a:t>Adjourned by chair at …</a:t>
            </a:r>
          </a:p>
        </p:txBody>
      </p:sp>
    </p:spTree>
    <p:extLst>
      <p:ext uri="{BB962C8B-B14F-4D97-AF65-F5344CB8AC3E}">
        <p14:creationId xmlns:p14="http://schemas.microsoft.com/office/powerpoint/2010/main" val="4226266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438130000"/>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11/06</a:t>
                      </a:r>
                    </a:p>
                  </a:txBody>
                  <a:tcPr marL="0" marR="0" marT="0" marB="0">
                    <a:solidFill>
                      <a:schemeClr val="bg1"/>
                    </a:solidFill>
                  </a:tcPr>
                </a:tc>
                <a:tc>
                  <a:txBody>
                    <a:bodyPr/>
                    <a:lstStyle/>
                    <a:p>
                      <a:pPr algn="ctr"/>
                      <a:r>
                        <a:rPr lang="en-US" sz="1800" dirty="0">
                          <a:solidFill>
                            <a:schemeClr val="tx2"/>
                          </a:solidFill>
                        </a:rPr>
                        <a:t>Tue 11/07</a:t>
                      </a:r>
                    </a:p>
                  </a:txBody>
                  <a:tcPr marL="0" marR="0" marT="0" marB="0">
                    <a:solidFill>
                      <a:schemeClr val="bg1"/>
                    </a:solidFill>
                  </a:tcPr>
                </a:tc>
                <a:tc>
                  <a:txBody>
                    <a:bodyPr/>
                    <a:lstStyle/>
                    <a:p>
                      <a:pPr algn="ctr"/>
                      <a:r>
                        <a:rPr lang="en-US" sz="1800" dirty="0">
                          <a:solidFill>
                            <a:schemeClr val="tx2"/>
                          </a:solidFill>
                        </a:rPr>
                        <a:t>Wed 11/08</a:t>
                      </a:r>
                    </a:p>
                  </a:txBody>
                  <a:tcPr marL="0" marR="0" marT="0" marB="0">
                    <a:solidFill>
                      <a:schemeClr val="bg1"/>
                    </a:solidFill>
                  </a:tcPr>
                </a:tc>
                <a:tc>
                  <a:txBody>
                    <a:bodyPr/>
                    <a:lstStyle/>
                    <a:p>
                      <a:pPr algn="ctr"/>
                      <a:r>
                        <a:rPr lang="en-US" sz="1800" dirty="0">
                          <a:solidFill>
                            <a:schemeClr val="tx2"/>
                          </a:solidFill>
                        </a:rPr>
                        <a:t>Wed 11/09</a:t>
                      </a:r>
                    </a:p>
                  </a:txBody>
                  <a:tcPr marL="0" marR="0" marT="0" marB="0">
                    <a:solidFill>
                      <a:schemeClr val="bg1"/>
                    </a:solidFill>
                  </a:tcPr>
                </a:tc>
                <a:tc>
                  <a:txBody>
                    <a:bodyPr/>
                    <a:lstStyle/>
                    <a:p>
                      <a:pPr algn="ctr"/>
                      <a:r>
                        <a:rPr lang="en-US" sz="1800" dirty="0">
                          <a:solidFill>
                            <a:schemeClr val="tx2"/>
                          </a:solidFill>
                        </a:rPr>
                        <a:t>Fri 11/10</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dirty="0"/>
                        <a:t>802.11</a:t>
                      </a:r>
                      <a:r>
                        <a:rPr lang="de-DE" sz="1100" baseline="0" dirty="0"/>
                        <a:t> </a:t>
                      </a:r>
                      <a:r>
                        <a:rPr lang="de-DE" sz="1100" baseline="0" dirty="0" err="1"/>
                        <a:t>Closing</a:t>
                      </a:r>
                      <a:r>
                        <a:rPr lang="de-DE" sz="1100" baseline="0" dirty="0"/>
                        <a:t> </a:t>
                      </a:r>
                      <a:r>
                        <a:rPr lang="de-DE" sz="1100" baseline="0" dirty="0" err="1"/>
                        <a:t>Plenary</a:t>
                      </a:r>
                      <a:endParaRPr lang="en-US" sz="1100" dirty="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 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marR="0" lvl="0" indent="-82550" algn="l" defTabSz="457200" rtl="0" eaLnBrk="1" fontAlgn="auto" latinLnBrk="0" hangingPunct="1">
                        <a:lnSpc>
                          <a:spcPct val="100000"/>
                        </a:lnSpc>
                        <a:spcBef>
                          <a:spcPts val="0"/>
                        </a:spcBef>
                        <a:spcAft>
                          <a:spcPts val="0"/>
                        </a:spcAft>
                        <a:buClrTx/>
                        <a:buSzTx/>
                        <a:buFont typeface="Arial" pitchFamily="34" charset="0"/>
                        <a:buNone/>
                        <a:tabLst/>
                        <a:defRPr/>
                      </a:pPr>
                      <a:r>
                        <a:rPr lang="de-DE" sz="1100" dirty="0"/>
                        <a:t>802.11</a:t>
                      </a:r>
                      <a:r>
                        <a:rPr lang="de-DE" sz="1100" baseline="0" dirty="0"/>
                        <a:t> ARC</a:t>
                      </a:r>
                      <a:endParaRPr lang="en-US" sz="1100" dirty="0"/>
                    </a:p>
                    <a:p>
                      <a:pPr marL="82550" indent="-82550">
                        <a:buFont typeface="Arial" pitchFamily="34" charset="0"/>
                        <a:buNone/>
                      </a:pPr>
                      <a:endParaRPr lang="en-US" sz="1100" dirty="0"/>
                    </a:p>
                  </a:txBody>
                  <a:tcPr marL="36000" marR="36000" marT="36000" marB="36000">
                    <a:solidFill>
                      <a:schemeClr val="bg1">
                        <a:lumMod val="85000"/>
                      </a:schemeClr>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400" dirty="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3">
                  <a:txBody>
                    <a:bodyPr/>
                    <a:lstStyle/>
                    <a:p>
                      <a:r>
                        <a:rPr lang="en-US" sz="1400" dirty="0"/>
                        <a:t>802.1 Midweek Plenary</a:t>
                      </a:r>
                    </a:p>
                  </a:txBody>
                  <a:tcPr marL="36000" marR="36000" marT="36000" marB="36000">
                    <a:solidFill>
                      <a:schemeClr val="accent1">
                        <a:lumMod val="60000"/>
                        <a:lumOff val="40000"/>
                      </a:schemeClr>
                    </a:solidFill>
                  </a:tcPr>
                </a:tc>
                <a:tc rowSpan="2">
                  <a:txBody>
                    <a:bodyPr/>
                    <a:lstStyle/>
                    <a:p>
                      <a:r>
                        <a:rPr lang="en-US" sz="1400" dirty="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51308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400" dirty="0" err="1"/>
                        <a:t>OmniRAN</a:t>
                      </a:r>
                      <a:r>
                        <a:rPr lang="de-DE" sz="1400" dirty="0"/>
                        <a:t> </a:t>
                      </a:r>
                      <a:r>
                        <a:rPr lang="de-DE" sz="1400" dirty="0" err="1"/>
                        <a:t>opening</a:t>
                      </a:r>
                      <a:endParaRPr lang="en-US" sz="14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600" dirty="0"/>
                        <a:t>Tutorials</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600" dirty="0"/>
                        <a:t>ICA</a:t>
                      </a:r>
                      <a:r>
                        <a:rPr lang="en-US" sz="1600" baseline="0" dirty="0"/>
                        <a:t> NEND</a:t>
                      </a:r>
                      <a:endParaRPr lang="en-US" sz="16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89406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120145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70000" lnSpcReduction="20000"/>
          </a:bodyPr>
          <a:lstStyle/>
          <a:p>
            <a:r>
              <a:rPr lang="en-GB" dirty="0"/>
              <a:t>Tuesday, October 10</a:t>
            </a:r>
            <a:r>
              <a:rPr lang="en-GB" baseline="30000" dirty="0"/>
              <a:t>th</a:t>
            </a:r>
            <a:r>
              <a:rPr lang="en-GB" dirty="0"/>
              <a:t> </a:t>
            </a:r>
            <a:r>
              <a:rPr lang="en-US" dirty="0"/>
              <a:t>, 2017 at 09:30-11:00am ET</a:t>
            </a:r>
          </a:p>
          <a:p>
            <a:endParaRPr lang="en-US" dirty="0"/>
          </a:p>
          <a:p>
            <a:r>
              <a:rPr lang="en-US" dirty="0"/>
              <a:t>Join WebEx meeting</a:t>
            </a:r>
          </a:p>
          <a:p>
            <a:pPr lvl="1"/>
            <a:r>
              <a:rPr lang="en-US" dirty="0">
                <a:hlinkClick r:id="rId3"/>
              </a:rPr>
              <a:t>&lt;https://nokiameetings.webex.com/nokiameetings/j.php?MTID=mb403a42241fefd9f6aa2a89818f3fc52&gt;</a:t>
            </a:r>
            <a:endParaRPr lang="en-US" dirty="0"/>
          </a:p>
          <a:p>
            <a:pPr lvl="1"/>
            <a:r>
              <a:rPr lang="en-US" dirty="0"/>
              <a:t>Meeting number: 958 382 831</a:t>
            </a:r>
          </a:p>
          <a:p>
            <a:pPr lvl="1"/>
            <a:r>
              <a:rPr lang="en-US" dirty="0"/>
              <a:t>Meeting password: OmniRAN </a:t>
            </a:r>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958 382 831 </a:t>
            </a:r>
          </a:p>
          <a:p>
            <a:pPr lvl="1"/>
            <a:r>
              <a:rPr lang="en-US" dirty="0"/>
              <a:t>Global call-in numbers</a:t>
            </a:r>
          </a:p>
          <a:p>
            <a:pPr lvl="2"/>
            <a:r>
              <a:rPr lang="en-US" dirty="0">
                <a:hlinkClick r:id="rId4"/>
              </a:rPr>
              <a:t>&lt;https://nokiameetings.webex.com/nokiameetings/globalcallin.php?serviceType=MC&amp;ED=533523317&amp;tollFree=0&gt;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85000" lnSpcReduction="20000"/>
          </a:bodyPr>
          <a:lstStyle/>
          <a:p>
            <a:r>
              <a:rPr lang="en-US" dirty="0"/>
              <a:t>Minutes</a:t>
            </a:r>
          </a:p>
          <a:p>
            <a:r>
              <a:rPr lang="en-US" dirty="0"/>
              <a:t>Reports</a:t>
            </a:r>
          </a:p>
          <a:p>
            <a:r>
              <a:rPr lang="en-US" dirty="0"/>
              <a:t>Follow-up on actions defined during the editorial review at St. John's F2F</a:t>
            </a:r>
          </a:p>
          <a:p>
            <a:r>
              <a:rPr lang="en-US" dirty="0"/>
              <a:t>Progress and agree on information model for Access network and User service</a:t>
            </a:r>
          </a:p>
          <a:p>
            <a:pPr lvl="0"/>
            <a:r>
              <a:rPr lang="en-US" dirty="0"/>
              <a:t>Discuss and review text proposal for adoption of TSN in Chap 7.5 &amp; 7.6</a:t>
            </a:r>
          </a:p>
          <a:p>
            <a:pPr lvl="0"/>
            <a:r>
              <a:rPr lang="en-US" dirty="0"/>
              <a:t>Plans for upcoming F2F in Orlando, FL</a:t>
            </a:r>
          </a:p>
          <a:p>
            <a:pPr lvl="0"/>
            <a:r>
              <a:rPr lang="en-US" dirty="0"/>
              <a:t>Topics for conference call on Oct 31st</a:t>
            </a:r>
          </a:p>
          <a:p>
            <a:pPr lvl="0"/>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1821</TotalTime>
  <Words>1480</Words>
  <Application>Microsoft Office PowerPoint</Application>
  <PresentationFormat>On-screen Show (4:3)</PresentationFormat>
  <Paragraphs>204</Paragraphs>
  <Slides>17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MS PGothic</vt:lpstr>
      <vt:lpstr>Arial</vt:lpstr>
      <vt:lpstr>Helvetica</vt:lpstr>
      <vt:lpstr>Monotype Sorts</vt:lpstr>
      <vt:lpstr>Times</vt:lpstr>
      <vt:lpstr>Times New Roman</vt:lpstr>
      <vt:lpstr>Template</vt:lpstr>
      <vt:lpstr>IEEE 802.1 OmniRAN TG October 10th,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Business #3</vt:lpstr>
      <vt:lpstr>Business #3</vt:lpstr>
      <vt:lpstr>Nov 2017 Agenda Graphics</vt:lpstr>
      <vt:lpstr>Agenda proposal for November 2017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345</cp:revision>
  <cp:lastPrinted>1998-02-10T13:28:06Z</cp:lastPrinted>
  <dcterms:created xsi:type="dcterms:W3CDTF">2011-12-30T17:06:23Z</dcterms:created>
  <dcterms:modified xsi:type="dcterms:W3CDTF">2017-10-09T07:01:31Z</dcterms:modified>
</cp:coreProperties>
</file>