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66" r:id="rId4"/>
    <p:sldId id="290" r:id="rId5"/>
    <p:sldId id="291" r:id="rId6"/>
    <p:sldId id="292" r:id="rId7"/>
    <p:sldId id="307" r:id="rId8"/>
    <p:sldId id="293" r:id="rId9"/>
    <p:sldId id="271" r:id="rId10"/>
    <p:sldId id="283" r:id="rId11"/>
    <p:sldId id="294" r:id="rId12"/>
    <p:sldId id="297" r:id="rId13"/>
    <p:sldId id="302" r:id="rId14"/>
    <p:sldId id="308" r:id="rId15"/>
    <p:sldId id="309"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8" autoAdjust="0"/>
    <p:restoredTop sz="99233" autoAdjust="0"/>
  </p:normalViewPr>
  <p:slideViewPr>
    <p:cSldViewPr>
      <p:cViewPr varScale="1">
        <p:scale>
          <a:sx n="125" d="100"/>
          <a:sy n="125" d="100"/>
        </p:scale>
        <p:origin x="75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6441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omniran-17-0071-00-00TG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7/omniran-17-0070-00-00TG-september-2017-f2f-meeting-minutes.docx" TargetMode="External"/><Relationship Id="rId7" Type="http://schemas.openxmlformats.org/officeDocument/2006/relationships/hyperlink" Target="https://mentor.ieee.org/omniran/dcn/17/omniran-17-0072-00-CF00-chap-4-2-conventions-amendment.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omniran/dcn/17/omniran-17-0075-00-CF00-chap-8-intro-amendment.docx" TargetMode="External"/><Relationship Id="rId5" Type="http://schemas.openxmlformats.org/officeDocument/2006/relationships/hyperlink" Target="https://mentor.ieee.org/omniran/dcn/17/omniran-17-0074-00-CF00-chap-7-2-figure-amendment.docx" TargetMode="External"/><Relationship Id="rId4" Type="http://schemas.openxmlformats.org/officeDocument/2006/relationships/hyperlink" Target="https://mentor.ieee.org/omniran/dcn/17/omniran-17-0073-00-CF00-chap-7-1-terminology-amendment.docx"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omniran/dcn/17/omniran-17-0070-00-00TG-september-2017-f2f-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7/omniran-17-0074-00-CF00-chap-7-2-figure-amendment.docx" TargetMode="External"/><Relationship Id="rId2" Type="http://schemas.openxmlformats.org/officeDocument/2006/relationships/hyperlink" Target="https://mentor.ieee.org/omniran/dcn/17/omniran-17-0073-00-CF00-chap-7-1-terminology-amendment.docx" TargetMode="External"/><Relationship Id="rId1" Type="http://schemas.openxmlformats.org/officeDocument/2006/relationships/slideLayout" Target="../slideLayouts/slideLayout2.xml"/><Relationship Id="rId5" Type="http://schemas.openxmlformats.org/officeDocument/2006/relationships/hyperlink" Target="https://mentor.ieee.org/omniran/dcn/17/omniran-17-0072-00-CF00-chap-4-2-conventions-amendment.docx" TargetMode="External"/><Relationship Id="rId4" Type="http://schemas.openxmlformats.org/officeDocument/2006/relationships/hyperlink" Target="https://mentor.ieee.org/omniran/dcn/17/omniran-17-0075-00-CF00-chap-8-intro-amendment.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54b8fa4482f931f3c880b0b97003bc73"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amp;ED=533522097&amp;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September 26</a:t>
            </a:r>
            <a:r>
              <a:rPr lang="en-US" baseline="30000" dirty="0"/>
              <a:t>th</a:t>
            </a:r>
            <a:r>
              <a:rPr lang="en-US" dirty="0"/>
              <a:t>, 2017 Conference Call</a:t>
            </a:r>
          </a:p>
        </p:txBody>
      </p:sp>
      <p:sp>
        <p:nvSpPr>
          <p:cNvPr id="3" name="Subtitle 2"/>
          <p:cNvSpPr>
            <a:spLocks noGrp="1"/>
          </p:cNvSpPr>
          <p:nvPr>
            <p:ph type="subTitle" idx="1"/>
          </p:nvPr>
        </p:nvSpPr>
        <p:spPr/>
        <p:txBody>
          <a:bodyPr/>
          <a:lstStyle/>
          <a:p>
            <a:r>
              <a:rPr lang="en-US" dirty="0"/>
              <a:t>2016-09-25</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a:xfrm>
            <a:off x="457200" y="1295400"/>
            <a:ext cx="8229600" cy="5333999"/>
          </a:xfrm>
        </p:spPr>
        <p:txBody>
          <a:bodyPr>
            <a:normAutofit/>
          </a:bodyPr>
          <a:lstStyle/>
          <a:p>
            <a:r>
              <a:rPr lang="en-GB" sz="2400" dirty="0"/>
              <a:t>Call Meeting to Order</a:t>
            </a:r>
          </a:p>
          <a:p>
            <a:pPr lvl="1"/>
            <a:r>
              <a:rPr lang="en-GB" sz="2000" dirty="0"/>
              <a:t>Meeting called to order by chair at … AM ET</a:t>
            </a:r>
          </a:p>
          <a:p>
            <a:r>
              <a:rPr lang="en-GB" sz="2400" dirty="0"/>
              <a:t>Minutes taker:</a:t>
            </a:r>
          </a:p>
          <a:p>
            <a:pPr lvl="1"/>
            <a:r>
              <a:rPr lang="en-GB" sz="2000" dirty="0"/>
              <a:t>… is taking notes</a:t>
            </a:r>
          </a:p>
          <a:p>
            <a:r>
              <a:rPr lang="en-GB" sz="2400" dirty="0"/>
              <a:t>Roll Call</a:t>
            </a:r>
          </a:p>
          <a:p>
            <a:endParaRPr lang="en-GB" sz="2400" dirty="0"/>
          </a:p>
          <a:p>
            <a:endParaRPr lang="en-GB" sz="2400" dirty="0"/>
          </a:p>
          <a:p>
            <a:endParaRPr lang="en-GB" sz="2400" dirty="0"/>
          </a:p>
          <a:p>
            <a:endParaRPr lang="en-GB" sz="2400" dirty="0"/>
          </a:p>
          <a:p>
            <a:endParaRPr lang="en-GB" sz="2400" dirty="0"/>
          </a:p>
          <a:p>
            <a:endParaRPr lang="en-GB" sz="2400"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239224518"/>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24384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bg2"/>
                        </a:solidFill>
                      </a:endParaRPr>
                    </a:p>
                  </a:txBody>
                  <a:tcPr/>
                </a:tc>
                <a:tc>
                  <a:txBody>
                    <a:bodyPr/>
                    <a:lstStyle/>
                    <a:p>
                      <a:endParaRPr lang="en-US" sz="1400" dirty="0">
                        <a:solidFill>
                          <a:schemeClr val="bg2"/>
                        </a:solidFill>
                      </a:endParaRPr>
                    </a:p>
                  </a:txBody>
                  <a:tcPr/>
                </a:tc>
                <a:extLst>
                  <a:ext uri="{0D108BD9-81ED-4DB2-BD59-A6C34878D82A}">
                    <a16:rowId xmlns:a16="http://schemas.microsoft.com/office/drawing/2014/main" val="10001"/>
                  </a:ext>
                </a:extLst>
              </a:tr>
              <a:tr h="292100">
                <a:tc>
                  <a:txBody>
                    <a:bodyPr/>
                    <a:lstStyle/>
                    <a:p>
                      <a:r>
                        <a:rPr lang="en-US" sz="1400" dirty="0">
                          <a:solidFill>
                            <a:schemeClr val="bg1">
                              <a:lumMod val="85000"/>
                            </a:schemeClr>
                          </a:solidFill>
                        </a:rPr>
                        <a:t>Walter Pienciak</a:t>
                      </a:r>
                    </a:p>
                  </a:txBody>
                  <a:tcPr/>
                </a:tc>
                <a:tc>
                  <a:txBody>
                    <a:bodyPr/>
                    <a:lstStyle/>
                    <a:p>
                      <a:r>
                        <a:rPr lang="en-US" sz="1400" dirty="0">
                          <a:solidFill>
                            <a:schemeClr val="bg1">
                              <a:lumMod val="85000"/>
                            </a:schemeClr>
                          </a:solidFill>
                        </a:rPr>
                        <a:t>IEEE SA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r>
                        <a:rPr lang="en-US" sz="1400" dirty="0">
                          <a:solidFill>
                            <a:schemeClr val="bg1">
                              <a:lumMod val="85000"/>
                            </a:schemeClr>
                          </a:solidFill>
                          <a:effectLst/>
                        </a:rPr>
                        <a:t>Wang Hao</a:t>
                      </a:r>
                      <a:endParaRPr lang="en-US" sz="1400" dirty="0">
                        <a:solidFill>
                          <a:schemeClr val="bg1">
                            <a:lumMod val="85000"/>
                          </a:schemeClr>
                        </a:solidFill>
                      </a:endParaRPr>
                    </a:p>
                  </a:txBody>
                  <a:tcPr/>
                </a:tc>
                <a:tc>
                  <a:txBody>
                    <a:bodyPr/>
                    <a:lstStyle/>
                    <a:p>
                      <a:r>
                        <a:rPr lang="en-US" sz="1400" dirty="0">
                          <a:solidFill>
                            <a:schemeClr val="bg1">
                              <a:lumMod val="85000"/>
                            </a:schemeClr>
                          </a:solidFill>
                          <a:effectLst/>
                        </a:rPr>
                        <a:t>Fujitsu</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r>
                        <a:rPr lang="en-US" sz="1400" dirty="0">
                          <a:solidFill>
                            <a:schemeClr val="bg1">
                              <a:lumMod val="85000"/>
                            </a:schemeClr>
                          </a:solidFill>
                        </a:rPr>
                        <a:t>Antonio</a:t>
                      </a:r>
                      <a:r>
                        <a:rPr lang="en-US" sz="1400" baseline="0" dirty="0">
                          <a:solidFill>
                            <a:schemeClr val="bg1">
                              <a:lumMod val="85000"/>
                            </a:schemeClr>
                          </a:solidFill>
                        </a:rPr>
                        <a:t> de la Oliva</a:t>
                      </a:r>
                      <a:endParaRPr lang="en-US" sz="1400" dirty="0">
                        <a:solidFill>
                          <a:schemeClr val="bg1">
                            <a:lumMod val="85000"/>
                          </a:schemeClr>
                        </a:solidFill>
                      </a:endParaRPr>
                    </a:p>
                  </a:txBody>
                  <a:tcPr/>
                </a:tc>
                <a:tc>
                  <a:txBody>
                    <a:bodyPr/>
                    <a:lstStyle/>
                    <a:p>
                      <a:r>
                        <a:rPr lang="en-US" sz="1400" dirty="0">
                          <a:solidFill>
                            <a:schemeClr val="bg1">
                              <a:lumMod val="85000"/>
                            </a:schemeClr>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r>
                        <a:rPr lang="en-US" sz="1400" dirty="0">
                          <a:solidFill>
                            <a:schemeClr val="bg1">
                              <a:lumMod val="85000"/>
                            </a:schemeClr>
                          </a:solidFill>
                        </a:rPr>
                        <a:t>Yonggang</a:t>
                      </a:r>
                      <a:r>
                        <a:rPr lang="en-US" sz="1400" baseline="0" dirty="0">
                          <a:solidFill>
                            <a:schemeClr val="bg1">
                              <a:lumMod val="85000"/>
                            </a:schemeClr>
                          </a:solidFill>
                        </a:rPr>
                        <a:t> Fang</a:t>
                      </a:r>
                      <a:endParaRPr lang="en-US" sz="1400" dirty="0">
                        <a:solidFill>
                          <a:schemeClr val="bg1">
                            <a:lumMod val="85000"/>
                          </a:schemeClr>
                        </a:solidFill>
                      </a:endParaRPr>
                    </a:p>
                  </a:txBody>
                  <a:tcPr/>
                </a:tc>
                <a:tc>
                  <a:txBody>
                    <a:bodyPr/>
                    <a:lstStyle/>
                    <a:p>
                      <a:r>
                        <a:rPr lang="en-US" sz="1400" dirty="0">
                          <a:solidFill>
                            <a:schemeClr val="bg1">
                              <a:lumMod val="85000"/>
                            </a:schemeClr>
                          </a:solidFill>
                        </a:rPr>
                        <a:t>ZTETX</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a:t>Either speak up now or</a:t>
            </a:r>
          </a:p>
          <a:p>
            <a:pPr lvl="1"/>
            <a:r>
              <a:rPr lang="en-US" altLang="en-US" sz="2000" dirty="0"/>
              <a:t>Provide the chair of this group with the identity of the holder(s) of any and all such claims as soon as possible or</a:t>
            </a:r>
          </a:p>
          <a:p>
            <a:pPr lvl="1"/>
            <a:r>
              <a:rPr lang="en-US" altLang="en-US" sz="2000" dirty="0"/>
              <a:t>Cause an LOA to be submitted</a:t>
            </a:r>
            <a:br>
              <a:rPr lang="en-US" altLang="en-US" sz="2000" dirty="0"/>
            </a:br>
            <a:endParaRPr lang="en-US" altLang="en-US" sz="2000" dirty="0"/>
          </a:p>
          <a:p>
            <a:r>
              <a:rPr lang="en-US" altLang="en-US" sz="2400"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876800"/>
          </a:xfrm>
        </p:spPr>
        <p:txBody>
          <a:bodyPr>
            <a:normAutofit fontScale="47500" lnSpcReduction="20000"/>
          </a:bodyPr>
          <a:lstStyle/>
          <a:p>
            <a:r>
              <a:rPr lang="en-US" dirty="0"/>
              <a:t>Minutes</a:t>
            </a:r>
          </a:p>
          <a:p>
            <a:pPr lvl="1"/>
            <a:r>
              <a:rPr lang="en-US" dirty="0">
                <a:hlinkClick r:id="rId3"/>
              </a:rPr>
              <a:t>https://mentor.ieee.org/omniran/dcn/17/omniran-17-0070-00-00TG-september-2017-f2f-meeting-minutes.docx</a:t>
            </a:r>
            <a:endParaRPr lang="en-US" dirty="0"/>
          </a:p>
          <a:p>
            <a:r>
              <a:rPr lang="en-US" dirty="0"/>
              <a:t>Reports</a:t>
            </a:r>
          </a:p>
          <a:p>
            <a:pPr lvl="1"/>
            <a:r>
              <a:rPr lang="en-US" dirty="0"/>
              <a:t>…</a:t>
            </a:r>
          </a:p>
          <a:p>
            <a:r>
              <a:rPr lang="en-US" dirty="0"/>
              <a:t>Progress and agree on information model for Access network and User service</a:t>
            </a:r>
          </a:p>
          <a:p>
            <a:pPr lvl="1"/>
            <a:r>
              <a:rPr lang="en-US" dirty="0"/>
              <a:t>…</a:t>
            </a:r>
          </a:p>
          <a:p>
            <a:r>
              <a:rPr lang="en-US" dirty="0"/>
              <a:t>Follow-up on actions defined during the editorial review at St. John's F2F</a:t>
            </a:r>
          </a:p>
          <a:p>
            <a:pPr lvl="1"/>
            <a:r>
              <a:rPr lang="en-US" dirty="0"/>
              <a:t>Max: Definition of unlicensed and authorized spectrum at the begin of chapter 7.1</a:t>
            </a:r>
          </a:p>
          <a:p>
            <a:pPr lvl="2"/>
            <a:r>
              <a:rPr lang="en-US" dirty="0">
                <a:hlinkClick r:id="rId4"/>
              </a:rPr>
              <a:t>https://mentor.ieee.org/omniran/dcn/17/omniran-17-0073-00-CF00-chap-7-1-terminology-amendment.docx</a:t>
            </a:r>
            <a:endParaRPr lang="en-US" dirty="0"/>
          </a:p>
          <a:p>
            <a:pPr lvl="1"/>
            <a:r>
              <a:rPr lang="en-US" dirty="0"/>
              <a:t>Max: Amend text at the beginning of NDS section to explain figure 30</a:t>
            </a:r>
          </a:p>
          <a:p>
            <a:pPr lvl="2"/>
            <a:r>
              <a:rPr lang="en-US" dirty="0">
                <a:hlinkClick r:id="rId5"/>
              </a:rPr>
              <a:t>https://mentor.ieee.org/omniran/dcn/17/omniran-17-0074-00-CF00-chap-7-2-figure-amendment.docx</a:t>
            </a:r>
            <a:endParaRPr lang="en-US" dirty="0"/>
          </a:p>
          <a:p>
            <a:pPr lvl="1"/>
            <a:r>
              <a:rPr lang="en-US" dirty="0"/>
              <a:t>Max: Introduce the role of NMS in the chapter 7.5 Data path</a:t>
            </a:r>
          </a:p>
          <a:p>
            <a:pPr lvl="2"/>
            <a:r>
              <a:rPr lang="en-US" dirty="0"/>
              <a:t>Captured in TSN revision of Chap 7.5 &amp; 7.6</a:t>
            </a:r>
          </a:p>
          <a:p>
            <a:pPr lvl="1"/>
            <a:r>
              <a:rPr lang="en-US" dirty="0"/>
              <a:t>Max: Provide a short introduction to the restructured chapter 8</a:t>
            </a:r>
          </a:p>
          <a:p>
            <a:pPr lvl="2"/>
            <a:r>
              <a:rPr lang="en-US" dirty="0">
                <a:hlinkClick r:id="rId6"/>
              </a:rPr>
              <a:t>https://mentor.ieee.org/omniran/dcn/17/omniran-17-0075-00-CF00-chap-8-intro-amendment.docx</a:t>
            </a:r>
            <a:endParaRPr lang="en-US" dirty="0"/>
          </a:p>
          <a:p>
            <a:pPr lvl="1"/>
            <a:r>
              <a:rPr lang="en-US" dirty="0"/>
              <a:t>Max: Amend chapter 4.2 with an explanation of the UML notation used in the document. Inheritance will be added to the capabilities</a:t>
            </a:r>
          </a:p>
          <a:p>
            <a:pPr lvl="2"/>
            <a:r>
              <a:rPr lang="en-US" dirty="0">
                <a:hlinkClick r:id="rId7"/>
              </a:rPr>
              <a:t>https://mentor.ieee.org/omniran/dcn/17/omniran-17-0072-00-CF00-chap-4-2-conventions-amendment.docx</a:t>
            </a:r>
            <a:endParaRPr lang="en-US" dirty="0"/>
          </a:p>
          <a:p>
            <a:pPr lvl="1"/>
            <a:r>
              <a:rPr lang="en-US" dirty="0"/>
              <a:t>Hao: Review and revise chapter 7.8.3.3 to remove overlap with section 7.2 including fig 57</a:t>
            </a:r>
          </a:p>
          <a:p>
            <a:pPr lvl="2"/>
            <a:r>
              <a:rPr lang="en-US" dirty="0"/>
              <a:t>…</a:t>
            </a:r>
          </a:p>
          <a:p>
            <a:r>
              <a:rPr lang="en-US" dirty="0"/>
              <a:t>Discuss and review text proposal for adoption of TSN in Chap 7.5 &amp; 7.6</a:t>
            </a:r>
          </a:p>
          <a:p>
            <a:pPr lvl="1"/>
            <a:r>
              <a:rPr lang="en-US" dirty="0"/>
              <a:t>Contribution pending.</a:t>
            </a:r>
          </a:p>
          <a:p>
            <a:r>
              <a:rPr lang="en-US" dirty="0"/>
              <a:t>AOB </a:t>
            </a:r>
          </a:p>
        </p:txBody>
      </p:sp>
    </p:spTree>
    <p:extLst>
      <p:ext uri="{BB962C8B-B14F-4D97-AF65-F5344CB8AC3E}">
        <p14:creationId xmlns:p14="http://schemas.microsoft.com/office/powerpoint/2010/main" val="283237095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lnSpcReduction="10000"/>
          </a:bodyPr>
          <a:lstStyle/>
          <a:p>
            <a:r>
              <a:rPr lang="en-US" dirty="0"/>
              <a:t>Review of minutes</a:t>
            </a:r>
          </a:p>
          <a:p>
            <a:pPr lvl="1"/>
            <a:r>
              <a:rPr lang="en-US" dirty="0">
                <a:hlinkClick r:id="rId2"/>
              </a:rPr>
              <a:t>https://mentor.ieee.org/omniran/dcn/17/omniran-17-0070-00-00TG-september-2017-f2f-meeting-minutes.docx</a:t>
            </a:r>
            <a:endParaRPr lang="en-US" dirty="0"/>
          </a:p>
          <a:p>
            <a:r>
              <a:rPr lang="en-US" dirty="0"/>
              <a:t>Reports</a:t>
            </a:r>
          </a:p>
          <a:p>
            <a:pPr lvl="1"/>
            <a:r>
              <a:rPr lang="en-US" dirty="0"/>
              <a:t>...</a:t>
            </a:r>
          </a:p>
          <a:p>
            <a:r>
              <a:rPr lang="en-US" dirty="0"/>
              <a:t>Progress and agree on information model for Access network and User service</a:t>
            </a:r>
          </a:p>
          <a:p>
            <a:pPr lvl="1"/>
            <a:r>
              <a:rPr lang="en-US" dirty="0"/>
              <a:t>…</a:t>
            </a:r>
          </a:p>
          <a:p>
            <a:pPr lvl="1"/>
            <a:endParaRPr lang="en-US" dirty="0"/>
          </a:p>
          <a:p>
            <a:endParaRPr lang="en-US" dirty="0"/>
          </a:p>
        </p:txBody>
      </p:sp>
    </p:spTree>
    <p:extLst>
      <p:ext uri="{BB962C8B-B14F-4D97-AF65-F5344CB8AC3E}">
        <p14:creationId xmlns:p14="http://schemas.microsoft.com/office/powerpoint/2010/main" val="98925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p:txBody>
          <a:bodyPr>
            <a:normAutofit fontScale="55000" lnSpcReduction="20000"/>
          </a:bodyPr>
          <a:lstStyle/>
          <a:p>
            <a:r>
              <a:rPr lang="en-US" dirty="0"/>
              <a:t>Follow-up on actions defined during the editorial review at St. John's F2F</a:t>
            </a:r>
          </a:p>
          <a:p>
            <a:pPr lvl="1"/>
            <a:r>
              <a:rPr lang="en-US" dirty="0"/>
              <a:t>Max: Definition of unlicensed and authorized spectrum at the begin of chapter 7.1</a:t>
            </a:r>
          </a:p>
          <a:p>
            <a:pPr lvl="2"/>
            <a:r>
              <a:rPr lang="en-US" dirty="0">
                <a:hlinkClick r:id="rId2"/>
              </a:rPr>
              <a:t>https://mentor.ieee.org/omniran/dcn/17/omniran-17-0073-00-CF00-chap-7-1-terminology-amendment.docx</a:t>
            </a:r>
            <a:endParaRPr lang="en-US" dirty="0"/>
          </a:p>
          <a:p>
            <a:pPr lvl="1"/>
            <a:r>
              <a:rPr lang="en-US" dirty="0"/>
              <a:t>Max: Amend text at the beginning of NDS section to explain figure 30</a:t>
            </a:r>
          </a:p>
          <a:p>
            <a:pPr lvl="2"/>
            <a:r>
              <a:rPr lang="en-US" dirty="0">
                <a:hlinkClick r:id="rId3"/>
              </a:rPr>
              <a:t>https://mentor.ieee.org/omniran/dcn/17/omniran-17-0074-00-CF00-chap-7-2-figure-amendment.docx</a:t>
            </a:r>
            <a:endParaRPr lang="en-US" dirty="0"/>
          </a:p>
          <a:p>
            <a:pPr lvl="1"/>
            <a:r>
              <a:rPr lang="en-US" dirty="0"/>
              <a:t>Max: Introduce the role of NMS in the chapter 7.5 Data path</a:t>
            </a:r>
          </a:p>
          <a:p>
            <a:pPr lvl="2"/>
            <a:r>
              <a:rPr lang="en-US" dirty="0"/>
              <a:t>Captured in TSN revision of Chap 7.5 &amp; 7.6</a:t>
            </a:r>
          </a:p>
          <a:p>
            <a:pPr lvl="1"/>
            <a:r>
              <a:rPr lang="en-US" dirty="0"/>
              <a:t>Max: Provide a short introduction to the restructured chapter 8</a:t>
            </a:r>
          </a:p>
          <a:p>
            <a:pPr lvl="2"/>
            <a:r>
              <a:rPr lang="en-US" dirty="0">
                <a:hlinkClick r:id="rId4"/>
              </a:rPr>
              <a:t>https://mentor.ieee.org/omniran/dcn/17/omniran-17-0075-00-CF00-chap-8-intro-amendment.docx</a:t>
            </a:r>
            <a:endParaRPr lang="en-US" dirty="0"/>
          </a:p>
          <a:p>
            <a:pPr lvl="1"/>
            <a:r>
              <a:rPr lang="en-US" dirty="0"/>
              <a:t>Max: Amend chapter 4.2 with an explanation of the UML notation used in the document. Inheritance will be added to the capabilities</a:t>
            </a:r>
          </a:p>
          <a:p>
            <a:pPr lvl="2"/>
            <a:r>
              <a:rPr lang="en-US" dirty="0">
                <a:hlinkClick r:id="rId5"/>
              </a:rPr>
              <a:t>https://mentor.ieee.org/omniran/dcn/17/omniran-17-0072-00-CF00-chap-4-2-conventions-amendment.docx</a:t>
            </a:r>
            <a:endParaRPr lang="en-US" dirty="0"/>
          </a:p>
          <a:p>
            <a:pPr lvl="1"/>
            <a:r>
              <a:rPr lang="en-US" dirty="0"/>
              <a:t>Hao: Review and revise chapter 7.8.3.3 to remove overlap with section 7.2 including fig 57</a:t>
            </a:r>
          </a:p>
          <a:p>
            <a:pPr lvl="2"/>
            <a:r>
              <a:rPr lang="en-US" dirty="0"/>
              <a:t>…</a:t>
            </a:r>
          </a:p>
        </p:txBody>
      </p:sp>
    </p:spTree>
    <p:extLst>
      <p:ext uri="{BB962C8B-B14F-4D97-AF65-F5344CB8AC3E}">
        <p14:creationId xmlns:p14="http://schemas.microsoft.com/office/powerpoint/2010/main" val="1538721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p:txBody>
          <a:bodyPr>
            <a:normAutofit/>
          </a:bodyPr>
          <a:lstStyle/>
          <a:p>
            <a:r>
              <a:rPr lang="en-US" dirty="0"/>
              <a:t>Discuss and review text proposal for adoption of TSN in Chap 7.5 &amp; 7.6</a:t>
            </a:r>
          </a:p>
          <a:p>
            <a:pPr lvl="1"/>
            <a:r>
              <a:rPr lang="en-US" dirty="0"/>
              <a:t>Contribution pending.</a:t>
            </a:r>
          </a:p>
          <a:p>
            <a:r>
              <a:rPr lang="en-US" dirty="0" err="1"/>
              <a:t>AoB</a:t>
            </a:r>
            <a:endParaRPr lang="en-US" dirty="0"/>
          </a:p>
          <a:p>
            <a:pPr lvl="1"/>
            <a:r>
              <a:rPr lang="en-US" dirty="0"/>
              <a:t>…</a:t>
            </a:r>
          </a:p>
          <a:p>
            <a:pPr lvl="1"/>
            <a:endParaRPr lang="en-US" dirty="0"/>
          </a:p>
          <a:p>
            <a:pPr marL="0" indent="0">
              <a:buNone/>
            </a:pPr>
            <a:r>
              <a:rPr lang="en-US" dirty="0"/>
              <a:t>Adjourned by chair at … AM ET</a:t>
            </a:r>
          </a:p>
        </p:txBody>
      </p:sp>
    </p:spTree>
    <p:extLst>
      <p:ext uri="{BB962C8B-B14F-4D97-AF65-F5344CB8AC3E}">
        <p14:creationId xmlns:p14="http://schemas.microsoft.com/office/powerpoint/2010/main" val="4226266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endParaRPr lang="en-GB" dirty="0"/>
          </a:p>
        </p:txBody>
      </p:sp>
      <p:sp>
        <p:nvSpPr>
          <p:cNvPr id="3078" name="Rectangle 3"/>
          <p:cNvSpPr>
            <a:spLocks noGrp="1" noChangeArrowheads="1"/>
          </p:cNvSpPr>
          <p:nvPr>
            <p:ph type="body" idx="1"/>
          </p:nvPr>
        </p:nvSpPr>
        <p:spPr/>
        <p:txBody>
          <a:bodyPr>
            <a:normAutofit fontScale="70000" lnSpcReduction="20000"/>
          </a:bodyPr>
          <a:lstStyle/>
          <a:p>
            <a:r>
              <a:rPr lang="en-GB" dirty="0"/>
              <a:t>Tuesday, September 26th </a:t>
            </a:r>
            <a:r>
              <a:rPr lang="en-US" dirty="0"/>
              <a:t>, 2017 at 09:30-11:00am ET</a:t>
            </a:r>
          </a:p>
          <a:p>
            <a:endParaRPr lang="en-US" dirty="0"/>
          </a:p>
          <a:p>
            <a:r>
              <a:rPr lang="en-US" dirty="0"/>
              <a:t>Join WebEx meeting</a:t>
            </a:r>
          </a:p>
          <a:p>
            <a:pPr lvl="1"/>
            <a:r>
              <a:rPr lang="en-US" dirty="0">
                <a:hlinkClick r:id="rId3"/>
              </a:rPr>
              <a:t>https://nokiameetings.webex.com/nokiameetings/j.php?MTID=m54b8fa4482f931f3c880b0b97003bc73</a:t>
            </a:r>
            <a:endParaRPr lang="en-US" dirty="0"/>
          </a:p>
          <a:p>
            <a:pPr lvl="1"/>
            <a:r>
              <a:rPr lang="en-US" dirty="0"/>
              <a:t>Meeting number: 955 059 974</a:t>
            </a:r>
          </a:p>
          <a:p>
            <a:pPr lvl="1"/>
            <a:r>
              <a:rPr lang="en-US" dirty="0"/>
              <a:t>Meeting password: OmniRAN</a:t>
            </a:r>
          </a:p>
          <a:p>
            <a:r>
              <a:rPr lang="en-US" dirty="0"/>
              <a:t>Join by phone</a:t>
            </a:r>
          </a:p>
          <a:p>
            <a:pPr lvl="1"/>
            <a:r>
              <a:rPr lang="en-US" dirty="0"/>
              <a:t>+19724459814 US Dallas</a:t>
            </a:r>
          </a:p>
          <a:p>
            <a:pPr lvl="1"/>
            <a:r>
              <a:rPr lang="en-US" dirty="0"/>
              <a:t>+442036087616 UK London</a:t>
            </a:r>
          </a:p>
          <a:p>
            <a:pPr lvl="1"/>
            <a:r>
              <a:rPr lang="en-US" dirty="0"/>
              <a:t>Access code: 955 059 974</a:t>
            </a:r>
          </a:p>
          <a:p>
            <a:pPr lvl="1"/>
            <a:r>
              <a:rPr lang="en-US" dirty="0"/>
              <a:t>Global call-in numbers</a:t>
            </a:r>
          </a:p>
          <a:p>
            <a:pPr lvl="2"/>
            <a:r>
              <a:rPr lang="en-US" dirty="0">
                <a:hlinkClick r:id="rId4"/>
              </a:rPr>
              <a:t>https://nokiameetings.webex.com/nokiameetings/globalcallin.php?serviceType=MC&amp;ED=533522097&amp;tollFree=0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fontScale="92500" lnSpcReduction="10000"/>
          </a:bodyPr>
          <a:lstStyle/>
          <a:p>
            <a:r>
              <a:rPr lang="en-US" dirty="0"/>
              <a:t>Minutes</a:t>
            </a:r>
          </a:p>
          <a:p>
            <a:r>
              <a:rPr lang="en-US" dirty="0"/>
              <a:t>Reports</a:t>
            </a:r>
          </a:p>
          <a:p>
            <a:r>
              <a:rPr lang="en-US" dirty="0"/>
              <a:t>Progress and agree on information model for Access network and User service</a:t>
            </a:r>
          </a:p>
          <a:p>
            <a:r>
              <a:rPr lang="en-US" dirty="0"/>
              <a:t>Follow-up on actions defined during the editorial review at St. John's F2F</a:t>
            </a:r>
          </a:p>
          <a:p>
            <a:r>
              <a:rPr lang="en-US" dirty="0"/>
              <a:t>Discuss and review text proposal for adoption of TSN in Chap 7.5 &amp; 7.6</a:t>
            </a:r>
          </a:p>
          <a:p>
            <a:r>
              <a:rPr lang="en-US" dirty="0"/>
              <a:t>AOB </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5725102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1668</TotalTime>
  <Words>1672</Words>
  <Application>Microsoft Office PowerPoint</Application>
  <PresentationFormat>On-screen Show (4:3)</PresentationFormat>
  <Paragraphs>177</Paragraphs>
  <Slides>15</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ＭＳ Ｐゴシック</vt:lpstr>
      <vt:lpstr>Arial</vt:lpstr>
      <vt:lpstr>Helvetica</vt:lpstr>
      <vt:lpstr>Monotype Sorts</vt:lpstr>
      <vt:lpstr>Times</vt:lpstr>
      <vt:lpstr>Times New Roman</vt:lpstr>
      <vt:lpstr>Template</vt:lpstr>
      <vt:lpstr>IEEE 802.1 OmniRAN TG September 26th, 2017 Conference Call</vt:lpstr>
      <vt:lpstr>Conference Call</vt:lpstr>
      <vt:lpstr>Agenda proposal</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Business#1</vt:lpstr>
      <vt:lpstr>Call for Potentially Essential Patents</vt:lpstr>
      <vt:lpstr>Agenda</vt:lpstr>
      <vt:lpstr>Business #2</vt:lpstr>
      <vt:lpstr>Business #3</vt:lpstr>
      <vt:lpstr>Business #3</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329</cp:revision>
  <cp:lastPrinted>1998-02-10T13:28:06Z</cp:lastPrinted>
  <dcterms:created xsi:type="dcterms:W3CDTF">2011-12-30T17:06:23Z</dcterms:created>
  <dcterms:modified xsi:type="dcterms:W3CDTF">2017-09-25T14:21:25Z</dcterms:modified>
</cp:coreProperties>
</file>