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8" r:id="rId15"/>
    <p:sldId id="30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99233" autoAdjust="0"/>
  </p:normalViewPr>
  <p:slideViewPr>
    <p:cSldViewPr>
      <p:cViewPr varScale="1">
        <p:scale>
          <a:sx n="125" d="100"/>
          <a:sy n="125" d="100"/>
        </p:scale>
        <p:origin x="7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omniran-17-0071-00-00TG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70-00-00TG-september-2017-f2f-meeting-minutes.docx" TargetMode="External"/><Relationship Id="rId7" Type="http://schemas.openxmlformats.org/officeDocument/2006/relationships/hyperlink" Target="https://mentor.ieee.org/omniran/dcn/17/omniran-17-0072-00-CF00-chap-4-2-conventions-amend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75-00-CF00-chap-8-intro-amendment.docx" TargetMode="External"/><Relationship Id="rId5" Type="http://schemas.openxmlformats.org/officeDocument/2006/relationships/hyperlink" Target="https://mentor.ieee.org/omniran/dcn/17/omniran-17-0074-00-CF00-chap-7-2-figure-amendment.docx" TargetMode="External"/><Relationship Id="rId4" Type="http://schemas.openxmlformats.org/officeDocument/2006/relationships/hyperlink" Target="https://mentor.ieee.org/omniran/dcn/17/omniran-17-0073-00-CF00-chap-7-1-terminology-amendment.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70-00-00TG-september-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4-00-CF00-chap-7-2-figure-amendment.docx" TargetMode="External"/><Relationship Id="rId2" Type="http://schemas.openxmlformats.org/officeDocument/2006/relationships/hyperlink" Target="https://mentor.ieee.org/omniran/dcn/17/omniran-17-0073-00-CF00-chap-7-1-terminology-amendment.docx"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72-00-CF00-chap-4-2-conventions-amendment.docx" TargetMode="External"/><Relationship Id="rId4" Type="http://schemas.openxmlformats.org/officeDocument/2006/relationships/hyperlink" Target="https://mentor.ieee.org/omniran/dcn/17/omniran-17-0075-00-CF00-chap-8-intro-amendment.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54b8fa4482f931f3c880b0b97003bc7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533522097&amp;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September 26</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2016-09-25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39224518"/>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bg1">
                              <a:lumMod val="85000"/>
                            </a:schemeClr>
                          </a:solidFill>
                        </a:rPr>
                        <a:t>Walter Pienciak</a:t>
                      </a:r>
                    </a:p>
                  </a:txBody>
                  <a:tcPr/>
                </a:tc>
                <a:tc>
                  <a:txBody>
                    <a:bodyPr/>
                    <a:lstStyle/>
                    <a:p>
                      <a:r>
                        <a:rPr lang="en-US" sz="1400" dirty="0">
                          <a:solidFill>
                            <a:schemeClr val="bg1">
                              <a:lumMod val="85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bg1">
                              <a:lumMod val="85000"/>
                            </a:schemeClr>
                          </a:solidFill>
                          <a:effectLst/>
                        </a:rPr>
                        <a:t>Wang Hao</a:t>
                      </a:r>
                      <a:endParaRPr lang="en-US" sz="1400" dirty="0">
                        <a:solidFill>
                          <a:schemeClr val="bg1">
                            <a:lumMod val="85000"/>
                          </a:schemeClr>
                        </a:solidFill>
                      </a:endParaRPr>
                    </a:p>
                  </a:txBody>
                  <a:tcPr/>
                </a:tc>
                <a:tc>
                  <a:txBody>
                    <a:bodyPr/>
                    <a:lstStyle/>
                    <a:p>
                      <a:r>
                        <a:rPr lang="en-US" sz="1400" dirty="0">
                          <a:solidFill>
                            <a:schemeClr val="bg1">
                              <a:lumMod val="85000"/>
                            </a:schemeClr>
                          </a:solidFill>
                          <a:effectLst/>
                        </a:rPr>
                        <a:t>Fujitsu</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bg1">
                              <a:lumMod val="85000"/>
                            </a:schemeClr>
                          </a:solidFill>
                        </a:rPr>
                        <a:t>Antonio</a:t>
                      </a:r>
                      <a:r>
                        <a:rPr lang="en-US" sz="1400" baseline="0" dirty="0">
                          <a:solidFill>
                            <a:schemeClr val="bg1">
                              <a:lumMod val="85000"/>
                            </a:schemeClr>
                          </a:solidFill>
                        </a:rPr>
                        <a:t> de la Oliva</a:t>
                      </a:r>
                      <a:endParaRPr lang="en-US" sz="1400" dirty="0">
                        <a:solidFill>
                          <a:schemeClr val="bg1">
                            <a:lumMod val="85000"/>
                          </a:schemeClr>
                        </a:solidFill>
                      </a:endParaRPr>
                    </a:p>
                  </a:txBody>
                  <a:tcPr/>
                </a:tc>
                <a:tc>
                  <a:txBody>
                    <a:bodyPr/>
                    <a:lstStyle/>
                    <a:p>
                      <a:r>
                        <a:rPr lang="en-US" sz="1400" dirty="0">
                          <a:solidFill>
                            <a:schemeClr val="bg1">
                              <a:lumMod val="85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a:solidFill>
                            <a:schemeClr val="bg1">
                              <a:lumMod val="85000"/>
                            </a:schemeClr>
                          </a:solidFill>
                        </a:rPr>
                        <a:t>Yonggang</a:t>
                      </a:r>
                      <a:r>
                        <a:rPr lang="en-US" sz="1400" baseline="0" dirty="0">
                          <a:solidFill>
                            <a:schemeClr val="bg1">
                              <a:lumMod val="85000"/>
                            </a:schemeClr>
                          </a:solidFill>
                        </a:rPr>
                        <a:t> Fang</a:t>
                      </a:r>
                      <a:endParaRPr lang="en-US" sz="1400" dirty="0">
                        <a:solidFill>
                          <a:schemeClr val="bg1">
                            <a:lumMod val="85000"/>
                          </a:schemeClr>
                        </a:solidFill>
                      </a:endParaRPr>
                    </a:p>
                  </a:txBody>
                  <a:tcPr/>
                </a:tc>
                <a:tc>
                  <a:txBody>
                    <a:bodyPr/>
                    <a:lstStyle/>
                    <a:p>
                      <a:r>
                        <a:rPr lang="en-US" sz="1400" dirty="0">
                          <a:solidFill>
                            <a:schemeClr val="bg1">
                              <a:lumMod val="85000"/>
                            </a:schemeClr>
                          </a:solidFill>
                        </a:rPr>
                        <a:t>ZTETX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Minutes</a:t>
            </a:r>
          </a:p>
          <a:p>
            <a:pPr lvl="1"/>
            <a:r>
              <a:rPr lang="en-US" dirty="0">
                <a:hlinkClick r:id="rId3"/>
              </a:rPr>
              <a:t>https://mentor.ieee.org/omniran/dcn/17/omniran-17-0070-00-00TG-september-2017-f2f-meeting-minutes.docx</a:t>
            </a:r>
            <a:endParaRPr lang="en-US" dirty="0"/>
          </a:p>
          <a:p>
            <a:r>
              <a:rPr lang="en-US" dirty="0"/>
              <a:t>Reports</a:t>
            </a:r>
          </a:p>
          <a:p>
            <a:pPr lvl="1"/>
            <a:r>
              <a:rPr lang="en-US" dirty="0"/>
              <a:t>…</a:t>
            </a:r>
          </a:p>
          <a:p>
            <a:r>
              <a:rPr lang="en-US" dirty="0"/>
              <a:t>Progress and agree on information model for Access network and User service</a:t>
            </a:r>
          </a:p>
          <a:p>
            <a:pPr lvl="1"/>
            <a:r>
              <a:rPr lang="en-US" dirty="0"/>
              <a:t>…</a:t>
            </a:r>
          </a:p>
          <a:p>
            <a:r>
              <a:rPr lang="en-US" dirty="0"/>
              <a:t>Follow-up on actions defined during the editorial review at St. John's F2F</a:t>
            </a:r>
          </a:p>
          <a:p>
            <a:pPr lvl="1"/>
            <a:r>
              <a:rPr lang="en-US" dirty="0"/>
              <a:t>Max: Definition of unlicensed and authorized spectrum at the begin of chapter 7.1</a:t>
            </a:r>
          </a:p>
          <a:p>
            <a:pPr lvl="2"/>
            <a:r>
              <a:rPr lang="en-US" dirty="0">
                <a:hlinkClick r:id="rId4"/>
              </a:rPr>
              <a:t>https://mentor.ieee.org/omniran/dcn/17/omniran-17-0073-00-CF00-chap-7-1-terminology-amendment.docx</a:t>
            </a:r>
            <a:endParaRPr lang="en-US" dirty="0"/>
          </a:p>
          <a:p>
            <a:pPr lvl="1"/>
            <a:r>
              <a:rPr lang="en-US" dirty="0"/>
              <a:t>Max: Amend text at the beginning of NDS section to explain figure 30</a:t>
            </a:r>
          </a:p>
          <a:p>
            <a:pPr lvl="2"/>
            <a:r>
              <a:rPr lang="en-US" dirty="0">
                <a:hlinkClick r:id="rId5"/>
              </a:rPr>
              <a:t>https://mentor.ieee.org/omniran/dcn/17/omniran-17-0074-00-CF00-chap-7-2-figure-amendment.docx</a:t>
            </a:r>
            <a:endParaRPr lang="en-US" dirty="0"/>
          </a:p>
          <a:p>
            <a:pPr lvl="1"/>
            <a:r>
              <a:rPr lang="en-US" dirty="0"/>
              <a:t>Max: Introduce the role of NMS in the chapter 7.5 Data path</a:t>
            </a:r>
          </a:p>
          <a:p>
            <a:pPr lvl="2"/>
            <a:r>
              <a:rPr lang="en-US" dirty="0"/>
              <a:t>Captured in TSN revision of Chap 7.5 &amp; 7.6</a:t>
            </a:r>
          </a:p>
          <a:p>
            <a:pPr lvl="1"/>
            <a:r>
              <a:rPr lang="en-US" dirty="0"/>
              <a:t>Max: Provide a short introduction to the restructured chapter 8</a:t>
            </a:r>
          </a:p>
          <a:p>
            <a:pPr lvl="2"/>
            <a:r>
              <a:rPr lang="en-US" dirty="0">
                <a:hlinkClick r:id="rId6"/>
              </a:rPr>
              <a:t>https://mentor.ieee.org/omniran/dcn/17/omniran-17-0075-00-CF00-chap-8-intro-amendment.docx</a:t>
            </a:r>
            <a:endParaRPr lang="en-US" dirty="0"/>
          </a:p>
          <a:p>
            <a:pPr lvl="1"/>
            <a:r>
              <a:rPr lang="en-US" dirty="0"/>
              <a:t>Max: Amend chapter 4.2 with an explanation of the UML notation used in the document. Inheritance will be added to the capabilities</a:t>
            </a:r>
          </a:p>
          <a:p>
            <a:pPr lvl="2"/>
            <a:r>
              <a:rPr lang="en-US" dirty="0">
                <a:hlinkClick r:id="rId7"/>
              </a:rPr>
              <a:t>https://mentor.ieee.org/omniran/dcn/17/omniran-17-0072-00-CF00-chap-4-2-conventions-amendment.docx</a:t>
            </a:r>
            <a:endParaRPr lang="en-US" dirty="0"/>
          </a:p>
          <a:p>
            <a:pPr lvl="1"/>
            <a:r>
              <a:rPr lang="en-US" dirty="0"/>
              <a:t>Hao: Review and revise chapter 7.8.3.3 to remove overlap with section 7.2 including fig 57</a:t>
            </a:r>
          </a:p>
          <a:p>
            <a:pPr lvl="2"/>
            <a:r>
              <a:rPr lang="en-US" dirty="0"/>
              <a:t>…</a:t>
            </a:r>
          </a:p>
          <a:p>
            <a:r>
              <a:rPr lang="en-US" dirty="0"/>
              <a:t>Discuss and review text proposal for adoption of TSN in Chap 7.5 &amp; 7.6</a:t>
            </a:r>
          </a:p>
          <a:p>
            <a:pPr lvl="1"/>
            <a:r>
              <a:rPr lang="en-US" dirty="0"/>
              <a:t>Contribution pending.</a:t>
            </a:r>
          </a:p>
          <a:p>
            <a:r>
              <a:rPr lang="en-US" dirty="0"/>
              <a:t>AOB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lnSpcReduction="10000"/>
          </a:bodyPr>
          <a:lstStyle/>
          <a:p>
            <a:r>
              <a:rPr lang="en-US" dirty="0"/>
              <a:t>Review of minutes</a:t>
            </a:r>
          </a:p>
          <a:p>
            <a:pPr lvl="1"/>
            <a:r>
              <a:rPr lang="en-US" dirty="0">
                <a:hlinkClick r:id="rId2"/>
              </a:rPr>
              <a:t>https://mentor.ieee.org/omniran/dcn/17/omniran-17-0070-00-00TG-september-2017-f2f-meeting-minutes.docx</a:t>
            </a:r>
            <a:endParaRPr lang="en-US" dirty="0"/>
          </a:p>
          <a:p>
            <a:r>
              <a:rPr lang="en-US" dirty="0"/>
              <a:t>Reports</a:t>
            </a:r>
          </a:p>
          <a:p>
            <a:pPr lvl="1"/>
            <a:r>
              <a:rPr lang="en-US" dirty="0"/>
              <a:t>...</a:t>
            </a:r>
          </a:p>
          <a:p>
            <a:r>
              <a:rPr lang="en-US" dirty="0"/>
              <a:t>Progress and agree on information model for Access network and User service</a:t>
            </a:r>
          </a:p>
          <a:p>
            <a:pPr lvl="1"/>
            <a:r>
              <a:rPr lang="en-US" dirty="0"/>
              <a:t>…</a:t>
            </a:r>
          </a:p>
          <a:p>
            <a:pPr lvl="1"/>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55000" lnSpcReduction="20000"/>
          </a:bodyPr>
          <a:lstStyle/>
          <a:p>
            <a:r>
              <a:rPr lang="en-US" dirty="0"/>
              <a:t>Follow-up on actions defined during the editorial review at St. John's F2F</a:t>
            </a:r>
          </a:p>
          <a:p>
            <a:pPr lvl="1"/>
            <a:r>
              <a:rPr lang="en-US" dirty="0"/>
              <a:t>Max: Definition of unlicensed and authorized spectrum at the begin of chapter 7.1</a:t>
            </a:r>
          </a:p>
          <a:p>
            <a:pPr lvl="2"/>
            <a:r>
              <a:rPr lang="en-US" dirty="0">
                <a:hlinkClick r:id="rId2"/>
              </a:rPr>
              <a:t>https://mentor.ieee.org/omniran/dcn/17/omniran-17-0073-00-CF00-chap-7-1-terminology-amendment.docx</a:t>
            </a:r>
            <a:endParaRPr lang="en-US" dirty="0"/>
          </a:p>
          <a:p>
            <a:pPr lvl="1"/>
            <a:r>
              <a:rPr lang="en-US" dirty="0"/>
              <a:t>Max: Amend text at the beginning of NDS section to explain figure 30</a:t>
            </a:r>
          </a:p>
          <a:p>
            <a:pPr lvl="2"/>
            <a:r>
              <a:rPr lang="en-US" dirty="0">
                <a:hlinkClick r:id="rId3"/>
              </a:rPr>
              <a:t>https://mentor.ieee.org/omniran/dcn/17/omniran-17-0074-00-CF00-chap-7-2-figure-amendment.docx</a:t>
            </a:r>
            <a:endParaRPr lang="en-US" dirty="0"/>
          </a:p>
          <a:p>
            <a:pPr lvl="1"/>
            <a:r>
              <a:rPr lang="en-US" dirty="0"/>
              <a:t>Max: Introduce the role of NMS in the chapter 7.5 Data path</a:t>
            </a:r>
          </a:p>
          <a:p>
            <a:pPr lvl="2"/>
            <a:r>
              <a:rPr lang="en-US" dirty="0"/>
              <a:t>Captured in TSN revision of Chap 7.5 &amp; 7.6</a:t>
            </a:r>
          </a:p>
          <a:p>
            <a:pPr lvl="1"/>
            <a:r>
              <a:rPr lang="en-US" dirty="0"/>
              <a:t>Max: Provide a short introduction to the restructured chapter 8</a:t>
            </a:r>
          </a:p>
          <a:p>
            <a:pPr lvl="2"/>
            <a:r>
              <a:rPr lang="en-US" dirty="0">
                <a:hlinkClick r:id="rId4"/>
              </a:rPr>
              <a:t>https://mentor.ieee.org/omniran/dcn/17/omniran-17-0075-00-CF00-chap-8-intro-amendment.docx</a:t>
            </a:r>
            <a:endParaRPr lang="en-US" dirty="0"/>
          </a:p>
          <a:p>
            <a:pPr lvl="1"/>
            <a:r>
              <a:rPr lang="en-US" dirty="0"/>
              <a:t>Max: Amend chapter 4.2 with an explanation of the UML notation used in the document. Inheritance will be added to the capabilities</a:t>
            </a:r>
          </a:p>
          <a:p>
            <a:pPr lvl="2"/>
            <a:r>
              <a:rPr lang="en-US" dirty="0">
                <a:hlinkClick r:id="rId5"/>
              </a:rPr>
              <a:t>https://mentor.ieee.org/omniran/dcn/17/omniran-17-0072-00-CF00-chap-4-2-conventions-amendment.docx</a:t>
            </a:r>
            <a:endParaRPr lang="en-US" dirty="0"/>
          </a:p>
          <a:p>
            <a:pPr lvl="1"/>
            <a:r>
              <a:rPr lang="en-US" dirty="0"/>
              <a:t>Hao: Review and revise chapter 7.8.3.3 to remove overlap with section 7.2 including fig 57</a:t>
            </a:r>
          </a:p>
          <a:p>
            <a:pPr lvl="2"/>
            <a:r>
              <a:rPr lang="en-US" dirty="0"/>
              <a:t>…</a:t>
            </a:r>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r>
              <a:rPr lang="en-US" dirty="0"/>
              <a:t>Discuss and review text proposal for adoption of TSN in Chap 7.5 &amp; 7.6</a:t>
            </a:r>
          </a:p>
          <a:p>
            <a:pPr lvl="1"/>
            <a:r>
              <a:rPr lang="en-US" dirty="0"/>
              <a:t>Contribution pending.</a:t>
            </a:r>
          </a:p>
          <a:p>
            <a:r>
              <a:rPr lang="en-US" dirty="0" err="1"/>
              <a:t>AoB</a:t>
            </a:r>
            <a:endParaRPr lang="en-US" dirty="0"/>
          </a:p>
          <a:p>
            <a:pPr lvl="1"/>
            <a:r>
              <a:rPr lang="en-US" dirty="0"/>
              <a:t>…</a:t>
            </a:r>
          </a:p>
          <a:p>
            <a:pPr lvl="1"/>
            <a:endParaRPr lang="en-US" dirty="0"/>
          </a:p>
          <a:p>
            <a:pPr marL="0" indent="0">
              <a:buNone/>
            </a:pPr>
            <a:r>
              <a:rPr lang="en-US" dirty="0"/>
              <a:t>Adjourned by chair at … AM ET</a:t>
            </a:r>
          </a:p>
        </p:txBody>
      </p:sp>
    </p:spTree>
    <p:extLst>
      <p:ext uri="{BB962C8B-B14F-4D97-AF65-F5344CB8AC3E}">
        <p14:creationId xmlns:p14="http://schemas.microsoft.com/office/powerpoint/2010/main" val="42262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endParaRPr lang="en-GB" dirty="0"/>
          </a:p>
        </p:txBody>
      </p:sp>
      <p:sp>
        <p:nvSpPr>
          <p:cNvPr id="3078" name="Rectangle 3"/>
          <p:cNvSpPr>
            <a:spLocks noGrp="1" noChangeArrowheads="1"/>
          </p:cNvSpPr>
          <p:nvPr>
            <p:ph type="body" idx="1"/>
          </p:nvPr>
        </p:nvSpPr>
        <p:spPr/>
        <p:txBody>
          <a:bodyPr>
            <a:normAutofit fontScale="70000" lnSpcReduction="20000"/>
          </a:bodyPr>
          <a:lstStyle/>
          <a:p>
            <a:r>
              <a:rPr lang="en-GB" dirty="0"/>
              <a:t>Tuesday, September 26th </a:t>
            </a:r>
            <a:r>
              <a:rPr lang="en-US" dirty="0"/>
              <a:t>, 2017 at 09:30-11:00am ET</a:t>
            </a:r>
          </a:p>
          <a:p>
            <a:endParaRPr lang="en-US" dirty="0"/>
          </a:p>
          <a:p>
            <a:r>
              <a:rPr lang="en-US" dirty="0"/>
              <a:t>Join WebEx meeting</a:t>
            </a:r>
          </a:p>
          <a:p>
            <a:pPr lvl="1"/>
            <a:r>
              <a:rPr lang="en-US" dirty="0">
                <a:hlinkClick r:id="rId3"/>
              </a:rPr>
              <a:t>https://nokiameetings.webex.com/nokiameetings/j.php?MTID=m54b8fa4482f931f3c880b0b97003bc73</a:t>
            </a:r>
            <a:endParaRPr lang="en-US" dirty="0"/>
          </a:p>
          <a:p>
            <a:pPr lvl="1"/>
            <a:r>
              <a:rPr lang="en-US" dirty="0"/>
              <a:t>Meeting number: 955 059 974</a:t>
            </a:r>
          </a:p>
          <a:p>
            <a:pPr lvl="1"/>
            <a:r>
              <a:rPr lang="en-US" dirty="0"/>
              <a:t>Meeting password: OmniRAN</a:t>
            </a:r>
          </a:p>
          <a:p>
            <a:r>
              <a:rPr lang="en-US" dirty="0"/>
              <a:t>Join by phone</a:t>
            </a:r>
          </a:p>
          <a:p>
            <a:pPr lvl="1"/>
            <a:r>
              <a:rPr lang="en-US" dirty="0"/>
              <a:t>+19724459814 US Dallas</a:t>
            </a:r>
          </a:p>
          <a:p>
            <a:pPr lvl="1"/>
            <a:r>
              <a:rPr lang="en-US" dirty="0"/>
              <a:t>+442036087616 UK London</a:t>
            </a:r>
          </a:p>
          <a:p>
            <a:pPr lvl="1"/>
            <a:r>
              <a:rPr lang="en-US" dirty="0"/>
              <a:t>Access code: 955 059 974</a:t>
            </a:r>
          </a:p>
          <a:p>
            <a:pPr lvl="1"/>
            <a:r>
              <a:rPr lang="en-US" dirty="0"/>
              <a:t>Global call-in numbers</a:t>
            </a:r>
          </a:p>
          <a:p>
            <a:pPr lvl="2"/>
            <a:r>
              <a:rPr lang="en-US" dirty="0">
                <a:hlinkClick r:id="rId4"/>
              </a:rPr>
              <a:t>https://nokiameetings.webex.com/nokiameetings/globalcallin.php?serviceType=MC&amp;ED=533522097&amp;tollFree=0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Progress and agree on information model for Access network and User service</a:t>
            </a:r>
          </a:p>
          <a:p>
            <a:r>
              <a:rPr lang="en-US" dirty="0"/>
              <a:t>Follow-up on actions defined during the editorial review at St. John's F2F</a:t>
            </a:r>
          </a:p>
          <a:p>
            <a:r>
              <a:rPr lang="en-US" dirty="0"/>
              <a:t>Discuss and review text proposal for adoption of TSN in Chap 7.5 &amp; 7.6</a:t>
            </a:r>
          </a:p>
          <a:p>
            <a:r>
              <a:rPr lang="en-US" dirty="0"/>
              <a:t>AOB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1668</TotalTime>
  <Words>1672</Words>
  <Application>Microsoft Office PowerPoint</Application>
  <PresentationFormat>On-screen Show (4:3)</PresentationFormat>
  <Paragraphs>177</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Helvetica</vt:lpstr>
      <vt:lpstr>Monotype Sorts</vt:lpstr>
      <vt:lpstr>Times</vt:lpstr>
      <vt:lpstr>Times New Roman</vt:lpstr>
      <vt:lpstr>Template</vt:lpstr>
      <vt:lpstr>IEEE 802.1 OmniRAN TG September 26th,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Business #3</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329</cp:revision>
  <cp:lastPrinted>1998-02-10T13:28:06Z</cp:lastPrinted>
  <dcterms:created xsi:type="dcterms:W3CDTF">2011-12-30T17:06:23Z</dcterms:created>
  <dcterms:modified xsi:type="dcterms:W3CDTF">2017-09-25T14:21:25Z</dcterms:modified>
</cp:coreProperties>
</file>