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2" r:id="rId2"/>
    <p:sldId id="356" r:id="rId3"/>
    <p:sldId id="343" r:id="rId4"/>
    <p:sldId id="345" r:id="rId5"/>
    <p:sldId id="346" r:id="rId6"/>
    <p:sldId id="358" r:id="rId7"/>
    <p:sldId id="348" r:id="rId8"/>
    <p:sldId id="349" r:id="rId9"/>
    <p:sldId id="351" r:id="rId10"/>
    <p:sldId id="350" r:id="rId11"/>
    <p:sldId id="361" r:id="rId12"/>
    <p:sldId id="363" r:id="rId13"/>
    <p:sldId id="323" r:id="rId14"/>
    <p:sldId id="362" r:id="rId15"/>
    <p:sldId id="354" r:id="rId16"/>
    <p:sldId id="355" r:id="rId17"/>
    <p:sldId id="353" r:id="rId18"/>
    <p:sldId id="352" r:id="rId19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40"/>
    <a:srgbClr val="7600A0"/>
    <a:srgbClr val="9900CC"/>
    <a:srgbClr val="9900FF"/>
    <a:srgbClr val="6600CC"/>
    <a:srgbClr val="A5002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95611" autoAdjust="0"/>
  </p:normalViewPr>
  <p:slideViewPr>
    <p:cSldViewPr>
      <p:cViewPr varScale="1">
        <p:scale>
          <a:sx n="103" d="100"/>
          <a:sy n="103" d="100"/>
        </p:scale>
        <p:origin x="416" y="168"/>
      </p:cViewPr>
      <p:guideLst>
        <p:guide orient="horz" pos="333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276600" y="8915400"/>
            <a:ext cx="215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FB19A1F6-4CBA-3045-A103-578AB249C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85800" y="8915400"/>
            <a:ext cx="5700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09600" y="8915400"/>
            <a:ext cx="7207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filename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41325" y="1127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Release Date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937125" y="1127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IEEE 802.16xx-99/xxx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724400" y="89154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703574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352800" y="8839200"/>
            <a:ext cx="177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fld id="{AFD3B331-72B1-F946-AF7D-D265CAA40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685800" y="883920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822325" y="8799513"/>
            <a:ext cx="7207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filename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593725" y="365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Release Date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4632325" y="365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IEEE 801.16xx-99/xxx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267200" y="88392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2600344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 anchorCtr="1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53855" y="76200"/>
            <a:ext cx="23615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r-HR" sz="1400" b="1" dirty="0" smtClean="0">
                <a:latin typeface="+mn-lt"/>
              </a:rPr>
              <a:t>omniran-17-0067-02-CF00</a:t>
            </a:r>
            <a:endParaRPr lang="en-US" sz="14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4400" y="6400800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3A4FC69D-D438-4AD9-846B-37793AD4330F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emf"/><Relationship Id="rId3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emf"/><Relationship Id="rId3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emf"/><Relationship Id="rId3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Sensitive Networking within the scope of P802.1CF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Max Riegel</a:t>
            </a:r>
          </a:p>
          <a:p>
            <a:r>
              <a:rPr lang="en-US" dirty="0" err="1" smtClean="0"/>
              <a:t>OmniRAN</a:t>
            </a:r>
            <a:r>
              <a:rPr lang="en-US" dirty="0" smtClean="0"/>
              <a:t> TG chair</a:t>
            </a:r>
          </a:p>
          <a:p>
            <a:r>
              <a:rPr lang="en-US" dirty="0" smtClean="0"/>
              <a:t>(Nokia)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537" y="1167447"/>
            <a:ext cx="4519087" cy="2238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centralized TSN configuration in P802.1CF NRM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923928" y="3529129"/>
            <a:ext cx="4972163" cy="3068223"/>
            <a:chOff x="1196625" y="1832036"/>
            <a:chExt cx="6715495" cy="4143999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1196625" y="3773207"/>
              <a:ext cx="1280160" cy="1828800"/>
            </a:xfrm>
            <a:prstGeom prst="roundRect">
              <a:avLst>
                <a:gd name="adj" fmla="val 8545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3118905" y="3574391"/>
              <a:ext cx="2910558" cy="2028629"/>
            </a:xfrm>
            <a:prstGeom prst="roundRect">
              <a:avLst>
                <a:gd name="adj" fmla="val 6497"/>
              </a:avLst>
            </a:prstGeom>
            <a:noFill/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66781" y="5558550"/>
              <a:ext cx="588181" cy="416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AR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17063" y="5558550"/>
              <a:ext cx="588181" cy="416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AN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56712" y="5559623"/>
              <a:ext cx="559986" cy="416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TE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6620671" y="3773207"/>
              <a:ext cx="1280402" cy="1828800"/>
            </a:xfrm>
            <a:prstGeom prst="roundRect">
              <a:avLst>
                <a:gd name="adj" fmla="val 12471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+mn-lt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flipV="1">
              <a:off x="2359086" y="5145820"/>
              <a:ext cx="938965" cy="682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4" name="Rounded Rectangle 13"/>
            <p:cNvSpPr/>
            <p:nvPr/>
          </p:nvSpPr>
          <p:spPr bwMode="auto">
            <a:xfrm>
              <a:off x="1543795" y="4442220"/>
              <a:ext cx="822960" cy="1005840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TEI</a:t>
              </a:r>
              <a:endParaRPr kumimoji="0" lang="en-US" b="0" i="0" u="none" strike="noStrike" cap="none" normalizeH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+mn-lt"/>
              </a:endParaRPr>
            </a:p>
          </p:txBody>
        </p:sp>
        <p:grpSp>
          <p:nvGrpSpPr>
            <p:cNvPr id="15" name="Group 6"/>
            <p:cNvGrpSpPr/>
            <p:nvPr/>
          </p:nvGrpSpPr>
          <p:grpSpPr>
            <a:xfrm>
              <a:off x="2557640" y="5069528"/>
              <a:ext cx="494924" cy="446042"/>
              <a:chOff x="2729564" y="5063075"/>
              <a:chExt cx="494924" cy="446042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2729564" y="5155167"/>
                <a:ext cx="494924" cy="353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R1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sp>
          <p:nvSpPr>
            <p:cNvPr id="16" name="Rounded Rectangle 15"/>
            <p:cNvSpPr/>
            <p:nvPr/>
          </p:nvSpPr>
          <p:spPr bwMode="auto">
            <a:xfrm>
              <a:off x="3221850" y="2068210"/>
              <a:ext cx="1289304" cy="1005840"/>
            </a:xfrm>
            <a:prstGeom prst="round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CIS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cxnSp>
          <p:nvCxnSpPr>
            <p:cNvPr id="17" name="Elbow Connector 16"/>
            <p:cNvCxnSpPr/>
            <p:nvPr/>
          </p:nvCxnSpPr>
          <p:spPr bwMode="auto">
            <a:xfrm flipV="1">
              <a:off x="2359086" y="1966155"/>
              <a:ext cx="4306076" cy="2088368"/>
            </a:xfrm>
            <a:prstGeom prst="bentConnector3">
              <a:avLst>
                <a:gd name="adj1" fmla="val 9825"/>
              </a:avLst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8" name="Group 62"/>
            <p:cNvGrpSpPr/>
            <p:nvPr/>
          </p:nvGrpSpPr>
          <p:grpSpPr>
            <a:xfrm>
              <a:off x="2700586" y="3126125"/>
              <a:ext cx="586129" cy="353949"/>
              <a:chOff x="2837267" y="4952817"/>
              <a:chExt cx="586129" cy="353949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2928473" y="4952817"/>
                <a:ext cx="494923" cy="35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R2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19" name="Straight Connector 18"/>
            <p:cNvCxnSpPr/>
            <p:nvPr/>
          </p:nvCxnSpPr>
          <p:spPr bwMode="auto">
            <a:xfrm>
              <a:off x="2359086" y="4220546"/>
              <a:ext cx="9389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20" name="Group 71"/>
            <p:cNvGrpSpPr/>
            <p:nvPr/>
          </p:nvGrpSpPr>
          <p:grpSpPr>
            <a:xfrm>
              <a:off x="2572438" y="4134866"/>
              <a:ext cx="494924" cy="463295"/>
              <a:chOff x="2731663" y="5063075"/>
              <a:chExt cx="494924" cy="463295"/>
            </a:xfrm>
          </p:grpSpPr>
          <p:sp>
            <p:nvSpPr>
              <p:cNvPr id="84" name="TextBox 83"/>
              <p:cNvSpPr txBox="1"/>
              <p:nvPr/>
            </p:nvSpPr>
            <p:spPr>
              <a:xfrm>
                <a:off x="2731663" y="5172420"/>
                <a:ext cx="494924" cy="353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R8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sp>
          <p:nvSpPr>
            <p:cNvPr id="21" name="Rounded Rectangle 20"/>
            <p:cNvSpPr/>
            <p:nvPr/>
          </p:nvSpPr>
          <p:spPr bwMode="auto">
            <a:xfrm>
              <a:off x="3298051" y="3729821"/>
              <a:ext cx="2563364" cy="610089"/>
            </a:xfrm>
            <a:prstGeom prst="roundRect">
              <a:avLst>
                <a:gd name="adj" fmla="val 22089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            ANC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1543795" y="3887530"/>
              <a:ext cx="822960" cy="548640"/>
            </a:xfrm>
            <a:prstGeom prst="roundRect">
              <a:avLst>
                <a:gd name="adj" fmla="val 27490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TEC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 flipH="1">
              <a:off x="5829701" y="2787861"/>
              <a:ext cx="841508" cy="101602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4" name="Rounded Rectangle 23"/>
            <p:cNvSpPr/>
            <p:nvPr/>
          </p:nvSpPr>
          <p:spPr bwMode="auto">
            <a:xfrm>
              <a:off x="6620913" y="1832036"/>
              <a:ext cx="1280160" cy="1005840"/>
            </a:xfrm>
            <a:prstGeom prst="round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       SS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6725645" y="4446780"/>
              <a:ext cx="822960" cy="1005840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ARI</a:t>
              </a:r>
              <a:endParaRPr kumimoji="0" lang="en-US" b="0" i="0" u="none" strike="noStrike" cap="none" normalizeH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+mn-lt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flipV="1">
              <a:off x="5832140" y="5142651"/>
              <a:ext cx="893505" cy="316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27" name="Group 52"/>
            <p:cNvGrpSpPr/>
            <p:nvPr/>
          </p:nvGrpSpPr>
          <p:grpSpPr>
            <a:xfrm>
              <a:off x="6112377" y="5060550"/>
              <a:ext cx="494924" cy="446042"/>
              <a:chOff x="2707957" y="5063075"/>
              <a:chExt cx="494924" cy="446042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2707957" y="5155167"/>
                <a:ext cx="494924" cy="353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R3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28" name="Group 55"/>
            <p:cNvGrpSpPr/>
            <p:nvPr/>
          </p:nvGrpSpPr>
          <p:grpSpPr>
            <a:xfrm>
              <a:off x="6159735" y="3126125"/>
              <a:ext cx="587810" cy="353949"/>
              <a:chOff x="2860357" y="4955683"/>
              <a:chExt cx="587810" cy="353949"/>
            </a:xfrm>
          </p:grpSpPr>
          <p:sp>
            <p:nvSpPr>
              <p:cNvPr id="80" name="TextBox 79"/>
              <p:cNvSpPr txBox="1"/>
              <p:nvPr/>
            </p:nvSpPr>
            <p:spPr>
              <a:xfrm>
                <a:off x="2953244" y="4955683"/>
                <a:ext cx="494923" cy="35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R4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sp>
          <p:nvSpPr>
            <p:cNvPr id="29" name="Rounded Rectangle 28"/>
            <p:cNvSpPr/>
            <p:nvPr/>
          </p:nvSpPr>
          <p:spPr bwMode="auto">
            <a:xfrm>
              <a:off x="6718139" y="3889237"/>
              <a:ext cx="822960" cy="556138"/>
            </a:xfrm>
            <a:prstGeom prst="roundRect">
              <a:avLst>
                <a:gd name="adj" fmla="val 27490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ARC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 flipV="1">
              <a:off x="5845821" y="4167306"/>
              <a:ext cx="872318" cy="1256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31" name="Group 159"/>
            <p:cNvGrpSpPr/>
            <p:nvPr/>
          </p:nvGrpSpPr>
          <p:grpSpPr>
            <a:xfrm>
              <a:off x="7059328" y="3121362"/>
              <a:ext cx="694081" cy="353949"/>
              <a:chOff x="2860357" y="4955683"/>
              <a:chExt cx="694081" cy="353949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2953244" y="4955683"/>
                <a:ext cx="601194" cy="35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R12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sp>
          <p:nvSpPr>
            <p:cNvPr id="32" name="Rounded Rectangle 31"/>
            <p:cNvSpPr/>
            <p:nvPr/>
          </p:nvSpPr>
          <p:spPr bwMode="auto">
            <a:xfrm>
              <a:off x="4612353" y="2068128"/>
              <a:ext cx="1289304" cy="1005840"/>
            </a:xfrm>
            <a:prstGeom prst="round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NMS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cxnSp>
          <p:nvCxnSpPr>
            <p:cNvPr id="33" name="Straight Connector 32"/>
            <p:cNvCxnSpPr>
              <a:stCxn id="60" idx="2"/>
            </p:cNvCxnSpPr>
            <p:nvPr/>
          </p:nvCxnSpPr>
          <p:spPr bwMode="auto">
            <a:xfrm flipH="1">
              <a:off x="5241701" y="3073968"/>
              <a:ext cx="15304" cy="63944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34" name="Group 65"/>
            <p:cNvGrpSpPr/>
            <p:nvPr/>
          </p:nvGrpSpPr>
          <p:grpSpPr>
            <a:xfrm>
              <a:off x="5171733" y="3114328"/>
              <a:ext cx="697163" cy="353949"/>
              <a:chOff x="2837267" y="4952817"/>
              <a:chExt cx="697163" cy="353949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2933236" y="4952817"/>
                <a:ext cx="601194" cy="35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R11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35" name="Straight Connector 34"/>
            <p:cNvCxnSpPr>
              <a:stCxn id="51" idx="2"/>
            </p:cNvCxnSpPr>
            <p:nvPr/>
          </p:nvCxnSpPr>
          <p:spPr bwMode="auto">
            <a:xfrm flipH="1">
              <a:off x="3856584" y="3074050"/>
              <a:ext cx="9918" cy="65577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7122061" y="2837876"/>
              <a:ext cx="7558" cy="105136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7" name="Rounded Rectangle 36"/>
            <p:cNvSpPr/>
            <p:nvPr/>
          </p:nvSpPr>
          <p:spPr bwMode="auto">
            <a:xfrm>
              <a:off x="3301135" y="4841020"/>
              <a:ext cx="685800" cy="609600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NA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4794240" y="4841020"/>
              <a:ext cx="1037900" cy="609600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BH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cxnSp>
          <p:nvCxnSpPr>
            <p:cNvPr id="39" name="Straight Connector 38"/>
            <p:cNvCxnSpPr>
              <a:stCxn id="63" idx="3"/>
            </p:cNvCxnSpPr>
            <p:nvPr/>
          </p:nvCxnSpPr>
          <p:spPr bwMode="auto">
            <a:xfrm>
              <a:off x="3986935" y="5145820"/>
              <a:ext cx="80730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0" name="Group 91"/>
            <p:cNvGrpSpPr/>
            <p:nvPr/>
          </p:nvGrpSpPr>
          <p:grpSpPr>
            <a:xfrm>
              <a:off x="4137387" y="5065395"/>
              <a:ext cx="494924" cy="446042"/>
              <a:chOff x="2691882" y="5063075"/>
              <a:chExt cx="494924" cy="446042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2691882" y="5155167"/>
                <a:ext cx="494924" cy="353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R6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41" name="Straight Connector 40"/>
            <p:cNvCxnSpPr>
              <a:stCxn id="63" idx="0"/>
            </p:cNvCxnSpPr>
            <p:nvPr/>
          </p:nvCxnSpPr>
          <p:spPr bwMode="auto">
            <a:xfrm flipH="1" flipV="1">
              <a:off x="3634593" y="4339910"/>
              <a:ext cx="9442" cy="5011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2" name="Group 103"/>
            <p:cNvGrpSpPr/>
            <p:nvPr/>
          </p:nvGrpSpPr>
          <p:grpSpPr>
            <a:xfrm>
              <a:off x="3567591" y="4413085"/>
              <a:ext cx="624233" cy="353949"/>
              <a:chOff x="2837267" y="4956915"/>
              <a:chExt cx="624233" cy="353949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2966577" y="4956915"/>
                <a:ext cx="494923" cy="35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R5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43" name="Straight Connector 42"/>
            <p:cNvCxnSpPr/>
            <p:nvPr/>
          </p:nvCxnSpPr>
          <p:spPr bwMode="auto">
            <a:xfrm flipV="1">
              <a:off x="5313190" y="4339910"/>
              <a:ext cx="0" cy="5011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4" name="Group 108"/>
            <p:cNvGrpSpPr/>
            <p:nvPr/>
          </p:nvGrpSpPr>
          <p:grpSpPr>
            <a:xfrm>
              <a:off x="5247075" y="4404896"/>
              <a:ext cx="624233" cy="353949"/>
              <a:chOff x="2837267" y="4956915"/>
              <a:chExt cx="624233" cy="353949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2966577" y="4956915"/>
                <a:ext cx="494923" cy="35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R7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45" name="Group 65"/>
            <p:cNvGrpSpPr/>
            <p:nvPr/>
          </p:nvGrpSpPr>
          <p:grpSpPr>
            <a:xfrm>
              <a:off x="3782442" y="3126125"/>
              <a:ext cx="697162" cy="353949"/>
              <a:chOff x="2837267" y="4952817"/>
              <a:chExt cx="697162" cy="353949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2933236" y="4952817"/>
                <a:ext cx="601193" cy="35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R10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1315710" y="4741292"/>
              <a:ext cx="1282200" cy="858009"/>
              <a:chOff x="592484" y="5558627"/>
              <a:chExt cx="1282200" cy="858009"/>
            </a:xfrm>
          </p:grpSpPr>
          <p:sp>
            <p:nvSpPr>
              <p:cNvPr id="64" name="Rectangle 63"/>
              <p:cNvSpPr/>
              <p:nvPr/>
            </p:nvSpPr>
            <p:spPr bwMode="auto">
              <a:xfrm>
                <a:off x="763778" y="5558627"/>
                <a:ext cx="615988" cy="4276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875710" y="5635060"/>
                <a:ext cx="615988" cy="4276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1019726" y="5702643"/>
                <a:ext cx="615988" cy="4276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92484" y="6104328"/>
                <a:ext cx="1282200" cy="312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>
                    <a:latin typeface="+mn-lt"/>
                  </a:rPr>
                  <a:t>Listener/Talker</a:t>
                </a: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629920" y="4735777"/>
              <a:ext cx="1282200" cy="858009"/>
              <a:chOff x="652827" y="5558627"/>
              <a:chExt cx="1282200" cy="858009"/>
            </a:xfrm>
          </p:grpSpPr>
          <p:sp>
            <p:nvSpPr>
              <p:cNvPr id="60" name="Rectangle 59"/>
              <p:cNvSpPr/>
              <p:nvPr/>
            </p:nvSpPr>
            <p:spPr bwMode="auto">
              <a:xfrm>
                <a:off x="763778" y="5558627"/>
                <a:ext cx="615988" cy="4276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875710" y="5635060"/>
                <a:ext cx="615988" cy="4276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1019726" y="5702643"/>
                <a:ext cx="615988" cy="4276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652827" y="6104328"/>
                <a:ext cx="1282200" cy="312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>
                    <a:latin typeface="+mn-lt"/>
                  </a:rPr>
                  <a:t>Listener/Talker</a:t>
                </a:r>
              </a:p>
            </p:txBody>
          </p:sp>
        </p:grpSp>
        <p:pic>
          <p:nvPicPr>
            <p:cNvPr id="48" name="Picture 372" descr="switch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425209" y="5092236"/>
              <a:ext cx="429008" cy="215180"/>
            </a:xfrm>
            <a:prstGeom prst="rect">
              <a:avLst/>
            </a:prstGeom>
            <a:noFill/>
          </p:spPr>
        </p:pic>
        <p:pic>
          <p:nvPicPr>
            <p:cNvPr id="49" name="Picture 372" descr="switch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861089" y="5085483"/>
              <a:ext cx="429008" cy="215180"/>
            </a:xfrm>
            <a:prstGeom prst="rect">
              <a:avLst/>
            </a:prstGeom>
            <a:noFill/>
          </p:spPr>
        </p:pic>
        <p:pic>
          <p:nvPicPr>
            <p:cNvPr id="50" name="Picture 372" descr="switch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351208" y="5085483"/>
              <a:ext cx="429008" cy="215180"/>
            </a:xfrm>
            <a:prstGeom prst="rect">
              <a:avLst/>
            </a:prstGeom>
            <a:noFill/>
          </p:spPr>
        </p:pic>
        <p:sp>
          <p:nvSpPr>
            <p:cNvPr id="51" name="TextBox 50"/>
            <p:cNvSpPr txBox="1"/>
            <p:nvPr/>
          </p:nvSpPr>
          <p:spPr>
            <a:xfrm>
              <a:off x="3325766" y="5250008"/>
              <a:ext cx="700960" cy="312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smtClean="0">
                  <a:latin typeface="+mn-lt"/>
                </a:rPr>
                <a:t>Bridge</a:t>
              </a:r>
              <a:endParaRPr lang="en-US" sz="900" dirty="0" smtClean="0">
                <a:latin typeface="+mn-lt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959040" y="5245349"/>
              <a:ext cx="779037" cy="312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latin typeface="+mn-lt"/>
                </a:rPr>
                <a:t>Bridges</a:t>
              </a: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781995" y="3778402"/>
              <a:ext cx="958368" cy="5157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Centralized</a:t>
              </a:r>
              <a:b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</a:b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Network</a:t>
              </a:r>
              <a:r>
                <a:rPr lang="en-US" sz="900" dirty="0">
                  <a:latin typeface="+mn-lt"/>
                </a:rPr>
                <a:t/>
              </a:r>
              <a:br>
                <a:rPr lang="en-US" sz="900" dirty="0">
                  <a:latin typeface="+mn-lt"/>
                </a:rPr>
              </a:br>
              <a:r>
                <a:rPr lang="en-US" sz="900" dirty="0" smtClean="0">
                  <a:latin typeface="+mn-lt"/>
                </a:rPr>
                <a:t>Configuration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6707410" y="2272923"/>
              <a:ext cx="1052663" cy="52142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Centralized</a:t>
              </a:r>
              <a:r>
                <a:rPr lang="en-US" sz="900" dirty="0">
                  <a:latin typeface="+mn-lt"/>
                </a:rPr>
                <a:t/>
              </a:r>
              <a:br>
                <a:rPr lang="en-US" sz="900" dirty="0">
                  <a:latin typeface="+mn-lt"/>
                </a:rPr>
              </a:br>
              <a:r>
                <a:rPr lang="en-US" sz="900" dirty="0" smtClean="0">
                  <a:latin typeface="+mn-lt"/>
                </a:rPr>
                <a:t>User</a:t>
              </a:r>
              <a:r>
                <a:rPr lang="en-US" sz="900" dirty="0">
                  <a:latin typeface="+mn-lt"/>
                </a:rPr>
                <a:t/>
              </a:r>
              <a:br>
                <a:rPr lang="en-US" sz="900" dirty="0">
                  <a:latin typeface="+mn-lt"/>
                </a:rPr>
              </a:br>
              <a:r>
                <a:rPr lang="en-US" sz="900" dirty="0" smtClean="0">
                  <a:latin typeface="+mn-lt"/>
                </a:rPr>
                <a:t>Configuration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55" name="Group 74"/>
            <p:cNvGrpSpPr/>
            <p:nvPr/>
          </p:nvGrpSpPr>
          <p:grpSpPr>
            <a:xfrm>
              <a:off x="6134921" y="4087765"/>
              <a:ext cx="494924" cy="453240"/>
              <a:chOff x="2860357" y="5063075"/>
              <a:chExt cx="494924" cy="453240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2860357" y="5162365"/>
                <a:ext cx="494924" cy="353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R9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 bwMode="auto">
              <a:xfrm>
                <a:off x="301275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5623847" y="2661393"/>
              <a:ext cx="1195449" cy="630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smtClean="0">
                  <a:latin typeface="+mn-lt"/>
                </a:rPr>
                <a:t>User/Network</a:t>
              </a:r>
              <a:br>
                <a:rPr lang="en-US" sz="900" smtClean="0">
                  <a:latin typeface="+mn-lt"/>
                </a:rPr>
              </a:br>
              <a:r>
                <a:rPr lang="en-US" sz="900" smtClean="0">
                  <a:latin typeface="+mn-lt"/>
                </a:rPr>
                <a:t>Configuration</a:t>
              </a:r>
              <a:br>
                <a:rPr lang="en-US" sz="900" smtClean="0">
                  <a:latin typeface="+mn-lt"/>
                </a:rPr>
              </a:br>
              <a:r>
                <a:rPr lang="en-US" sz="900" smtClean="0">
                  <a:latin typeface="+mn-lt"/>
                </a:rPr>
                <a:t>info</a:t>
              </a:r>
              <a:endParaRPr lang="en-US" sz="900" dirty="0" smtClean="0">
                <a:latin typeface="+mn-lt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199"/>
            <a:ext cx="4038600" cy="499635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Access Network Control (ANC) provides centralized network configuration for user sessions</a:t>
            </a:r>
          </a:p>
          <a:p>
            <a:pPr lvl="1"/>
            <a:r>
              <a:rPr lang="en-US" dirty="0"/>
              <a:t>Basic network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configuration </a:t>
            </a:r>
            <a:r>
              <a:rPr lang="en-US" dirty="0"/>
              <a:t>delivered by Network Management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Service </a:t>
            </a:r>
            <a:r>
              <a:rPr lang="en-US" dirty="0"/>
              <a:t>(NMS)</a:t>
            </a:r>
          </a:p>
          <a:p>
            <a:pPr lvl="1"/>
            <a:r>
              <a:rPr lang="en-US" dirty="0" smtClean="0"/>
              <a:t>User session configuration delivered by Subscription Service (SS)</a:t>
            </a:r>
          </a:p>
          <a:p>
            <a:r>
              <a:rPr lang="en-US" dirty="0" smtClean="0"/>
              <a:t>CUC maps to SS</a:t>
            </a:r>
          </a:p>
          <a:p>
            <a:r>
              <a:rPr lang="en-US" dirty="0" smtClean="0"/>
              <a:t>CNC maps to ANC</a:t>
            </a:r>
          </a:p>
          <a:p>
            <a:pPr lvl="1"/>
            <a:r>
              <a:rPr lang="en-US" dirty="0" smtClean="0"/>
              <a:t>ANC is control entity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to align </a:t>
            </a:r>
            <a:r>
              <a:rPr lang="en-US" dirty="0" smtClean="0"/>
              <a:t>user demand</a:t>
            </a:r>
            <a:br>
              <a:rPr lang="en-US" dirty="0" smtClean="0"/>
            </a:br>
            <a:r>
              <a:rPr lang="en-US" dirty="0" smtClean="0"/>
              <a:t>with available network </a:t>
            </a:r>
            <a:br>
              <a:rPr lang="en-US" dirty="0" smtClean="0"/>
            </a:br>
            <a:r>
              <a:rPr lang="en-US" dirty="0" smtClean="0"/>
              <a:t>resources</a:t>
            </a:r>
          </a:p>
          <a:p>
            <a:r>
              <a:rPr lang="en-US" dirty="0" smtClean="0"/>
              <a:t>No use of R8, R9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87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istributed TSN configuration model </a:t>
            </a:r>
            <a:br>
              <a:rPr lang="en-US" dirty="0" smtClean="0"/>
            </a:br>
            <a:r>
              <a:rPr lang="en-US" dirty="0" smtClean="0"/>
              <a:t>doesn’t work well in P802.1CF NRM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923928" y="3529129"/>
            <a:ext cx="4972163" cy="3068223"/>
            <a:chOff x="1196625" y="1832036"/>
            <a:chExt cx="6715495" cy="4143999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1196625" y="3773207"/>
              <a:ext cx="1280160" cy="1828800"/>
            </a:xfrm>
            <a:prstGeom prst="roundRect">
              <a:avLst>
                <a:gd name="adj" fmla="val 8545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3118905" y="3574391"/>
              <a:ext cx="2910558" cy="2028629"/>
            </a:xfrm>
            <a:prstGeom prst="roundRect">
              <a:avLst>
                <a:gd name="adj" fmla="val 6497"/>
              </a:avLst>
            </a:prstGeom>
            <a:noFill/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66781" y="5558550"/>
              <a:ext cx="588181" cy="416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AR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17063" y="5558550"/>
              <a:ext cx="588181" cy="416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AN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56712" y="5559623"/>
              <a:ext cx="559986" cy="416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TE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6620671" y="3773207"/>
              <a:ext cx="1280402" cy="1828800"/>
            </a:xfrm>
            <a:prstGeom prst="roundRect">
              <a:avLst>
                <a:gd name="adj" fmla="val 12471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+mn-lt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 flipV="1">
              <a:off x="2359086" y="5145820"/>
              <a:ext cx="938965" cy="682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5" name="Rounded Rectangle 14"/>
            <p:cNvSpPr/>
            <p:nvPr/>
          </p:nvSpPr>
          <p:spPr bwMode="auto">
            <a:xfrm>
              <a:off x="1543795" y="4442220"/>
              <a:ext cx="822960" cy="1005840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TEI</a:t>
              </a:r>
              <a:endParaRPr kumimoji="0" lang="en-US" b="0" i="0" u="none" strike="noStrike" cap="none" normalizeH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+mn-lt"/>
              </a:endParaRPr>
            </a:p>
          </p:txBody>
        </p:sp>
        <p:grpSp>
          <p:nvGrpSpPr>
            <p:cNvPr id="16" name="Group 6"/>
            <p:cNvGrpSpPr/>
            <p:nvPr/>
          </p:nvGrpSpPr>
          <p:grpSpPr>
            <a:xfrm>
              <a:off x="2557640" y="5069528"/>
              <a:ext cx="494924" cy="446042"/>
              <a:chOff x="2729564" y="5063075"/>
              <a:chExt cx="494924" cy="446042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2729564" y="5155167"/>
                <a:ext cx="494924" cy="353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R1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sp>
          <p:nvSpPr>
            <p:cNvPr id="17" name="Rounded Rectangle 16"/>
            <p:cNvSpPr/>
            <p:nvPr/>
          </p:nvSpPr>
          <p:spPr bwMode="auto">
            <a:xfrm>
              <a:off x="3221850" y="2068210"/>
              <a:ext cx="1289304" cy="1005840"/>
            </a:xfrm>
            <a:prstGeom prst="round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CIS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cxnSp>
          <p:nvCxnSpPr>
            <p:cNvPr id="18" name="Elbow Connector 17"/>
            <p:cNvCxnSpPr/>
            <p:nvPr/>
          </p:nvCxnSpPr>
          <p:spPr bwMode="auto">
            <a:xfrm flipV="1">
              <a:off x="2359086" y="1966155"/>
              <a:ext cx="4306076" cy="2088368"/>
            </a:xfrm>
            <a:prstGeom prst="bentConnector3">
              <a:avLst>
                <a:gd name="adj1" fmla="val 9825"/>
              </a:avLst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9" name="Group 62"/>
            <p:cNvGrpSpPr/>
            <p:nvPr/>
          </p:nvGrpSpPr>
          <p:grpSpPr>
            <a:xfrm>
              <a:off x="2700586" y="3126125"/>
              <a:ext cx="586129" cy="353949"/>
              <a:chOff x="2837267" y="4952817"/>
              <a:chExt cx="586129" cy="353949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2928473" y="4952817"/>
                <a:ext cx="494923" cy="35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R2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20" name="Straight Connector 19"/>
            <p:cNvCxnSpPr/>
            <p:nvPr/>
          </p:nvCxnSpPr>
          <p:spPr bwMode="auto">
            <a:xfrm>
              <a:off x="2359086" y="4220546"/>
              <a:ext cx="9389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21" name="Group 71"/>
            <p:cNvGrpSpPr/>
            <p:nvPr/>
          </p:nvGrpSpPr>
          <p:grpSpPr>
            <a:xfrm>
              <a:off x="2572438" y="4134866"/>
              <a:ext cx="494924" cy="463295"/>
              <a:chOff x="2731663" y="5063075"/>
              <a:chExt cx="494924" cy="463295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2731663" y="5172420"/>
                <a:ext cx="494924" cy="353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R8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sp>
          <p:nvSpPr>
            <p:cNvPr id="22" name="Rounded Rectangle 21"/>
            <p:cNvSpPr/>
            <p:nvPr/>
          </p:nvSpPr>
          <p:spPr bwMode="auto">
            <a:xfrm>
              <a:off x="3298051" y="3729821"/>
              <a:ext cx="2563364" cy="610089"/>
            </a:xfrm>
            <a:prstGeom prst="roundRect">
              <a:avLst>
                <a:gd name="adj" fmla="val 22089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            ANC</a:t>
              </a: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1543795" y="3887530"/>
              <a:ext cx="822960" cy="548640"/>
            </a:xfrm>
            <a:prstGeom prst="roundRect">
              <a:avLst>
                <a:gd name="adj" fmla="val 27490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TEC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 flipH="1">
              <a:off x="5829701" y="2787861"/>
              <a:ext cx="841508" cy="101602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5" name="Rounded Rectangle 24"/>
            <p:cNvSpPr/>
            <p:nvPr/>
          </p:nvSpPr>
          <p:spPr bwMode="auto">
            <a:xfrm>
              <a:off x="6620913" y="1832036"/>
              <a:ext cx="1280160" cy="1005840"/>
            </a:xfrm>
            <a:prstGeom prst="round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       SS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6725645" y="4446780"/>
              <a:ext cx="822960" cy="1005840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ARI</a:t>
              </a:r>
              <a:endParaRPr kumimoji="0" lang="en-US" b="0" i="0" u="none" strike="noStrike" cap="none" normalizeH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+mn-lt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 flipV="1">
              <a:off x="5832140" y="5142651"/>
              <a:ext cx="893505" cy="316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28" name="Group 52"/>
            <p:cNvGrpSpPr/>
            <p:nvPr/>
          </p:nvGrpSpPr>
          <p:grpSpPr>
            <a:xfrm>
              <a:off x="6112377" y="5060550"/>
              <a:ext cx="494924" cy="446042"/>
              <a:chOff x="2707957" y="5063075"/>
              <a:chExt cx="494924" cy="446042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2707957" y="5155167"/>
                <a:ext cx="494924" cy="353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R3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29" name="Group 55"/>
            <p:cNvGrpSpPr/>
            <p:nvPr/>
          </p:nvGrpSpPr>
          <p:grpSpPr>
            <a:xfrm>
              <a:off x="6159735" y="3126125"/>
              <a:ext cx="587810" cy="353949"/>
              <a:chOff x="2860357" y="4955683"/>
              <a:chExt cx="587810" cy="353949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2953244" y="4955683"/>
                <a:ext cx="494923" cy="35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R4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sp>
          <p:nvSpPr>
            <p:cNvPr id="30" name="Rounded Rectangle 29"/>
            <p:cNvSpPr/>
            <p:nvPr/>
          </p:nvSpPr>
          <p:spPr bwMode="auto">
            <a:xfrm>
              <a:off x="6718139" y="3889237"/>
              <a:ext cx="822960" cy="556138"/>
            </a:xfrm>
            <a:prstGeom prst="roundRect">
              <a:avLst>
                <a:gd name="adj" fmla="val 27490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ARC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 flipV="1">
              <a:off x="5845821" y="4167306"/>
              <a:ext cx="872318" cy="1256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32" name="Group 159"/>
            <p:cNvGrpSpPr/>
            <p:nvPr/>
          </p:nvGrpSpPr>
          <p:grpSpPr>
            <a:xfrm>
              <a:off x="7059328" y="3121362"/>
              <a:ext cx="694081" cy="353949"/>
              <a:chOff x="2860357" y="4955683"/>
              <a:chExt cx="694081" cy="353949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953244" y="4955683"/>
                <a:ext cx="601194" cy="35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R12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sp>
          <p:nvSpPr>
            <p:cNvPr id="33" name="Rounded Rectangle 32"/>
            <p:cNvSpPr/>
            <p:nvPr/>
          </p:nvSpPr>
          <p:spPr bwMode="auto">
            <a:xfrm>
              <a:off x="4612353" y="2068128"/>
              <a:ext cx="1289304" cy="1005840"/>
            </a:xfrm>
            <a:prstGeom prst="round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NMS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cxnSp>
          <p:nvCxnSpPr>
            <p:cNvPr id="34" name="Straight Connector 33"/>
            <p:cNvCxnSpPr>
              <a:stCxn id="61" idx="2"/>
            </p:cNvCxnSpPr>
            <p:nvPr/>
          </p:nvCxnSpPr>
          <p:spPr bwMode="auto">
            <a:xfrm flipH="1">
              <a:off x="5241701" y="3073968"/>
              <a:ext cx="15304" cy="63944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35" name="Group 65"/>
            <p:cNvGrpSpPr/>
            <p:nvPr/>
          </p:nvGrpSpPr>
          <p:grpSpPr>
            <a:xfrm>
              <a:off x="5171733" y="3114328"/>
              <a:ext cx="697163" cy="353949"/>
              <a:chOff x="2837267" y="4952817"/>
              <a:chExt cx="697163" cy="353949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2933236" y="4952817"/>
                <a:ext cx="601194" cy="35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R11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36" name="Straight Connector 35"/>
            <p:cNvCxnSpPr>
              <a:stCxn id="52" idx="2"/>
            </p:cNvCxnSpPr>
            <p:nvPr/>
          </p:nvCxnSpPr>
          <p:spPr bwMode="auto">
            <a:xfrm flipH="1">
              <a:off x="3856584" y="3074050"/>
              <a:ext cx="9918" cy="65577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7122061" y="2837876"/>
              <a:ext cx="7558" cy="105136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8" name="Rounded Rectangle 37"/>
            <p:cNvSpPr/>
            <p:nvPr/>
          </p:nvSpPr>
          <p:spPr bwMode="auto">
            <a:xfrm>
              <a:off x="3301135" y="4841020"/>
              <a:ext cx="685800" cy="609600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NA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4794240" y="4841020"/>
              <a:ext cx="1037900" cy="609600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BH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cxnSp>
          <p:nvCxnSpPr>
            <p:cNvPr id="40" name="Straight Connector 39"/>
            <p:cNvCxnSpPr>
              <a:stCxn id="64" idx="3"/>
            </p:cNvCxnSpPr>
            <p:nvPr/>
          </p:nvCxnSpPr>
          <p:spPr bwMode="auto">
            <a:xfrm>
              <a:off x="3986935" y="5145820"/>
              <a:ext cx="80730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1" name="Group 91"/>
            <p:cNvGrpSpPr/>
            <p:nvPr/>
          </p:nvGrpSpPr>
          <p:grpSpPr>
            <a:xfrm>
              <a:off x="4137387" y="5065395"/>
              <a:ext cx="494924" cy="446042"/>
              <a:chOff x="2691882" y="5063075"/>
              <a:chExt cx="494924" cy="446042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2691882" y="5155167"/>
                <a:ext cx="494924" cy="353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R6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42" name="Straight Connector 41"/>
            <p:cNvCxnSpPr>
              <a:stCxn id="64" idx="0"/>
            </p:cNvCxnSpPr>
            <p:nvPr/>
          </p:nvCxnSpPr>
          <p:spPr bwMode="auto">
            <a:xfrm flipH="1" flipV="1">
              <a:off x="3634593" y="4339910"/>
              <a:ext cx="9442" cy="5011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3" name="Group 103"/>
            <p:cNvGrpSpPr/>
            <p:nvPr/>
          </p:nvGrpSpPr>
          <p:grpSpPr>
            <a:xfrm>
              <a:off x="3567591" y="4413085"/>
              <a:ext cx="624233" cy="353949"/>
              <a:chOff x="2837267" y="4956915"/>
              <a:chExt cx="624233" cy="353949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2966577" y="4956915"/>
                <a:ext cx="494923" cy="35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R5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44" name="Straight Connector 43"/>
            <p:cNvCxnSpPr/>
            <p:nvPr/>
          </p:nvCxnSpPr>
          <p:spPr bwMode="auto">
            <a:xfrm flipV="1">
              <a:off x="5313190" y="4339910"/>
              <a:ext cx="0" cy="5011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5" name="Group 108"/>
            <p:cNvGrpSpPr/>
            <p:nvPr/>
          </p:nvGrpSpPr>
          <p:grpSpPr>
            <a:xfrm>
              <a:off x="5247075" y="4404896"/>
              <a:ext cx="624233" cy="353949"/>
              <a:chOff x="2837267" y="4956915"/>
              <a:chExt cx="624233" cy="353949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2966577" y="4956915"/>
                <a:ext cx="494923" cy="35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R7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3782442" y="3126125"/>
              <a:ext cx="697162" cy="353949"/>
              <a:chOff x="2837267" y="4952817"/>
              <a:chExt cx="697162" cy="353949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2933236" y="4952817"/>
                <a:ext cx="601193" cy="35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R10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1315710" y="4741292"/>
              <a:ext cx="1282200" cy="858009"/>
              <a:chOff x="592484" y="5558627"/>
              <a:chExt cx="1282200" cy="858009"/>
            </a:xfrm>
          </p:grpSpPr>
          <p:sp>
            <p:nvSpPr>
              <p:cNvPr id="65" name="Rectangle 64"/>
              <p:cNvSpPr/>
              <p:nvPr/>
            </p:nvSpPr>
            <p:spPr bwMode="auto">
              <a:xfrm>
                <a:off x="763778" y="5558627"/>
                <a:ext cx="615988" cy="4276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875710" y="5635060"/>
                <a:ext cx="615988" cy="4276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1019726" y="5702643"/>
                <a:ext cx="615988" cy="4276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92484" y="6104328"/>
                <a:ext cx="1282200" cy="312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>
                    <a:latin typeface="+mn-lt"/>
                  </a:rPr>
                  <a:t>Listener/Talker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6629920" y="4735777"/>
              <a:ext cx="1282200" cy="858009"/>
              <a:chOff x="652827" y="5558627"/>
              <a:chExt cx="1282200" cy="858009"/>
            </a:xfrm>
          </p:grpSpPr>
          <p:sp>
            <p:nvSpPr>
              <p:cNvPr id="61" name="Rectangle 60"/>
              <p:cNvSpPr/>
              <p:nvPr/>
            </p:nvSpPr>
            <p:spPr bwMode="auto">
              <a:xfrm>
                <a:off x="763778" y="5558627"/>
                <a:ext cx="615988" cy="4276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875710" y="5635060"/>
                <a:ext cx="615988" cy="4276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1019726" y="5702643"/>
                <a:ext cx="615988" cy="4276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652827" y="6104328"/>
                <a:ext cx="1282200" cy="312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>
                    <a:latin typeface="+mn-lt"/>
                  </a:rPr>
                  <a:t>Listener/Talker</a:t>
                </a:r>
              </a:p>
            </p:txBody>
          </p:sp>
        </p:grpSp>
        <p:pic>
          <p:nvPicPr>
            <p:cNvPr id="49" name="Picture 372" descr="switch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425209" y="5092236"/>
              <a:ext cx="429008" cy="215180"/>
            </a:xfrm>
            <a:prstGeom prst="rect">
              <a:avLst/>
            </a:prstGeom>
            <a:noFill/>
          </p:spPr>
        </p:pic>
        <p:pic>
          <p:nvPicPr>
            <p:cNvPr id="50" name="Picture 372" descr="switch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861089" y="5085483"/>
              <a:ext cx="429008" cy="215180"/>
            </a:xfrm>
            <a:prstGeom prst="rect">
              <a:avLst/>
            </a:prstGeom>
            <a:noFill/>
          </p:spPr>
        </p:pic>
        <p:pic>
          <p:nvPicPr>
            <p:cNvPr id="51" name="Picture 372" descr="switch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351208" y="5085483"/>
              <a:ext cx="429008" cy="215180"/>
            </a:xfrm>
            <a:prstGeom prst="rect">
              <a:avLst/>
            </a:prstGeom>
            <a:noFill/>
          </p:spPr>
        </p:pic>
        <p:sp>
          <p:nvSpPr>
            <p:cNvPr id="52" name="TextBox 51"/>
            <p:cNvSpPr txBox="1"/>
            <p:nvPr/>
          </p:nvSpPr>
          <p:spPr>
            <a:xfrm>
              <a:off x="3325766" y="5250008"/>
              <a:ext cx="700960" cy="312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smtClean="0">
                  <a:latin typeface="+mn-lt"/>
                </a:rPr>
                <a:t>Bridge</a:t>
              </a:r>
              <a:endParaRPr lang="en-US" sz="900" dirty="0" smtClean="0">
                <a:latin typeface="+mn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959040" y="5245349"/>
              <a:ext cx="779037" cy="312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latin typeface="+mn-lt"/>
                </a:rPr>
                <a:t>Bridges</a:t>
              </a:r>
            </a:p>
          </p:txBody>
        </p:sp>
        <p:grpSp>
          <p:nvGrpSpPr>
            <p:cNvPr id="56" name="Group 74"/>
            <p:cNvGrpSpPr/>
            <p:nvPr/>
          </p:nvGrpSpPr>
          <p:grpSpPr>
            <a:xfrm>
              <a:off x="6134921" y="4087765"/>
              <a:ext cx="494924" cy="453240"/>
              <a:chOff x="2860357" y="5063075"/>
              <a:chExt cx="494924" cy="453240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2860357" y="5162365"/>
                <a:ext cx="494924" cy="353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R9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 bwMode="auto">
              <a:xfrm>
                <a:off x="301275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5767444" y="3537274"/>
              <a:ext cx="1195448" cy="630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smtClean="0">
                  <a:latin typeface="+mn-lt"/>
                </a:rPr>
                <a:t>User/Network</a:t>
              </a:r>
              <a:br>
                <a:rPr lang="en-US" sz="900" smtClean="0">
                  <a:latin typeface="+mn-lt"/>
                </a:rPr>
              </a:br>
              <a:r>
                <a:rPr lang="en-US" sz="900" smtClean="0">
                  <a:latin typeface="+mn-lt"/>
                </a:rPr>
                <a:t>Configuration</a:t>
              </a:r>
              <a:br>
                <a:rPr lang="en-US" sz="900" smtClean="0">
                  <a:latin typeface="+mn-lt"/>
                </a:rPr>
              </a:br>
              <a:r>
                <a:rPr lang="en-US" sz="900" smtClean="0">
                  <a:latin typeface="+mn-lt"/>
                </a:rPr>
                <a:t>info</a:t>
              </a:r>
              <a:endParaRPr lang="en-US" sz="900" dirty="0" smtClean="0">
                <a:latin typeface="+mn-l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95173" y="3573015"/>
              <a:ext cx="1195448" cy="630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dirty="0" smtClean="0">
                  <a:latin typeface="+mn-lt"/>
                </a:rPr>
                <a:t>User/Network</a:t>
              </a:r>
              <a:br>
                <a:rPr lang="en-US" sz="900" dirty="0" smtClean="0">
                  <a:latin typeface="+mn-lt"/>
                </a:rPr>
              </a:br>
              <a:r>
                <a:rPr lang="en-US" sz="900" dirty="0" smtClean="0">
                  <a:latin typeface="+mn-lt"/>
                </a:rPr>
                <a:t>Configuration</a:t>
              </a:r>
              <a:br>
                <a:rPr lang="en-US" sz="900" dirty="0" smtClean="0">
                  <a:latin typeface="+mn-lt"/>
                </a:rPr>
              </a:br>
              <a:r>
                <a:rPr lang="en-US" sz="900" dirty="0" smtClean="0">
                  <a:latin typeface="+mn-lt"/>
                </a:rPr>
                <a:t>info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63158" cy="463711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Access Network Control (ANC) doesn’t have any control role in TSN configuration</a:t>
            </a:r>
          </a:p>
          <a:p>
            <a:pPr lvl="1"/>
            <a:r>
              <a:rPr lang="en-US" dirty="0" smtClean="0"/>
              <a:t>User session configuration info provided through </a:t>
            </a:r>
            <a:br>
              <a:rPr lang="en-US" dirty="0" smtClean="0"/>
            </a:br>
            <a:r>
              <a:rPr lang="en-US" dirty="0" smtClean="0"/>
              <a:t>R8 and R9 from/to end stations</a:t>
            </a:r>
          </a:p>
          <a:p>
            <a:pPr lvl="1"/>
            <a:r>
              <a:rPr lang="en-US" dirty="0" smtClean="0"/>
              <a:t>ANC purely forwards configuration information to the bridges in NA and BH </a:t>
            </a:r>
          </a:p>
          <a:p>
            <a:r>
              <a:rPr lang="en-US" dirty="0" smtClean="0"/>
              <a:t>No central knowledge about resource usage throughout the network.</a:t>
            </a:r>
          </a:p>
          <a:p>
            <a:endParaRPr lang="en-US" dirty="0" smtClean="0"/>
          </a:p>
          <a:p>
            <a:r>
              <a:rPr lang="en-US" dirty="0" smtClean="0"/>
              <a:t>Not really the scenario P802.1CF is designed for!</a:t>
            </a: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925" y="2073912"/>
            <a:ext cx="4707952" cy="9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4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/>
              <a:t>Amendments to P802.1CF Specification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TSN within the scope of P802.1CF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77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3204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Necessary amendments to P802.1CF spec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cxnSp>
        <p:nvCxnSpPr>
          <p:cNvPr id="87042" name="Straight Connector 12"/>
          <p:cNvCxnSpPr>
            <a:cxnSpLocks noChangeShapeType="1"/>
          </p:cNvCxnSpPr>
          <p:nvPr/>
        </p:nvCxnSpPr>
        <p:spPr bwMode="auto">
          <a:xfrm>
            <a:off x="4751388" y="3501008"/>
            <a:ext cx="4051300" cy="0"/>
          </a:xfrm>
          <a:prstGeom prst="line">
            <a:avLst/>
          </a:prstGeom>
          <a:noFill/>
          <a:ln w="6350" algn="ctr">
            <a:solidFill>
              <a:schemeClr val="tx1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87043" name="Straight Connector 13"/>
          <p:cNvCxnSpPr>
            <a:cxnSpLocks noChangeShapeType="1"/>
          </p:cNvCxnSpPr>
          <p:nvPr/>
        </p:nvCxnSpPr>
        <p:spPr bwMode="auto">
          <a:xfrm>
            <a:off x="4662488" y="1844824"/>
            <a:ext cx="4049712" cy="0"/>
          </a:xfrm>
          <a:prstGeom prst="line">
            <a:avLst/>
          </a:prstGeom>
          <a:noFill/>
          <a:ln w="6350" algn="ctr">
            <a:solidFill>
              <a:schemeClr val="tx1"/>
            </a:solidFill>
            <a:prstDash val="dashDot"/>
            <a:round/>
            <a:headEnd type="none" w="sm" len="sm"/>
            <a:tailEnd type="none" w="sm" len="sm"/>
          </a:ln>
        </p:spPr>
      </p:cxnSp>
      <p:pic>
        <p:nvPicPr>
          <p:cNvPr id="87044" name="Picture 7" descr="omniran-function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9937" y="3498745"/>
            <a:ext cx="3420535" cy="252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5" name="Content Placeholder 2"/>
          <p:cNvSpPr>
            <a:spLocks noGrp="1"/>
          </p:cNvSpPr>
          <p:nvPr>
            <p:ph idx="1"/>
          </p:nvPr>
        </p:nvSpPr>
        <p:spPr>
          <a:xfrm>
            <a:off x="457200" y="1012849"/>
            <a:ext cx="6545263" cy="5224463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900" dirty="0" smtClean="0"/>
              <a:t>Overview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900" dirty="0" smtClean="0"/>
              <a:t>References, </a:t>
            </a:r>
            <a:r>
              <a:rPr lang="en-US" sz="1900" dirty="0"/>
              <a:t>d</a:t>
            </a:r>
            <a:r>
              <a:rPr lang="en-US" sz="1900" dirty="0" smtClean="0"/>
              <a:t>efinitions, </a:t>
            </a:r>
            <a:r>
              <a:rPr lang="en-US" sz="1900" dirty="0"/>
              <a:t>a</a:t>
            </a:r>
            <a:r>
              <a:rPr lang="en-US" sz="1900" dirty="0" smtClean="0"/>
              <a:t>cronyms and abbreviations</a:t>
            </a:r>
            <a:endParaRPr lang="en-US" sz="1900" dirty="0"/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900" dirty="0" smtClean="0"/>
              <a:t>Conformance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900" dirty="0" smtClean="0"/>
              <a:t>Access network </a:t>
            </a:r>
            <a:r>
              <a:rPr lang="en-US" sz="1900" dirty="0"/>
              <a:t>r</a:t>
            </a:r>
            <a:r>
              <a:rPr lang="en-US" sz="1900" dirty="0" smtClean="0"/>
              <a:t>eference </a:t>
            </a:r>
            <a:r>
              <a:rPr lang="en-US" sz="1900" dirty="0"/>
              <a:t>m</a:t>
            </a:r>
            <a:r>
              <a:rPr lang="en-US" sz="1900" dirty="0" smtClean="0"/>
              <a:t>odel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/>
              <a:t>Basic architectural concepts and terminology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/>
              <a:t>Overview of NRM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/>
              <a:t>Basic, enhanced and comprehensive NRM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/>
              <a:t>Operational roles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/>
              <a:t>Network virtualization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/>
              <a:t>Identifiers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/>
              <a:t>Deployment scenarios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900" dirty="0" smtClean="0"/>
              <a:t>Functional Design and Decomposition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/>
              <a:t>Access network </a:t>
            </a:r>
            <a:r>
              <a:rPr lang="en-US" sz="1600" dirty="0"/>
              <a:t>s</a:t>
            </a:r>
            <a:r>
              <a:rPr lang="en-US" sz="1600" dirty="0" smtClean="0"/>
              <a:t>etup 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/>
              <a:t>Network discovery and selection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/>
              <a:t>Association and disassociation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/>
              <a:t>Authentication and trust </a:t>
            </a:r>
            <a:r>
              <a:rPr lang="en-US" sz="1600" dirty="0"/>
              <a:t>e</a:t>
            </a:r>
            <a:r>
              <a:rPr lang="en-US" sz="1600" dirty="0" smtClean="0"/>
              <a:t>stablishment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Data path establishment, 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relocation and teardown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Authorization, </a:t>
            </a:r>
            <a:r>
              <a:rPr lang="en-US" sz="1600" dirty="0" err="1" smtClean="0">
                <a:solidFill>
                  <a:srgbClr val="FF0000"/>
                </a:solidFill>
              </a:rPr>
              <a:t>QoS</a:t>
            </a:r>
            <a:r>
              <a:rPr lang="en-US" sz="1600" dirty="0" smtClean="0">
                <a:solidFill>
                  <a:srgbClr val="FF0000"/>
                </a:solidFill>
              </a:rPr>
              <a:t> and policy control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/>
              <a:t>Accounting and monitoring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/>
              <a:t>Fault diagnostics and </a:t>
            </a:r>
            <a:r>
              <a:rPr lang="en-US" sz="1600" dirty="0" err="1" smtClean="0"/>
              <a:t>maintentance</a:t>
            </a:r>
            <a:endParaRPr lang="en-US" sz="1600" dirty="0" smtClean="0"/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600" dirty="0" smtClean="0"/>
              <a:t>Information model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900" dirty="0" smtClean="0"/>
              <a:t>Network </a:t>
            </a:r>
            <a:r>
              <a:rPr lang="en-US" sz="1900" dirty="0" err="1" smtClean="0"/>
              <a:t>softwarization</a:t>
            </a:r>
            <a:r>
              <a:rPr lang="en-US" sz="1900" dirty="0" smtClean="0"/>
              <a:t> functions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500" dirty="0" smtClean="0"/>
              <a:t>SDN functional decomposition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500" dirty="0" smtClean="0"/>
              <a:t>Network Function Virtualization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1500" dirty="0" smtClean="0"/>
              <a:t>Virtualized network instantiation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916832"/>
            <a:ext cx="2475345" cy="151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Necessary amendments to </a:t>
            </a:r>
            <a:br>
              <a:rPr lang="en-US" dirty="0" smtClean="0"/>
            </a:br>
            <a:r>
              <a:rPr lang="en-US" dirty="0"/>
              <a:t>P</a:t>
            </a:r>
            <a:r>
              <a:rPr lang="en-US" dirty="0" smtClean="0"/>
              <a:t>802.1CF specification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Data path</a:t>
            </a:r>
          </a:p>
          <a:p>
            <a:pPr lvl="1"/>
            <a:r>
              <a:rPr lang="en-US" dirty="0" smtClean="0"/>
              <a:t>Extension to time-sensitive and real-time traffic classes</a:t>
            </a:r>
          </a:p>
          <a:p>
            <a:pPr lvl="1"/>
            <a:r>
              <a:rPr lang="en-US" dirty="0" smtClean="0"/>
              <a:t>Shaping, </a:t>
            </a:r>
            <a:r>
              <a:rPr lang="en-US" dirty="0" smtClean="0"/>
              <a:t>scheduling </a:t>
            </a:r>
            <a:r>
              <a:rPr lang="en-US" dirty="0" smtClean="0"/>
              <a:t>and forwarding functions in bridges for best effort, time-sensitive and real-time traffic</a:t>
            </a:r>
          </a:p>
          <a:p>
            <a:pPr lvl="1"/>
            <a:r>
              <a:rPr lang="en-US" dirty="0" smtClean="0"/>
              <a:t>Clock distribution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Authorization, </a:t>
            </a:r>
            <a:r>
              <a:rPr lang="en-US" dirty="0" err="1" smtClean="0"/>
              <a:t>QoS</a:t>
            </a:r>
            <a:r>
              <a:rPr lang="en-US" dirty="0" smtClean="0"/>
              <a:t>, and policy control</a:t>
            </a:r>
          </a:p>
          <a:p>
            <a:pPr lvl="1"/>
            <a:r>
              <a:rPr lang="en-US" dirty="0" smtClean="0"/>
              <a:t>Amend </a:t>
            </a:r>
            <a:r>
              <a:rPr lang="en-US" dirty="0" err="1" smtClean="0"/>
              <a:t>QoS</a:t>
            </a:r>
            <a:r>
              <a:rPr lang="en-US" dirty="0" smtClean="0"/>
              <a:t> model for time-sensitive and real-time traffic classes</a:t>
            </a:r>
          </a:p>
          <a:p>
            <a:pPr lvl="1"/>
            <a:r>
              <a:rPr lang="en-US" dirty="0" smtClean="0"/>
              <a:t>Description of fully centralized and centralized/distributed TSN configuration models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Open: Coexistence with P802.1CF policy control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7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P802.1CF </a:t>
            </a:r>
            <a:r>
              <a:rPr lang="en-US" dirty="0" err="1" smtClean="0"/>
              <a:t>QoS</a:t>
            </a:r>
            <a:r>
              <a:rPr lang="en-US" dirty="0" smtClean="0"/>
              <a:t> architecture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4887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Repository of </a:t>
            </a:r>
            <a:r>
              <a:rPr lang="en-US" dirty="0" err="1" smtClean="0"/>
              <a:t>QoS</a:t>
            </a:r>
            <a:r>
              <a:rPr lang="en-US" dirty="0" smtClean="0"/>
              <a:t> control/policy information is part of Subscription Service</a:t>
            </a:r>
          </a:p>
          <a:p>
            <a:pPr lvl="1"/>
            <a:r>
              <a:rPr lang="en-US" dirty="0" smtClean="0"/>
              <a:t>Policy parameters belong to subscription</a:t>
            </a:r>
          </a:p>
          <a:p>
            <a:pPr lvl="1"/>
            <a:r>
              <a:rPr lang="en-US" dirty="0" smtClean="0"/>
              <a:t>Subscription service provides </a:t>
            </a:r>
            <a:r>
              <a:rPr lang="en-US" dirty="0" err="1" smtClean="0"/>
              <a:t>QoS</a:t>
            </a:r>
            <a:r>
              <a:rPr lang="en-US" dirty="0" smtClean="0"/>
              <a:t> parameters as part of authorization</a:t>
            </a:r>
          </a:p>
          <a:p>
            <a:pPr lvl="2"/>
            <a:r>
              <a:rPr lang="is-IS" dirty="0" smtClean="0"/>
              <a:t>… and might have possibilities to change parameters during ongoing session</a:t>
            </a:r>
          </a:p>
          <a:p>
            <a:r>
              <a:rPr lang="is-IS" dirty="0" smtClean="0"/>
              <a:t>Generic policy control architecture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316054" y="4228495"/>
            <a:ext cx="6098002" cy="2090559"/>
            <a:chOff x="1316054" y="4228495"/>
            <a:chExt cx="6098002" cy="2090559"/>
          </a:xfrm>
        </p:grpSpPr>
        <p:sp>
          <p:nvSpPr>
            <p:cNvPr id="5" name="Rectangle 4"/>
            <p:cNvSpPr/>
            <p:nvPr/>
          </p:nvSpPr>
          <p:spPr bwMode="auto">
            <a:xfrm>
              <a:off x="3231665" y="4331641"/>
              <a:ext cx="1440160" cy="72981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Policy decision point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691680" y="5589239"/>
              <a:ext cx="1152128" cy="72981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Policy enforcement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+mn-lt"/>
                </a:rPr>
                <a:t>point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519697" y="5589238"/>
              <a:ext cx="1152128" cy="72981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Policy enforcement 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point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436096" y="5589239"/>
              <a:ext cx="1080120" cy="72981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Policy enforcement point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9" name="Can 8"/>
            <p:cNvSpPr/>
            <p:nvPr/>
          </p:nvSpPr>
          <p:spPr bwMode="auto">
            <a:xfrm>
              <a:off x="6549960" y="4228495"/>
              <a:ext cx="864096" cy="936105"/>
            </a:xfrm>
            <a:prstGeom prst="can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Policy data base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1" name="Straight Arrow Connector 10"/>
            <p:cNvCxnSpPr>
              <a:stCxn id="9" idx="2"/>
              <a:endCxn id="5" idx="3"/>
            </p:cNvCxnSpPr>
            <p:nvPr/>
          </p:nvCxnSpPr>
          <p:spPr bwMode="auto">
            <a:xfrm flipH="1">
              <a:off x="4671825" y="4696548"/>
              <a:ext cx="1878135" cy="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/>
            </a:ln>
            <a:effectLst/>
          </p:spPr>
        </p:cxnSp>
        <p:cxnSp>
          <p:nvCxnSpPr>
            <p:cNvPr id="12" name="Straight Arrow Connector 11"/>
            <p:cNvCxnSpPr>
              <a:stCxn id="5" idx="2"/>
              <a:endCxn id="6" idx="0"/>
            </p:cNvCxnSpPr>
            <p:nvPr/>
          </p:nvCxnSpPr>
          <p:spPr bwMode="auto">
            <a:xfrm flipH="1">
              <a:off x="2267744" y="5061456"/>
              <a:ext cx="1684001" cy="52778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/>
            </a:ln>
            <a:effectLst/>
          </p:spPr>
        </p:cxnSp>
        <p:cxnSp>
          <p:nvCxnSpPr>
            <p:cNvPr id="17" name="Straight Arrow Connector 16"/>
            <p:cNvCxnSpPr>
              <a:stCxn id="5" idx="2"/>
              <a:endCxn id="7" idx="0"/>
            </p:cNvCxnSpPr>
            <p:nvPr/>
          </p:nvCxnSpPr>
          <p:spPr bwMode="auto">
            <a:xfrm>
              <a:off x="3951745" y="5061456"/>
              <a:ext cx="144016" cy="52778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/>
            </a:ln>
            <a:effectLst/>
          </p:spPr>
        </p:cxnSp>
        <p:cxnSp>
          <p:nvCxnSpPr>
            <p:cNvPr id="21" name="Straight Arrow Connector 20"/>
            <p:cNvCxnSpPr>
              <a:stCxn id="5" idx="2"/>
              <a:endCxn id="8" idx="0"/>
            </p:cNvCxnSpPr>
            <p:nvPr/>
          </p:nvCxnSpPr>
          <p:spPr bwMode="auto">
            <a:xfrm>
              <a:off x="3951745" y="5061456"/>
              <a:ext cx="2024411" cy="52778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/>
            </a:ln>
            <a:effectLst/>
          </p:spPr>
        </p:cxnSp>
        <p:cxnSp>
          <p:nvCxnSpPr>
            <p:cNvPr id="10" name="Straight Arrow Connector 9"/>
            <p:cNvCxnSpPr>
              <a:endCxn id="5" idx="1"/>
            </p:cNvCxnSpPr>
            <p:nvPr/>
          </p:nvCxnSpPr>
          <p:spPr bwMode="auto">
            <a:xfrm>
              <a:off x="1403648" y="4696548"/>
              <a:ext cx="1828017" cy="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1316054" y="4434937"/>
              <a:ext cx="9509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latin typeface="+mn-lt"/>
                </a:rPr>
                <a:t>Resource</a:t>
              </a:r>
              <a:br>
                <a:rPr lang="en-US" sz="1400" smtClean="0">
                  <a:latin typeface="+mn-lt"/>
                </a:rPr>
              </a:br>
              <a:r>
                <a:rPr lang="en-US" sz="1400" smtClean="0">
                  <a:latin typeface="+mn-lt"/>
                </a:rPr>
                <a:t>Request</a:t>
              </a:r>
              <a:endParaRPr lang="en-US" sz="1400" dirty="0" smtClean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79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control in P802.1CF NRM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196625" y="3773207"/>
            <a:ext cx="1280160" cy="1828800"/>
          </a:xfrm>
          <a:prstGeom prst="roundRect">
            <a:avLst>
              <a:gd name="adj" fmla="val 8545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118905" y="3574391"/>
            <a:ext cx="2910558" cy="2028629"/>
          </a:xfrm>
          <a:prstGeom prst="roundRect">
            <a:avLst>
              <a:gd name="adj" fmla="val 6497"/>
            </a:avLst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4538" y="555855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AR</a:t>
            </a:r>
            <a:endParaRPr lang="en-US" sz="2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04820" y="555855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AN</a:t>
            </a:r>
            <a:endParaRPr lang="en-US" sz="2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8004" y="5559623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TE</a:t>
            </a:r>
            <a:endParaRPr lang="en-US" sz="2400" dirty="0"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620671" y="3773207"/>
            <a:ext cx="1280402" cy="1828800"/>
          </a:xfrm>
          <a:prstGeom prst="roundRect">
            <a:avLst>
              <a:gd name="adj" fmla="val 12471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>
              <a:ln>
                <a:noFill/>
              </a:ln>
              <a:effectLst/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2359086" y="5145820"/>
            <a:ext cx="938965" cy="682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1" name="Rounded Rectangle 10"/>
          <p:cNvSpPr/>
          <p:nvPr/>
        </p:nvSpPr>
        <p:spPr bwMode="auto">
          <a:xfrm>
            <a:off x="1543795" y="4442220"/>
            <a:ext cx="822960" cy="1005840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n-lt"/>
              </a:rPr>
              <a:t>TEI</a:t>
            </a:r>
            <a:endParaRPr kumimoji="0" lang="en-US" sz="2000" b="0" i="0" u="none" strike="noStrike" cap="none" normalizeH="0" dirty="0">
              <a:ln>
                <a:noFill/>
              </a:ln>
              <a:effectLst/>
              <a:latin typeface="+mn-lt"/>
            </a:endParaRPr>
          </a:p>
        </p:txBody>
      </p:sp>
      <p:grpSp>
        <p:nvGrpSpPr>
          <p:cNvPr id="12" name="Group 6"/>
          <p:cNvGrpSpPr/>
          <p:nvPr/>
        </p:nvGrpSpPr>
        <p:grpSpPr>
          <a:xfrm>
            <a:off x="2557640" y="5069528"/>
            <a:ext cx="479618" cy="461425"/>
            <a:chOff x="2729564" y="5063075"/>
            <a:chExt cx="479618" cy="461425"/>
          </a:xfrm>
        </p:grpSpPr>
        <p:sp>
          <p:nvSpPr>
            <p:cNvPr id="13" name="TextBox 12"/>
            <p:cNvSpPr txBox="1"/>
            <p:nvPr/>
          </p:nvSpPr>
          <p:spPr>
            <a:xfrm>
              <a:off x="2729564" y="515516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R1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effectLst/>
                <a:latin typeface="Times New Roman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 bwMode="auto">
          <a:xfrm>
            <a:off x="3221850" y="2068210"/>
            <a:ext cx="1289304" cy="1005840"/>
          </a:xfrm>
          <a:prstGeom prst="round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n-lt"/>
              </a:rPr>
              <a:t>CIS</a:t>
            </a:r>
            <a:endParaRPr lang="en-US" sz="2000" dirty="0">
              <a:latin typeface="+mn-lt"/>
            </a:endParaRPr>
          </a:p>
        </p:txBody>
      </p:sp>
      <p:cxnSp>
        <p:nvCxnSpPr>
          <p:cNvPr id="16" name="Elbow Connector 15"/>
          <p:cNvCxnSpPr/>
          <p:nvPr/>
        </p:nvCxnSpPr>
        <p:spPr bwMode="auto">
          <a:xfrm flipV="1">
            <a:off x="2359086" y="1966155"/>
            <a:ext cx="4306076" cy="2088368"/>
          </a:xfrm>
          <a:prstGeom prst="bentConnector3">
            <a:avLst>
              <a:gd name="adj1" fmla="val 9825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grpSp>
        <p:nvGrpSpPr>
          <p:cNvPr id="17" name="Group 62"/>
          <p:cNvGrpSpPr/>
          <p:nvPr/>
        </p:nvGrpSpPr>
        <p:grpSpPr>
          <a:xfrm>
            <a:off x="2700586" y="3126125"/>
            <a:ext cx="570824" cy="369332"/>
            <a:chOff x="2837267" y="4952817"/>
            <a:chExt cx="570824" cy="369332"/>
          </a:xfrm>
        </p:grpSpPr>
        <p:sp>
          <p:nvSpPr>
            <p:cNvPr id="18" name="TextBox 17"/>
            <p:cNvSpPr txBox="1"/>
            <p:nvPr/>
          </p:nvSpPr>
          <p:spPr>
            <a:xfrm>
              <a:off x="2928473" y="4952817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R2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283726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effectLst/>
                <a:latin typeface="Times New Roman" charset="0"/>
              </a:endParaRPr>
            </a:p>
          </p:txBody>
        </p:sp>
      </p:grpSp>
      <p:grpSp>
        <p:nvGrpSpPr>
          <p:cNvPr id="20" name="Group 65"/>
          <p:cNvGrpSpPr/>
          <p:nvPr/>
        </p:nvGrpSpPr>
        <p:grpSpPr>
          <a:xfrm>
            <a:off x="3782442" y="3126125"/>
            <a:ext cx="703828" cy="369332"/>
            <a:chOff x="2837267" y="4952817"/>
            <a:chExt cx="703828" cy="369332"/>
          </a:xfrm>
        </p:grpSpPr>
        <p:sp>
          <p:nvSpPr>
            <p:cNvPr id="21" name="TextBox 20"/>
            <p:cNvSpPr txBox="1"/>
            <p:nvPr/>
          </p:nvSpPr>
          <p:spPr>
            <a:xfrm>
              <a:off x="2933236" y="4952817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R10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283726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effectLst/>
                <a:latin typeface="Times New Roman" charset="0"/>
              </a:endParaRPr>
            </a:p>
          </p:txBody>
        </p:sp>
      </p:grpSp>
      <p:cxnSp>
        <p:nvCxnSpPr>
          <p:cNvPr id="23" name="Straight Connector 22"/>
          <p:cNvCxnSpPr/>
          <p:nvPr/>
        </p:nvCxnSpPr>
        <p:spPr bwMode="auto">
          <a:xfrm>
            <a:off x="2359086" y="4220546"/>
            <a:ext cx="93896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grpSp>
        <p:nvGrpSpPr>
          <p:cNvPr id="24" name="Group 71"/>
          <p:cNvGrpSpPr/>
          <p:nvPr/>
        </p:nvGrpSpPr>
        <p:grpSpPr>
          <a:xfrm>
            <a:off x="2572438" y="4134866"/>
            <a:ext cx="479618" cy="478678"/>
            <a:chOff x="2731663" y="5063075"/>
            <a:chExt cx="479618" cy="478678"/>
          </a:xfrm>
        </p:grpSpPr>
        <p:sp>
          <p:nvSpPr>
            <p:cNvPr id="25" name="TextBox 24"/>
            <p:cNvSpPr txBox="1"/>
            <p:nvPr/>
          </p:nvSpPr>
          <p:spPr>
            <a:xfrm>
              <a:off x="2731663" y="5172421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R8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effectLst/>
                <a:latin typeface="Times New Roman" charset="0"/>
              </a:endParaRPr>
            </a:p>
          </p:txBody>
        </p:sp>
      </p:grpSp>
      <p:sp>
        <p:nvSpPr>
          <p:cNvPr id="27" name="Rounded Rectangle 26"/>
          <p:cNvSpPr/>
          <p:nvPr/>
        </p:nvSpPr>
        <p:spPr bwMode="auto">
          <a:xfrm>
            <a:off x="3298051" y="3729821"/>
            <a:ext cx="2563364" cy="610089"/>
          </a:xfrm>
          <a:prstGeom prst="roundRect">
            <a:avLst>
              <a:gd name="adj" fmla="val 22089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n-lt"/>
              </a:rPr>
              <a:t>ANC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1543795" y="3887530"/>
            <a:ext cx="822960" cy="548640"/>
          </a:xfrm>
          <a:prstGeom prst="roundRect">
            <a:avLst>
              <a:gd name="adj" fmla="val 2749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n-lt"/>
              </a:rPr>
              <a:t>TEC</a:t>
            </a:r>
            <a:endParaRPr lang="en-US" sz="2000" dirty="0">
              <a:latin typeface="+mn-lt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flipH="1">
            <a:off x="5829701" y="2787861"/>
            <a:ext cx="841508" cy="10160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30" name="Rounded Rectangle 29"/>
          <p:cNvSpPr/>
          <p:nvPr/>
        </p:nvSpPr>
        <p:spPr bwMode="auto">
          <a:xfrm>
            <a:off x="6620913" y="1832036"/>
            <a:ext cx="1280160" cy="1005840"/>
          </a:xfrm>
          <a:prstGeom prst="round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n-lt"/>
              </a:rPr>
              <a:t>       SS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+mn-lt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6725645" y="4446780"/>
            <a:ext cx="822960" cy="1005840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n-lt"/>
              </a:rPr>
              <a:t>ARI</a:t>
            </a:r>
            <a:endParaRPr kumimoji="0" lang="en-US" sz="2000" b="0" i="0" u="none" strike="noStrike" cap="none" normalizeH="0" dirty="0">
              <a:ln>
                <a:noFill/>
              </a:ln>
              <a:effectLst/>
              <a:latin typeface="+mn-lt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 flipV="1">
            <a:off x="5832140" y="5142651"/>
            <a:ext cx="893505" cy="316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33" name="Group 52"/>
          <p:cNvGrpSpPr/>
          <p:nvPr/>
        </p:nvGrpSpPr>
        <p:grpSpPr>
          <a:xfrm>
            <a:off x="6112377" y="5060550"/>
            <a:ext cx="479618" cy="461425"/>
            <a:chOff x="2707957" y="5063075"/>
            <a:chExt cx="479618" cy="461425"/>
          </a:xfrm>
        </p:grpSpPr>
        <p:sp>
          <p:nvSpPr>
            <p:cNvPr id="34" name="TextBox 33"/>
            <p:cNvSpPr txBox="1"/>
            <p:nvPr/>
          </p:nvSpPr>
          <p:spPr>
            <a:xfrm>
              <a:off x="2707957" y="515516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R3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rgbClr val="00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effectLst/>
                <a:latin typeface="Times New Roman" charset="0"/>
              </a:endParaRPr>
            </a:p>
          </p:txBody>
        </p:sp>
      </p:grpSp>
      <p:grpSp>
        <p:nvGrpSpPr>
          <p:cNvPr id="36" name="Group 55"/>
          <p:cNvGrpSpPr/>
          <p:nvPr/>
        </p:nvGrpSpPr>
        <p:grpSpPr>
          <a:xfrm>
            <a:off x="6159735" y="3126125"/>
            <a:ext cx="572505" cy="369332"/>
            <a:chOff x="2860357" y="4955683"/>
            <a:chExt cx="572505" cy="369332"/>
          </a:xfrm>
        </p:grpSpPr>
        <p:sp>
          <p:nvSpPr>
            <p:cNvPr id="37" name="TextBox 36"/>
            <p:cNvSpPr txBox="1"/>
            <p:nvPr/>
          </p:nvSpPr>
          <p:spPr>
            <a:xfrm>
              <a:off x="2953244" y="4955683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R4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effectLst/>
                <a:latin typeface="Times New Roman" charset="0"/>
              </a:endParaRPr>
            </a:p>
          </p:txBody>
        </p:sp>
      </p:grpSp>
      <p:sp>
        <p:nvSpPr>
          <p:cNvPr id="39" name="Rounded Rectangle 38"/>
          <p:cNvSpPr/>
          <p:nvPr/>
        </p:nvSpPr>
        <p:spPr bwMode="auto">
          <a:xfrm>
            <a:off x="6718139" y="3889237"/>
            <a:ext cx="822960" cy="556138"/>
          </a:xfrm>
          <a:prstGeom prst="roundRect">
            <a:avLst>
              <a:gd name="adj" fmla="val 2749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n-lt"/>
              </a:rPr>
              <a:t>ARC</a:t>
            </a:r>
            <a:endParaRPr lang="en-US" sz="2000" dirty="0">
              <a:latin typeface="+mn-lt"/>
            </a:endParaRPr>
          </a:p>
        </p:txBody>
      </p:sp>
      <p:grpSp>
        <p:nvGrpSpPr>
          <p:cNvPr id="40" name="Group 74"/>
          <p:cNvGrpSpPr/>
          <p:nvPr/>
        </p:nvGrpSpPr>
        <p:grpSpPr>
          <a:xfrm>
            <a:off x="6134921" y="4087765"/>
            <a:ext cx="479618" cy="468622"/>
            <a:chOff x="2860357" y="5063075"/>
            <a:chExt cx="479618" cy="468622"/>
          </a:xfrm>
        </p:grpSpPr>
        <p:sp>
          <p:nvSpPr>
            <p:cNvPr id="41" name="TextBox 40"/>
            <p:cNvSpPr txBox="1"/>
            <p:nvPr/>
          </p:nvSpPr>
          <p:spPr>
            <a:xfrm>
              <a:off x="2860357" y="5162365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R9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301275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effectLst/>
                <a:latin typeface="Times New Roman" charset="0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 bwMode="auto">
          <a:xfrm flipV="1">
            <a:off x="5845821" y="4167306"/>
            <a:ext cx="872318" cy="125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grpSp>
        <p:nvGrpSpPr>
          <p:cNvPr id="44" name="Group 159"/>
          <p:cNvGrpSpPr/>
          <p:nvPr/>
        </p:nvGrpSpPr>
        <p:grpSpPr>
          <a:xfrm>
            <a:off x="7059328" y="3121362"/>
            <a:ext cx="700746" cy="369332"/>
            <a:chOff x="2860357" y="4955683"/>
            <a:chExt cx="700746" cy="369332"/>
          </a:xfrm>
        </p:grpSpPr>
        <p:sp>
          <p:nvSpPr>
            <p:cNvPr id="45" name="TextBox 44"/>
            <p:cNvSpPr txBox="1"/>
            <p:nvPr/>
          </p:nvSpPr>
          <p:spPr>
            <a:xfrm>
              <a:off x="2953244" y="4955683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R12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effectLst/>
                <a:latin typeface="Times New Roman" charset="0"/>
              </a:endParaRPr>
            </a:p>
          </p:txBody>
        </p:sp>
      </p:grpSp>
      <p:sp>
        <p:nvSpPr>
          <p:cNvPr id="47" name="Rounded Rectangle 46"/>
          <p:cNvSpPr/>
          <p:nvPr/>
        </p:nvSpPr>
        <p:spPr bwMode="auto">
          <a:xfrm>
            <a:off x="4612353" y="2068128"/>
            <a:ext cx="1289304" cy="1005840"/>
          </a:xfrm>
          <a:prstGeom prst="round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n-lt"/>
              </a:rPr>
              <a:t>NMS</a:t>
            </a:r>
            <a:endParaRPr lang="en-US" sz="2000" dirty="0">
              <a:latin typeface="+mn-lt"/>
            </a:endParaRPr>
          </a:p>
        </p:txBody>
      </p:sp>
      <p:cxnSp>
        <p:nvCxnSpPr>
          <p:cNvPr id="48" name="Straight Connector 47"/>
          <p:cNvCxnSpPr>
            <a:stCxn id="55" idx="2"/>
          </p:cNvCxnSpPr>
          <p:nvPr/>
        </p:nvCxnSpPr>
        <p:spPr bwMode="auto">
          <a:xfrm flipH="1">
            <a:off x="5241701" y="3073968"/>
            <a:ext cx="15304" cy="6394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grpSp>
        <p:nvGrpSpPr>
          <p:cNvPr id="49" name="Group 65"/>
          <p:cNvGrpSpPr/>
          <p:nvPr/>
        </p:nvGrpSpPr>
        <p:grpSpPr>
          <a:xfrm>
            <a:off x="5171733" y="3114328"/>
            <a:ext cx="691068" cy="369332"/>
            <a:chOff x="2837267" y="4952817"/>
            <a:chExt cx="691068" cy="369332"/>
          </a:xfrm>
        </p:grpSpPr>
        <p:sp>
          <p:nvSpPr>
            <p:cNvPr id="50" name="TextBox 49"/>
            <p:cNvSpPr txBox="1"/>
            <p:nvPr/>
          </p:nvSpPr>
          <p:spPr>
            <a:xfrm>
              <a:off x="2933236" y="4952817"/>
              <a:ext cx="595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R11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283726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effectLst/>
                <a:latin typeface="Times New Roman" charset="0"/>
              </a:endParaRPr>
            </a:p>
          </p:txBody>
        </p:sp>
      </p:grpSp>
      <p:cxnSp>
        <p:nvCxnSpPr>
          <p:cNvPr id="52" name="Straight Connector 51"/>
          <p:cNvCxnSpPr>
            <a:stCxn id="46" idx="2"/>
          </p:cNvCxnSpPr>
          <p:nvPr/>
        </p:nvCxnSpPr>
        <p:spPr bwMode="auto">
          <a:xfrm flipH="1">
            <a:off x="3856584" y="3074050"/>
            <a:ext cx="9918" cy="6557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7122061" y="2837876"/>
            <a:ext cx="7558" cy="10513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54" name="Rounded Rectangle 53"/>
          <p:cNvSpPr/>
          <p:nvPr/>
        </p:nvSpPr>
        <p:spPr bwMode="auto">
          <a:xfrm>
            <a:off x="3301135" y="4841020"/>
            <a:ext cx="685800" cy="609600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n-lt"/>
              </a:rPr>
              <a:t>NA</a:t>
            </a:r>
            <a:endParaRPr lang="en-US" sz="2000" dirty="0">
              <a:latin typeface="+mn-lt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4794240" y="4841020"/>
            <a:ext cx="1037900" cy="609600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n-lt"/>
              </a:rPr>
              <a:t>BH</a:t>
            </a:r>
            <a:endParaRPr lang="en-US" sz="2000" dirty="0">
              <a:latin typeface="+mn-lt"/>
            </a:endParaRPr>
          </a:p>
        </p:txBody>
      </p:sp>
      <p:cxnSp>
        <p:nvCxnSpPr>
          <p:cNvPr id="56" name="Straight Connector 55"/>
          <p:cNvCxnSpPr>
            <a:stCxn id="58" idx="3"/>
          </p:cNvCxnSpPr>
          <p:nvPr/>
        </p:nvCxnSpPr>
        <p:spPr bwMode="auto">
          <a:xfrm>
            <a:off x="3986935" y="5145820"/>
            <a:ext cx="80730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57" name="Group 91"/>
          <p:cNvGrpSpPr/>
          <p:nvPr/>
        </p:nvGrpSpPr>
        <p:grpSpPr>
          <a:xfrm>
            <a:off x="4137387" y="5065395"/>
            <a:ext cx="479618" cy="461425"/>
            <a:chOff x="2691882" y="5063075"/>
            <a:chExt cx="479618" cy="461425"/>
          </a:xfrm>
        </p:grpSpPr>
        <p:sp>
          <p:nvSpPr>
            <p:cNvPr id="58" name="TextBox 57"/>
            <p:cNvSpPr txBox="1"/>
            <p:nvPr/>
          </p:nvSpPr>
          <p:spPr>
            <a:xfrm>
              <a:off x="2691882" y="515516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R6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rgbClr val="00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effectLst/>
                <a:latin typeface="Times New Roman" charset="0"/>
              </a:endParaRPr>
            </a:p>
          </p:txBody>
        </p:sp>
      </p:grpSp>
      <p:cxnSp>
        <p:nvCxnSpPr>
          <p:cNvPr id="60" name="Straight Connector 59"/>
          <p:cNvCxnSpPr>
            <a:stCxn id="58" idx="0"/>
          </p:cNvCxnSpPr>
          <p:nvPr/>
        </p:nvCxnSpPr>
        <p:spPr bwMode="auto">
          <a:xfrm flipH="1" flipV="1">
            <a:off x="3634593" y="4339910"/>
            <a:ext cx="9442" cy="50111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grpSp>
        <p:nvGrpSpPr>
          <p:cNvPr id="61" name="Group 103"/>
          <p:cNvGrpSpPr/>
          <p:nvPr/>
        </p:nvGrpSpPr>
        <p:grpSpPr>
          <a:xfrm>
            <a:off x="3567591" y="4413085"/>
            <a:ext cx="608928" cy="369332"/>
            <a:chOff x="2837267" y="4956915"/>
            <a:chExt cx="608928" cy="369332"/>
          </a:xfrm>
        </p:grpSpPr>
        <p:sp>
          <p:nvSpPr>
            <p:cNvPr id="62" name="TextBox 61"/>
            <p:cNvSpPr txBox="1"/>
            <p:nvPr/>
          </p:nvSpPr>
          <p:spPr>
            <a:xfrm>
              <a:off x="2966577" y="4956915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R5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283726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effectLst/>
                <a:latin typeface="Times New Roman" charset="0"/>
              </a:endParaRPr>
            </a:p>
          </p:txBody>
        </p:sp>
      </p:grpSp>
      <p:cxnSp>
        <p:nvCxnSpPr>
          <p:cNvPr id="64" name="Straight Connector 63"/>
          <p:cNvCxnSpPr/>
          <p:nvPr/>
        </p:nvCxnSpPr>
        <p:spPr bwMode="auto">
          <a:xfrm flipV="1">
            <a:off x="5313190" y="4339910"/>
            <a:ext cx="0" cy="50111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grpSp>
        <p:nvGrpSpPr>
          <p:cNvPr id="65" name="Group 108"/>
          <p:cNvGrpSpPr/>
          <p:nvPr/>
        </p:nvGrpSpPr>
        <p:grpSpPr>
          <a:xfrm>
            <a:off x="5247075" y="4404896"/>
            <a:ext cx="608928" cy="369332"/>
            <a:chOff x="2837267" y="4956915"/>
            <a:chExt cx="608928" cy="369332"/>
          </a:xfrm>
        </p:grpSpPr>
        <p:sp>
          <p:nvSpPr>
            <p:cNvPr id="66" name="TextBox 65"/>
            <p:cNvSpPr txBox="1"/>
            <p:nvPr/>
          </p:nvSpPr>
          <p:spPr>
            <a:xfrm>
              <a:off x="2966577" y="4956915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R7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283726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effectLst/>
                <a:latin typeface="Times New Roman" charset="0"/>
              </a:endParaRPr>
            </a:p>
          </p:txBody>
        </p:sp>
      </p:grpSp>
      <p:sp>
        <p:nvSpPr>
          <p:cNvPr id="68" name="Can 67"/>
          <p:cNvSpPr/>
          <p:nvPr/>
        </p:nvSpPr>
        <p:spPr bwMode="auto">
          <a:xfrm>
            <a:off x="6687235" y="2091211"/>
            <a:ext cx="550623" cy="705615"/>
          </a:xfrm>
          <a:prstGeom prst="can">
            <a:avLst>
              <a:gd name="adj" fmla="val 20187"/>
            </a:avLst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Policy Data </a:t>
            </a:r>
            <a:r>
              <a:rPr lang="en-US" sz="1400" dirty="0">
                <a:latin typeface="+mn-lt"/>
              </a:rPr>
              <a:t>B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ase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5076056" y="3769048"/>
            <a:ext cx="742659" cy="518218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Polic</a:t>
            </a:r>
            <a:r>
              <a:rPr lang="en-US" sz="1400" dirty="0" smtClean="0">
                <a:latin typeface="+mn-lt"/>
              </a:rPr>
              <a:t>y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Decision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Point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5350913" y="4869160"/>
            <a:ext cx="455977" cy="261411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smtClean="0">
                <a:latin typeface="+mn-lt"/>
              </a:rPr>
              <a:t>PEP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3504240" y="4869160"/>
            <a:ext cx="455977" cy="261411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smtClean="0">
                <a:latin typeface="+mn-lt"/>
              </a:rPr>
              <a:t>PEP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60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TSN within the scope of P802.1CF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 seems that TSN can be well covered in P802.1CF</a:t>
            </a:r>
          </a:p>
          <a:p>
            <a:pPr lvl="1"/>
            <a:r>
              <a:rPr lang="en-US" dirty="0" smtClean="0"/>
              <a:t>At least configuration models with centralized network configuration</a:t>
            </a:r>
          </a:p>
          <a:p>
            <a:pPr lvl="1"/>
            <a:r>
              <a:rPr lang="en-US" dirty="0" smtClean="0"/>
              <a:t>Distributed network configuration is not inline with centralized control structures of P802.1CF</a:t>
            </a:r>
          </a:p>
          <a:p>
            <a:r>
              <a:rPr lang="en-US" dirty="0" smtClean="0"/>
              <a:t>P802.1CF could provide additional capabilities to TSN through its authorization and policy control features</a:t>
            </a:r>
          </a:p>
          <a:p>
            <a:pPr lvl="1"/>
            <a:r>
              <a:rPr lang="en-US" dirty="0" smtClean="0"/>
              <a:t>User initiated stream reservation can be checked against policies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4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TSN and </a:t>
            </a:r>
            <a:r>
              <a:rPr lang="en-US" dirty="0" err="1" smtClean="0"/>
              <a:t>OmniRAN</a:t>
            </a:r>
            <a:r>
              <a:rPr lang="en-US" dirty="0" smtClean="0"/>
              <a:t> architectural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OmniRAN</a:t>
            </a:r>
            <a:r>
              <a:rPr lang="en-US" dirty="0"/>
              <a:t> will </a:t>
            </a:r>
            <a:r>
              <a:rPr lang="en-US" dirty="0" smtClean="0"/>
              <a:t>adopt </a:t>
            </a:r>
            <a:r>
              <a:rPr lang="en-US" dirty="0"/>
              <a:t>TSN </a:t>
            </a:r>
            <a:r>
              <a:rPr lang="en-US" dirty="0" smtClean="0"/>
              <a:t>functionality to its P802.1CF specification.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Amending the P802.1CF functional description chapters on ‘Data path’ and ‘</a:t>
            </a:r>
            <a:r>
              <a:rPr lang="en-US" dirty="0" err="1" smtClean="0"/>
              <a:t>QoS</a:t>
            </a:r>
            <a:r>
              <a:rPr lang="en-US" dirty="0" smtClean="0"/>
              <a:t>, authorization, and policy control’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 does it fit together?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292" y="1412776"/>
            <a:ext cx="5117374" cy="1769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767" y="3429000"/>
            <a:ext cx="4943705" cy="302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P802.1CF architectural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TSN within the scope of P802.1CF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69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 lIns="0" tIns="0" rIns="0" bIns="0" anchor="ctr" anchorCtr="1"/>
          <a:lstStyle/>
          <a:p>
            <a:r>
              <a:rPr lang="en-US" dirty="0" smtClean="0"/>
              <a:t>P802.1CF Access network reference model</a:t>
            </a:r>
            <a:endParaRPr lang="en-US" dirty="0"/>
          </a:p>
        </p:txBody>
      </p:sp>
      <p:sp>
        <p:nvSpPr>
          <p:cNvPr id="37" name="Content Placeholder 3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P802.1CF provides reference architecture and functional description of IEEE 802 LANs supporting managed attachments of terminals</a:t>
            </a:r>
          </a:p>
          <a:p>
            <a:pPr lvl="1"/>
            <a:r>
              <a:rPr lang="en-US" dirty="0" smtClean="0"/>
              <a:t>Such networks are commonly called ‘access networks’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Fits </a:t>
            </a:r>
            <a:r>
              <a:rPr lang="en-US" dirty="0"/>
              <a:t>to nearly all kind of managed LANs w/ access </a:t>
            </a:r>
            <a:r>
              <a:rPr lang="en-US" dirty="0" smtClean="0"/>
              <a:t>control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515" y="2564904"/>
            <a:ext cx="5804765" cy="3240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027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P802.1CF Network Reference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NRM represents a logical view on an access network architecture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Functional </a:t>
            </a:r>
            <a:r>
              <a:rPr lang="en-US" dirty="0"/>
              <a:t>entities  represented by rounded rectangles</a:t>
            </a:r>
          </a:p>
          <a:p>
            <a:r>
              <a:rPr lang="en-US" dirty="0"/>
              <a:t>Relations are shown by reference points indicating interfaces</a:t>
            </a:r>
          </a:p>
          <a:p>
            <a:pPr lvl="1"/>
            <a:r>
              <a:rPr lang="en-US" dirty="0" smtClean="0"/>
              <a:t>Forwarding</a:t>
            </a:r>
            <a:r>
              <a:rPr lang="is-IS" dirty="0" smtClean="0"/>
              <a:t> </a:t>
            </a:r>
            <a:r>
              <a:rPr lang="is-IS" dirty="0"/>
              <a:t>path of Ethernet </a:t>
            </a:r>
            <a:r>
              <a:rPr lang="is-IS" dirty="0" smtClean="0"/>
              <a:t>frames </a:t>
            </a:r>
            <a:r>
              <a:rPr lang="en-US" dirty="0"/>
              <a:t>r</a:t>
            </a:r>
            <a:r>
              <a:rPr lang="is-IS" dirty="0" smtClean="0"/>
              <a:t>epresented </a:t>
            </a:r>
            <a:r>
              <a:rPr lang="is-IS" dirty="0"/>
              <a:t>by solid lines</a:t>
            </a:r>
          </a:p>
          <a:p>
            <a:pPr lvl="1"/>
            <a:r>
              <a:rPr lang="is-IS" dirty="0"/>
              <a:t>Control </a:t>
            </a:r>
            <a:r>
              <a:rPr lang="is-IS" dirty="0" smtClean="0"/>
              <a:t>interfaces represented </a:t>
            </a:r>
            <a:r>
              <a:rPr lang="is-IS" dirty="0"/>
              <a:t>by dotted lines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15" y="1615106"/>
            <a:ext cx="5441341" cy="332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3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of TSN configuration models in P802.1CF NRM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196625" y="3773207"/>
            <a:ext cx="1280160" cy="1828800"/>
          </a:xfrm>
          <a:prstGeom prst="roundRect">
            <a:avLst>
              <a:gd name="adj" fmla="val 8545"/>
            </a:avLst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118905" y="3574391"/>
            <a:ext cx="2910558" cy="2028629"/>
          </a:xfrm>
          <a:prstGeom prst="roundRect">
            <a:avLst>
              <a:gd name="adj" fmla="val 6497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4538" y="555855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04820" y="555855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AN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8004" y="5559623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620671" y="3773207"/>
            <a:ext cx="1280402" cy="1828800"/>
          </a:xfrm>
          <a:prstGeom prst="roundRect">
            <a:avLst>
              <a:gd name="adj" fmla="val 12471"/>
            </a:avLst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2359086" y="5145820"/>
            <a:ext cx="938965" cy="682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1" name="Rounded Rectangle 10"/>
          <p:cNvSpPr/>
          <p:nvPr/>
        </p:nvSpPr>
        <p:spPr bwMode="auto">
          <a:xfrm>
            <a:off x="1543795" y="4442220"/>
            <a:ext cx="822960" cy="1005840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TEI</a:t>
            </a:r>
            <a:endParaRPr kumimoji="0" lang="en-US" sz="2000" b="0" i="0" u="none" strike="noStrike" cap="none" normalizeH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+mn-lt"/>
            </a:endParaRPr>
          </a:p>
        </p:txBody>
      </p:sp>
      <p:grpSp>
        <p:nvGrpSpPr>
          <p:cNvPr id="12" name="Group 6"/>
          <p:cNvGrpSpPr/>
          <p:nvPr/>
        </p:nvGrpSpPr>
        <p:grpSpPr>
          <a:xfrm>
            <a:off x="2557640" y="5069528"/>
            <a:ext cx="479618" cy="461425"/>
            <a:chOff x="2729564" y="5063075"/>
            <a:chExt cx="479618" cy="461425"/>
          </a:xfrm>
        </p:grpSpPr>
        <p:sp>
          <p:nvSpPr>
            <p:cNvPr id="13" name="TextBox 12"/>
            <p:cNvSpPr txBox="1"/>
            <p:nvPr/>
          </p:nvSpPr>
          <p:spPr>
            <a:xfrm>
              <a:off x="2729564" y="515516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bg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R1</a:t>
              </a:r>
              <a:endParaRPr lang="en-US" sz="18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 bwMode="auto">
          <a:xfrm>
            <a:off x="3221850" y="2068210"/>
            <a:ext cx="1289304" cy="1005840"/>
          </a:xfrm>
          <a:prstGeom prst="roundRect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CIS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16" name="Elbow Connector 15"/>
          <p:cNvCxnSpPr/>
          <p:nvPr/>
        </p:nvCxnSpPr>
        <p:spPr bwMode="auto">
          <a:xfrm flipV="1">
            <a:off x="2359086" y="1966155"/>
            <a:ext cx="4306076" cy="2088368"/>
          </a:xfrm>
          <a:prstGeom prst="bentConnector3">
            <a:avLst>
              <a:gd name="adj1" fmla="val 9825"/>
            </a:avLst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grpSp>
        <p:nvGrpSpPr>
          <p:cNvPr id="17" name="Group 62"/>
          <p:cNvGrpSpPr/>
          <p:nvPr/>
        </p:nvGrpSpPr>
        <p:grpSpPr>
          <a:xfrm>
            <a:off x="2700586" y="3126125"/>
            <a:ext cx="570824" cy="369332"/>
            <a:chOff x="2837267" y="4952817"/>
            <a:chExt cx="570824" cy="369332"/>
          </a:xfrm>
        </p:grpSpPr>
        <p:sp>
          <p:nvSpPr>
            <p:cNvPr id="18" name="TextBox 17"/>
            <p:cNvSpPr txBox="1"/>
            <p:nvPr/>
          </p:nvSpPr>
          <p:spPr>
            <a:xfrm>
              <a:off x="2928473" y="4952817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bg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R2</a:t>
              </a:r>
              <a:endParaRPr lang="en-US" sz="18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2837267" y="506307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imes New Roman" charset="0"/>
              </a:endParaRPr>
            </a:p>
          </p:txBody>
        </p:sp>
      </p:grpSp>
      <p:cxnSp>
        <p:nvCxnSpPr>
          <p:cNvPr id="23" name="Straight Connector 22"/>
          <p:cNvCxnSpPr/>
          <p:nvPr/>
        </p:nvCxnSpPr>
        <p:spPr bwMode="auto">
          <a:xfrm>
            <a:off x="2359086" y="4220546"/>
            <a:ext cx="93896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grpSp>
        <p:nvGrpSpPr>
          <p:cNvPr id="24" name="Group 71"/>
          <p:cNvGrpSpPr/>
          <p:nvPr/>
        </p:nvGrpSpPr>
        <p:grpSpPr>
          <a:xfrm>
            <a:off x="2572438" y="4134866"/>
            <a:ext cx="479618" cy="478678"/>
            <a:chOff x="2731663" y="5063075"/>
            <a:chExt cx="479618" cy="478678"/>
          </a:xfrm>
        </p:grpSpPr>
        <p:sp>
          <p:nvSpPr>
            <p:cNvPr id="25" name="TextBox 24"/>
            <p:cNvSpPr txBox="1"/>
            <p:nvPr/>
          </p:nvSpPr>
          <p:spPr>
            <a:xfrm>
              <a:off x="2731663" y="5172421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bg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R8</a:t>
              </a:r>
              <a:endParaRPr lang="en-US" sz="18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27" name="Rounded Rectangle 26"/>
          <p:cNvSpPr/>
          <p:nvPr/>
        </p:nvSpPr>
        <p:spPr bwMode="auto">
          <a:xfrm>
            <a:off x="3298051" y="3729821"/>
            <a:ext cx="2563364" cy="610089"/>
          </a:xfrm>
          <a:prstGeom prst="roundRect">
            <a:avLst>
              <a:gd name="adj" fmla="val 22089"/>
            </a:avLst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           ANC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1543795" y="3887530"/>
            <a:ext cx="822960" cy="548640"/>
          </a:xfrm>
          <a:prstGeom prst="roundRect">
            <a:avLst>
              <a:gd name="adj" fmla="val 27490"/>
            </a:avLst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flipH="1">
            <a:off x="5829701" y="2787861"/>
            <a:ext cx="841508" cy="10160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30" name="Rounded Rectangle 29"/>
          <p:cNvSpPr/>
          <p:nvPr/>
        </p:nvSpPr>
        <p:spPr bwMode="auto">
          <a:xfrm>
            <a:off x="6620913" y="1832036"/>
            <a:ext cx="1280160" cy="1005840"/>
          </a:xfrm>
          <a:prstGeom prst="round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      SS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6725645" y="4446780"/>
            <a:ext cx="822960" cy="1005840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ARI</a:t>
            </a:r>
            <a:endParaRPr kumimoji="0" lang="en-US" sz="2000" b="0" i="0" u="none" strike="noStrike" cap="none" normalizeH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+mn-lt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 flipV="1">
            <a:off x="5832140" y="5142651"/>
            <a:ext cx="893505" cy="316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33" name="Group 52"/>
          <p:cNvGrpSpPr/>
          <p:nvPr/>
        </p:nvGrpSpPr>
        <p:grpSpPr>
          <a:xfrm>
            <a:off x="6112377" y="5060550"/>
            <a:ext cx="479618" cy="461425"/>
            <a:chOff x="2707957" y="5063075"/>
            <a:chExt cx="479618" cy="461425"/>
          </a:xfrm>
        </p:grpSpPr>
        <p:sp>
          <p:nvSpPr>
            <p:cNvPr id="34" name="TextBox 33"/>
            <p:cNvSpPr txBox="1"/>
            <p:nvPr/>
          </p:nvSpPr>
          <p:spPr>
            <a:xfrm>
              <a:off x="2707957" y="515516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bg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R3</a:t>
              </a:r>
              <a:endParaRPr lang="en-US" sz="18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36" name="Group 55"/>
          <p:cNvGrpSpPr/>
          <p:nvPr/>
        </p:nvGrpSpPr>
        <p:grpSpPr>
          <a:xfrm>
            <a:off x="6159735" y="3126125"/>
            <a:ext cx="572505" cy="369332"/>
            <a:chOff x="2860357" y="4955683"/>
            <a:chExt cx="572505" cy="369332"/>
          </a:xfrm>
        </p:grpSpPr>
        <p:sp>
          <p:nvSpPr>
            <p:cNvPr id="37" name="TextBox 36"/>
            <p:cNvSpPr txBox="1"/>
            <p:nvPr/>
          </p:nvSpPr>
          <p:spPr>
            <a:xfrm>
              <a:off x="2953244" y="4955683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bg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R4</a:t>
              </a:r>
              <a:endParaRPr lang="en-US" sz="18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39" name="Rounded Rectangle 38"/>
          <p:cNvSpPr/>
          <p:nvPr/>
        </p:nvSpPr>
        <p:spPr bwMode="auto">
          <a:xfrm>
            <a:off x="6718139" y="3889237"/>
            <a:ext cx="822960" cy="556138"/>
          </a:xfrm>
          <a:prstGeom prst="roundRect">
            <a:avLst>
              <a:gd name="adj" fmla="val 27490"/>
            </a:avLst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 flipV="1">
            <a:off x="5845821" y="4167306"/>
            <a:ext cx="872318" cy="125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grpSp>
        <p:nvGrpSpPr>
          <p:cNvPr id="44" name="Group 159"/>
          <p:cNvGrpSpPr/>
          <p:nvPr/>
        </p:nvGrpSpPr>
        <p:grpSpPr>
          <a:xfrm>
            <a:off x="7059328" y="3121362"/>
            <a:ext cx="700746" cy="369332"/>
            <a:chOff x="2860357" y="4955683"/>
            <a:chExt cx="700746" cy="369332"/>
          </a:xfrm>
        </p:grpSpPr>
        <p:sp>
          <p:nvSpPr>
            <p:cNvPr id="45" name="TextBox 44"/>
            <p:cNvSpPr txBox="1"/>
            <p:nvPr/>
          </p:nvSpPr>
          <p:spPr>
            <a:xfrm>
              <a:off x="2953244" y="4955683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bg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R12</a:t>
              </a:r>
              <a:endParaRPr lang="en-US" sz="18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47" name="Rounded Rectangle 46"/>
          <p:cNvSpPr/>
          <p:nvPr/>
        </p:nvSpPr>
        <p:spPr bwMode="auto">
          <a:xfrm>
            <a:off x="4612353" y="2068128"/>
            <a:ext cx="1289304" cy="1005840"/>
          </a:xfrm>
          <a:prstGeom prst="roundRect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NMS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48" name="Straight Connector 47"/>
          <p:cNvCxnSpPr>
            <a:stCxn id="55" idx="2"/>
          </p:cNvCxnSpPr>
          <p:nvPr/>
        </p:nvCxnSpPr>
        <p:spPr bwMode="auto">
          <a:xfrm flipH="1">
            <a:off x="5241701" y="3073968"/>
            <a:ext cx="15304" cy="6394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grpSp>
        <p:nvGrpSpPr>
          <p:cNvPr id="49" name="Group 65"/>
          <p:cNvGrpSpPr/>
          <p:nvPr/>
        </p:nvGrpSpPr>
        <p:grpSpPr>
          <a:xfrm>
            <a:off x="5171733" y="3114328"/>
            <a:ext cx="691068" cy="369332"/>
            <a:chOff x="2837267" y="4952817"/>
            <a:chExt cx="691068" cy="369332"/>
          </a:xfrm>
        </p:grpSpPr>
        <p:sp>
          <p:nvSpPr>
            <p:cNvPr id="50" name="TextBox 49"/>
            <p:cNvSpPr txBox="1"/>
            <p:nvPr/>
          </p:nvSpPr>
          <p:spPr>
            <a:xfrm>
              <a:off x="2933236" y="4952817"/>
              <a:ext cx="595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bg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R11</a:t>
              </a:r>
              <a:endParaRPr lang="en-US" sz="18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2837267" y="506307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imes New Roman" charset="0"/>
              </a:endParaRPr>
            </a:p>
          </p:txBody>
        </p:sp>
      </p:grpSp>
      <p:cxnSp>
        <p:nvCxnSpPr>
          <p:cNvPr id="52" name="Straight Connector 51"/>
          <p:cNvCxnSpPr>
            <a:stCxn id="46" idx="2"/>
          </p:cNvCxnSpPr>
          <p:nvPr/>
        </p:nvCxnSpPr>
        <p:spPr bwMode="auto">
          <a:xfrm flipH="1">
            <a:off x="3856584" y="3074050"/>
            <a:ext cx="9918" cy="6557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7122061" y="2837876"/>
            <a:ext cx="7558" cy="10513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54" name="Rounded Rectangle 53"/>
          <p:cNvSpPr/>
          <p:nvPr/>
        </p:nvSpPr>
        <p:spPr bwMode="auto">
          <a:xfrm>
            <a:off x="3301135" y="4841020"/>
            <a:ext cx="685800" cy="609600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NA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4794240" y="4841020"/>
            <a:ext cx="1037900" cy="609600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BH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56" name="Straight Connector 55"/>
          <p:cNvCxnSpPr>
            <a:stCxn id="58" idx="3"/>
          </p:cNvCxnSpPr>
          <p:nvPr/>
        </p:nvCxnSpPr>
        <p:spPr bwMode="auto">
          <a:xfrm>
            <a:off x="3986935" y="5145820"/>
            <a:ext cx="80730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57" name="Group 91"/>
          <p:cNvGrpSpPr/>
          <p:nvPr/>
        </p:nvGrpSpPr>
        <p:grpSpPr>
          <a:xfrm>
            <a:off x="4137387" y="5065395"/>
            <a:ext cx="479618" cy="461425"/>
            <a:chOff x="2691882" y="5063075"/>
            <a:chExt cx="479618" cy="461425"/>
          </a:xfrm>
        </p:grpSpPr>
        <p:sp>
          <p:nvSpPr>
            <p:cNvPr id="58" name="TextBox 57"/>
            <p:cNvSpPr txBox="1"/>
            <p:nvPr/>
          </p:nvSpPr>
          <p:spPr>
            <a:xfrm>
              <a:off x="2691882" y="515516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bg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R6</a:t>
              </a:r>
              <a:endParaRPr lang="en-US" sz="18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imes New Roman" charset="0"/>
              </a:endParaRPr>
            </a:p>
          </p:txBody>
        </p:sp>
      </p:grpSp>
      <p:cxnSp>
        <p:nvCxnSpPr>
          <p:cNvPr id="60" name="Straight Connector 59"/>
          <p:cNvCxnSpPr>
            <a:stCxn id="58" idx="0"/>
          </p:cNvCxnSpPr>
          <p:nvPr/>
        </p:nvCxnSpPr>
        <p:spPr bwMode="auto">
          <a:xfrm flipH="1" flipV="1">
            <a:off x="3634593" y="4339910"/>
            <a:ext cx="9442" cy="50111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grpSp>
        <p:nvGrpSpPr>
          <p:cNvPr id="61" name="Group 103"/>
          <p:cNvGrpSpPr/>
          <p:nvPr/>
        </p:nvGrpSpPr>
        <p:grpSpPr>
          <a:xfrm>
            <a:off x="3567591" y="4413085"/>
            <a:ext cx="608928" cy="369332"/>
            <a:chOff x="2837267" y="4956915"/>
            <a:chExt cx="608928" cy="369332"/>
          </a:xfrm>
        </p:grpSpPr>
        <p:sp>
          <p:nvSpPr>
            <p:cNvPr id="62" name="TextBox 61"/>
            <p:cNvSpPr txBox="1"/>
            <p:nvPr/>
          </p:nvSpPr>
          <p:spPr>
            <a:xfrm>
              <a:off x="2966577" y="4956915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bg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R5</a:t>
              </a:r>
              <a:endParaRPr lang="en-US" sz="18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2837267" y="506307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imes New Roman" charset="0"/>
              </a:endParaRPr>
            </a:p>
          </p:txBody>
        </p:sp>
      </p:grpSp>
      <p:cxnSp>
        <p:nvCxnSpPr>
          <p:cNvPr id="64" name="Straight Connector 63"/>
          <p:cNvCxnSpPr/>
          <p:nvPr/>
        </p:nvCxnSpPr>
        <p:spPr bwMode="auto">
          <a:xfrm flipV="1">
            <a:off x="5313190" y="4339910"/>
            <a:ext cx="0" cy="50111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grpSp>
        <p:nvGrpSpPr>
          <p:cNvPr id="65" name="Group 108"/>
          <p:cNvGrpSpPr/>
          <p:nvPr/>
        </p:nvGrpSpPr>
        <p:grpSpPr>
          <a:xfrm>
            <a:off x="5247075" y="4404896"/>
            <a:ext cx="608928" cy="369332"/>
            <a:chOff x="2837267" y="4956915"/>
            <a:chExt cx="608928" cy="369332"/>
          </a:xfrm>
        </p:grpSpPr>
        <p:sp>
          <p:nvSpPr>
            <p:cNvPr id="66" name="TextBox 65"/>
            <p:cNvSpPr txBox="1"/>
            <p:nvPr/>
          </p:nvSpPr>
          <p:spPr>
            <a:xfrm>
              <a:off x="2966577" y="4956915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bg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R7</a:t>
              </a:r>
              <a:endParaRPr lang="en-US" sz="18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2837267" y="506307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20" name="Group 65"/>
          <p:cNvGrpSpPr/>
          <p:nvPr/>
        </p:nvGrpSpPr>
        <p:grpSpPr>
          <a:xfrm>
            <a:off x="3782442" y="3126125"/>
            <a:ext cx="703828" cy="369332"/>
            <a:chOff x="2837267" y="4952817"/>
            <a:chExt cx="703828" cy="369332"/>
          </a:xfrm>
        </p:grpSpPr>
        <p:sp>
          <p:nvSpPr>
            <p:cNvPr id="21" name="TextBox 20"/>
            <p:cNvSpPr txBox="1"/>
            <p:nvPr/>
          </p:nvSpPr>
          <p:spPr>
            <a:xfrm>
              <a:off x="2933236" y="4952817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bg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R10</a:t>
              </a:r>
              <a:endParaRPr lang="en-US" sz="18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2837267" y="506307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315710" y="4741292"/>
            <a:ext cx="1182440" cy="822701"/>
            <a:chOff x="592484" y="5558627"/>
            <a:chExt cx="1182440" cy="822701"/>
          </a:xfrm>
        </p:grpSpPr>
        <p:sp>
          <p:nvSpPr>
            <p:cNvPr id="73" name="Rectangle 72"/>
            <p:cNvSpPr/>
            <p:nvPr/>
          </p:nvSpPr>
          <p:spPr bwMode="auto">
            <a:xfrm>
              <a:off x="763778" y="5558627"/>
              <a:ext cx="615988" cy="4276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875710" y="5635060"/>
              <a:ext cx="615988" cy="4276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1019726" y="5702643"/>
              <a:ext cx="615988" cy="4276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92484" y="6104329"/>
              <a:ext cx="11824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Listener/Talker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629920" y="4735777"/>
            <a:ext cx="1182440" cy="822701"/>
            <a:chOff x="652827" y="5558627"/>
            <a:chExt cx="1182440" cy="822701"/>
          </a:xfrm>
        </p:grpSpPr>
        <p:sp>
          <p:nvSpPr>
            <p:cNvPr id="78" name="Rectangle 77"/>
            <p:cNvSpPr/>
            <p:nvPr/>
          </p:nvSpPr>
          <p:spPr bwMode="auto">
            <a:xfrm>
              <a:off x="763778" y="5558627"/>
              <a:ext cx="615988" cy="4276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875710" y="5635060"/>
              <a:ext cx="615988" cy="4276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1019726" y="5702643"/>
              <a:ext cx="615988" cy="4276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52827" y="6104329"/>
              <a:ext cx="11824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Listener/Talker</a:t>
              </a:r>
            </a:p>
          </p:txBody>
        </p:sp>
      </p:grpSp>
      <p:pic>
        <p:nvPicPr>
          <p:cNvPr id="82" name="Picture 372" descr="switch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25209" y="5092236"/>
            <a:ext cx="429008" cy="215180"/>
          </a:xfrm>
          <a:prstGeom prst="rect">
            <a:avLst/>
          </a:prstGeom>
          <a:noFill/>
        </p:spPr>
      </p:pic>
      <p:pic>
        <p:nvPicPr>
          <p:cNvPr id="83" name="Picture 372" descr="switch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861089" y="5085483"/>
            <a:ext cx="429008" cy="215180"/>
          </a:xfrm>
          <a:prstGeom prst="rect">
            <a:avLst/>
          </a:prstGeom>
          <a:noFill/>
        </p:spPr>
      </p:pic>
      <p:pic>
        <p:nvPicPr>
          <p:cNvPr id="84" name="Picture 372" descr="switch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51208" y="5085483"/>
            <a:ext cx="429008" cy="215180"/>
          </a:xfrm>
          <a:prstGeom prst="rect">
            <a:avLst/>
          </a:prstGeom>
          <a:noFill/>
        </p:spPr>
      </p:pic>
      <p:sp>
        <p:nvSpPr>
          <p:cNvPr id="85" name="TextBox 84"/>
          <p:cNvSpPr txBox="1"/>
          <p:nvPr/>
        </p:nvSpPr>
        <p:spPr>
          <a:xfrm>
            <a:off x="3325766" y="5250008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n-lt"/>
              </a:rPr>
              <a:t>Bridge</a:t>
            </a:r>
            <a:endParaRPr lang="en-US" dirty="0" smtClean="0">
              <a:latin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959040" y="5245348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Bridges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4781995" y="3778402"/>
            <a:ext cx="958368" cy="51572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Centralized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Network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 smtClean="0">
                <a:latin typeface="+mn-lt"/>
              </a:rPr>
              <a:t>Configuration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6707410" y="2272923"/>
            <a:ext cx="1052663" cy="5214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Centralized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 smtClean="0">
                <a:latin typeface="+mn-lt"/>
              </a:rPr>
              <a:t>User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 smtClean="0">
                <a:latin typeface="+mn-lt"/>
              </a:rPr>
              <a:t>Configuration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40" name="Group 74"/>
          <p:cNvGrpSpPr/>
          <p:nvPr/>
        </p:nvGrpSpPr>
        <p:grpSpPr>
          <a:xfrm>
            <a:off x="6134921" y="4087765"/>
            <a:ext cx="479618" cy="468622"/>
            <a:chOff x="2860357" y="5063075"/>
            <a:chExt cx="479618" cy="468622"/>
          </a:xfrm>
        </p:grpSpPr>
        <p:sp>
          <p:nvSpPr>
            <p:cNvPr id="41" name="TextBox 40"/>
            <p:cNvSpPr txBox="1"/>
            <p:nvPr/>
          </p:nvSpPr>
          <p:spPr>
            <a:xfrm>
              <a:off x="2860357" y="5162365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bg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R9</a:t>
              </a:r>
              <a:endParaRPr lang="en-US" sz="18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3012757" y="5063075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5807965" y="3537274"/>
            <a:ext cx="1114408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mtClean="0">
                <a:latin typeface="+mn-lt"/>
              </a:rPr>
              <a:t>User/Network</a:t>
            </a:r>
            <a:br>
              <a:rPr lang="en-US" smtClean="0">
                <a:latin typeface="+mn-lt"/>
              </a:rPr>
            </a:br>
            <a:r>
              <a:rPr lang="en-US" smtClean="0">
                <a:latin typeface="+mn-lt"/>
              </a:rPr>
              <a:t>Configuration</a:t>
            </a:r>
            <a:br>
              <a:rPr lang="en-US" smtClean="0">
                <a:latin typeface="+mn-lt"/>
              </a:rPr>
            </a:br>
            <a:r>
              <a:rPr lang="en-US" smtClean="0">
                <a:latin typeface="+mn-lt"/>
              </a:rPr>
              <a:t>info</a:t>
            </a:r>
            <a:endParaRPr lang="en-US" dirty="0" smtClean="0">
              <a:latin typeface="+mn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235693" y="3573016"/>
            <a:ext cx="1114408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mtClean="0">
                <a:latin typeface="+mn-lt"/>
              </a:rPr>
              <a:t>User/Network</a:t>
            </a:r>
            <a:br>
              <a:rPr lang="en-US" smtClean="0">
                <a:latin typeface="+mn-lt"/>
              </a:rPr>
            </a:br>
            <a:r>
              <a:rPr lang="en-US" smtClean="0">
                <a:latin typeface="+mn-lt"/>
              </a:rPr>
              <a:t>Configuration</a:t>
            </a:r>
            <a:br>
              <a:rPr lang="en-US" smtClean="0">
                <a:latin typeface="+mn-lt"/>
              </a:rPr>
            </a:br>
            <a:r>
              <a:rPr lang="en-US" smtClean="0">
                <a:latin typeface="+mn-lt"/>
              </a:rPr>
              <a:t>info</a:t>
            </a:r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589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/>
              <a:t>Adoption of TSN Functionality to P802.1CF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TSN within the scope of P802.1CF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89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P802.1CF supports TSN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P802.1CF access network represents the bridged connectivity between end stations</a:t>
            </a:r>
          </a:p>
          <a:p>
            <a:pPr lvl="1"/>
            <a:r>
              <a:rPr lang="en-US" dirty="0" smtClean="0"/>
              <a:t>Supports as well multicast behavior for single Talker forwarding streams to multiple Listener</a:t>
            </a:r>
          </a:p>
          <a:p>
            <a:r>
              <a:rPr lang="en-US" dirty="0" smtClean="0"/>
              <a:t>P802.1CF </a:t>
            </a:r>
            <a:r>
              <a:rPr lang="en-US" dirty="0" err="1" smtClean="0"/>
              <a:t>datapath</a:t>
            </a:r>
            <a:r>
              <a:rPr lang="en-US" dirty="0" smtClean="0"/>
              <a:t> (solid line) can provide support for time-sensitive streams and real-time data</a:t>
            </a:r>
          </a:p>
          <a:p>
            <a:pPr lvl="1"/>
            <a:r>
              <a:rPr lang="en-US" dirty="0" smtClean="0"/>
              <a:t>Implementation of TSN queuing and forwarding in the Bridges in NA and Backhaul required</a:t>
            </a:r>
          </a:p>
          <a:p>
            <a:r>
              <a:rPr lang="en-US" dirty="0" smtClean="0"/>
              <a:t>The TSN configuration models w/ centralized network configuration can be easily represented in the P802.1CF Network Reference Model</a:t>
            </a:r>
          </a:p>
        </p:txBody>
      </p:sp>
    </p:spTree>
    <p:extLst>
      <p:ext uri="{BB962C8B-B14F-4D97-AF65-F5344CB8AC3E}">
        <p14:creationId xmlns:p14="http://schemas.microsoft.com/office/powerpoint/2010/main" val="7602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entralized network / distributed user configuration in P802.1CF NRM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088" y="1684344"/>
            <a:ext cx="4628879" cy="160064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923928" y="3529129"/>
            <a:ext cx="4972163" cy="3068223"/>
            <a:chOff x="1196625" y="1832036"/>
            <a:chExt cx="6715495" cy="4143999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1196625" y="3773207"/>
              <a:ext cx="1280160" cy="1828800"/>
            </a:xfrm>
            <a:prstGeom prst="roundRect">
              <a:avLst>
                <a:gd name="adj" fmla="val 8545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3118905" y="3574391"/>
              <a:ext cx="2910558" cy="2028629"/>
            </a:xfrm>
            <a:prstGeom prst="roundRect">
              <a:avLst>
                <a:gd name="adj" fmla="val 6497"/>
              </a:avLst>
            </a:prstGeom>
            <a:noFill/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66781" y="5558550"/>
              <a:ext cx="588181" cy="416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AR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17063" y="5558550"/>
              <a:ext cx="588181" cy="416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AN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56712" y="5559623"/>
              <a:ext cx="559986" cy="416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TE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6620671" y="3773207"/>
              <a:ext cx="1280402" cy="1828800"/>
            </a:xfrm>
            <a:prstGeom prst="roundRect">
              <a:avLst>
                <a:gd name="adj" fmla="val 12471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+mn-lt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 flipV="1">
              <a:off x="2359086" y="5145820"/>
              <a:ext cx="938965" cy="682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5" name="Rounded Rectangle 14"/>
            <p:cNvSpPr/>
            <p:nvPr/>
          </p:nvSpPr>
          <p:spPr bwMode="auto">
            <a:xfrm>
              <a:off x="1543795" y="4442220"/>
              <a:ext cx="822960" cy="1005840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TEI</a:t>
              </a:r>
              <a:endParaRPr kumimoji="0" lang="en-US" b="0" i="0" u="none" strike="noStrike" cap="none" normalizeH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+mn-lt"/>
              </a:endParaRPr>
            </a:p>
          </p:txBody>
        </p:sp>
        <p:grpSp>
          <p:nvGrpSpPr>
            <p:cNvPr id="16" name="Group 6"/>
            <p:cNvGrpSpPr/>
            <p:nvPr/>
          </p:nvGrpSpPr>
          <p:grpSpPr>
            <a:xfrm>
              <a:off x="2557640" y="5069528"/>
              <a:ext cx="494924" cy="446042"/>
              <a:chOff x="2729564" y="5063075"/>
              <a:chExt cx="494924" cy="446042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2729564" y="5155167"/>
                <a:ext cx="494924" cy="353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R1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sp>
          <p:nvSpPr>
            <p:cNvPr id="17" name="Rounded Rectangle 16"/>
            <p:cNvSpPr/>
            <p:nvPr/>
          </p:nvSpPr>
          <p:spPr bwMode="auto">
            <a:xfrm>
              <a:off x="3221850" y="2068210"/>
              <a:ext cx="1289304" cy="1005840"/>
            </a:xfrm>
            <a:prstGeom prst="round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CIS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cxnSp>
          <p:nvCxnSpPr>
            <p:cNvPr id="18" name="Elbow Connector 17"/>
            <p:cNvCxnSpPr/>
            <p:nvPr/>
          </p:nvCxnSpPr>
          <p:spPr bwMode="auto">
            <a:xfrm flipV="1">
              <a:off x="2359086" y="1966155"/>
              <a:ext cx="4306076" cy="2088368"/>
            </a:xfrm>
            <a:prstGeom prst="bentConnector3">
              <a:avLst>
                <a:gd name="adj1" fmla="val 9825"/>
              </a:avLst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9" name="Group 62"/>
            <p:cNvGrpSpPr/>
            <p:nvPr/>
          </p:nvGrpSpPr>
          <p:grpSpPr>
            <a:xfrm>
              <a:off x="2700586" y="3126125"/>
              <a:ext cx="586129" cy="353949"/>
              <a:chOff x="2837267" y="4952817"/>
              <a:chExt cx="586129" cy="353949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2928473" y="4952817"/>
                <a:ext cx="494923" cy="35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R2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20" name="Straight Connector 19"/>
            <p:cNvCxnSpPr/>
            <p:nvPr/>
          </p:nvCxnSpPr>
          <p:spPr bwMode="auto">
            <a:xfrm>
              <a:off x="2359086" y="4220546"/>
              <a:ext cx="9389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21" name="Group 71"/>
            <p:cNvGrpSpPr/>
            <p:nvPr/>
          </p:nvGrpSpPr>
          <p:grpSpPr>
            <a:xfrm>
              <a:off x="2572438" y="4134866"/>
              <a:ext cx="494924" cy="463295"/>
              <a:chOff x="2731663" y="5063075"/>
              <a:chExt cx="494924" cy="463295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2731663" y="5172420"/>
                <a:ext cx="494924" cy="353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R8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sp>
          <p:nvSpPr>
            <p:cNvPr id="22" name="Rounded Rectangle 21"/>
            <p:cNvSpPr/>
            <p:nvPr/>
          </p:nvSpPr>
          <p:spPr bwMode="auto">
            <a:xfrm>
              <a:off x="3298051" y="3729821"/>
              <a:ext cx="2563364" cy="610089"/>
            </a:xfrm>
            <a:prstGeom prst="roundRect">
              <a:avLst>
                <a:gd name="adj" fmla="val 22089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            ANC</a:t>
              </a: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1543795" y="3887530"/>
              <a:ext cx="822960" cy="548640"/>
            </a:xfrm>
            <a:prstGeom prst="roundRect">
              <a:avLst>
                <a:gd name="adj" fmla="val 27490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TEC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 flipH="1">
              <a:off x="5829701" y="2787861"/>
              <a:ext cx="841508" cy="101602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5" name="Rounded Rectangle 24"/>
            <p:cNvSpPr/>
            <p:nvPr/>
          </p:nvSpPr>
          <p:spPr bwMode="auto">
            <a:xfrm>
              <a:off x="6620913" y="1832036"/>
              <a:ext cx="1280160" cy="1005840"/>
            </a:xfrm>
            <a:prstGeom prst="round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       SS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6725645" y="4446780"/>
              <a:ext cx="822960" cy="1005840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ARI</a:t>
              </a:r>
              <a:endParaRPr kumimoji="0" lang="en-US" b="0" i="0" u="none" strike="noStrike" cap="none" normalizeH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+mn-lt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 flipV="1">
              <a:off x="5832140" y="5142651"/>
              <a:ext cx="893505" cy="316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28" name="Group 52"/>
            <p:cNvGrpSpPr/>
            <p:nvPr/>
          </p:nvGrpSpPr>
          <p:grpSpPr>
            <a:xfrm>
              <a:off x="6112377" y="5060550"/>
              <a:ext cx="494924" cy="446042"/>
              <a:chOff x="2707957" y="5063075"/>
              <a:chExt cx="494924" cy="446042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2707957" y="5155167"/>
                <a:ext cx="494924" cy="353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R3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29" name="Group 55"/>
            <p:cNvGrpSpPr/>
            <p:nvPr/>
          </p:nvGrpSpPr>
          <p:grpSpPr>
            <a:xfrm>
              <a:off x="6159735" y="3126125"/>
              <a:ext cx="587810" cy="353949"/>
              <a:chOff x="2860357" y="4955683"/>
              <a:chExt cx="587810" cy="353949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2953244" y="4955683"/>
                <a:ext cx="494923" cy="35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R4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sp>
          <p:nvSpPr>
            <p:cNvPr id="30" name="Rounded Rectangle 29"/>
            <p:cNvSpPr/>
            <p:nvPr/>
          </p:nvSpPr>
          <p:spPr bwMode="auto">
            <a:xfrm>
              <a:off x="6718139" y="3889237"/>
              <a:ext cx="822960" cy="556138"/>
            </a:xfrm>
            <a:prstGeom prst="roundRect">
              <a:avLst>
                <a:gd name="adj" fmla="val 27490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ARC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 flipV="1">
              <a:off x="5845821" y="4167306"/>
              <a:ext cx="872318" cy="1256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32" name="Group 159"/>
            <p:cNvGrpSpPr/>
            <p:nvPr/>
          </p:nvGrpSpPr>
          <p:grpSpPr>
            <a:xfrm>
              <a:off x="7059328" y="3121362"/>
              <a:ext cx="694081" cy="353949"/>
              <a:chOff x="2860357" y="4955683"/>
              <a:chExt cx="694081" cy="353949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953244" y="4955683"/>
                <a:ext cx="601194" cy="35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R12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sp>
          <p:nvSpPr>
            <p:cNvPr id="33" name="Rounded Rectangle 32"/>
            <p:cNvSpPr/>
            <p:nvPr/>
          </p:nvSpPr>
          <p:spPr bwMode="auto">
            <a:xfrm>
              <a:off x="4612353" y="2068128"/>
              <a:ext cx="1289304" cy="1005840"/>
            </a:xfrm>
            <a:prstGeom prst="round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NMS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cxnSp>
          <p:nvCxnSpPr>
            <p:cNvPr id="34" name="Straight Connector 33"/>
            <p:cNvCxnSpPr>
              <a:stCxn id="61" idx="2"/>
            </p:cNvCxnSpPr>
            <p:nvPr/>
          </p:nvCxnSpPr>
          <p:spPr bwMode="auto">
            <a:xfrm flipH="1">
              <a:off x="5241701" y="3073968"/>
              <a:ext cx="15304" cy="63944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35" name="Group 65"/>
            <p:cNvGrpSpPr/>
            <p:nvPr/>
          </p:nvGrpSpPr>
          <p:grpSpPr>
            <a:xfrm>
              <a:off x="5171733" y="3114328"/>
              <a:ext cx="697163" cy="353949"/>
              <a:chOff x="2837267" y="4952817"/>
              <a:chExt cx="697163" cy="353949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2933236" y="4952817"/>
                <a:ext cx="601194" cy="35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R11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36" name="Straight Connector 35"/>
            <p:cNvCxnSpPr>
              <a:stCxn id="52" idx="2"/>
            </p:cNvCxnSpPr>
            <p:nvPr/>
          </p:nvCxnSpPr>
          <p:spPr bwMode="auto">
            <a:xfrm flipH="1">
              <a:off x="3856584" y="3074050"/>
              <a:ext cx="9918" cy="65577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7122061" y="2837876"/>
              <a:ext cx="7558" cy="105136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8" name="Rounded Rectangle 37"/>
            <p:cNvSpPr/>
            <p:nvPr/>
          </p:nvSpPr>
          <p:spPr bwMode="auto">
            <a:xfrm>
              <a:off x="3301135" y="4841020"/>
              <a:ext cx="685800" cy="609600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NA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4794240" y="4841020"/>
              <a:ext cx="1037900" cy="609600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BH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cxnSp>
          <p:nvCxnSpPr>
            <p:cNvPr id="40" name="Straight Connector 39"/>
            <p:cNvCxnSpPr>
              <a:stCxn id="64" idx="3"/>
            </p:cNvCxnSpPr>
            <p:nvPr/>
          </p:nvCxnSpPr>
          <p:spPr bwMode="auto">
            <a:xfrm>
              <a:off x="3986935" y="5145820"/>
              <a:ext cx="80730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1" name="Group 91"/>
            <p:cNvGrpSpPr/>
            <p:nvPr/>
          </p:nvGrpSpPr>
          <p:grpSpPr>
            <a:xfrm>
              <a:off x="4137387" y="5065395"/>
              <a:ext cx="494924" cy="446042"/>
              <a:chOff x="2691882" y="5063075"/>
              <a:chExt cx="494924" cy="446042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2691882" y="5155167"/>
                <a:ext cx="494924" cy="353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R6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42" name="Straight Connector 41"/>
            <p:cNvCxnSpPr>
              <a:stCxn id="64" idx="0"/>
            </p:cNvCxnSpPr>
            <p:nvPr/>
          </p:nvCxnSpPr>
          <p:spPr bwMode="auto">
            <a:xfrm flipH="1" flipV="1">
              <a:off x="3634593" y="4339910"/>
              <a:ext cx="9442" cy="5011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3" name="Group 103"/>
            <p:cNvGrpSpPr/>
            <p:nvPr/>
          </p:nvGrpSpPr>
          <p:grpSpPr>
            <a:xfrm>
              <a:off x="3567591" y="4413085"/>
              <a:ext cx="624233" cy="353949"/>
              <a:chOff x="2837267" y="4956915"/>
              <a:chExt cx="624233" cy="353949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2966577" y="4956915"/>
                <a:ext cx="494923" cy="35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R5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44" name="Straight Connector 43"/>
            <p:cNvCxnSpPr/>
            <p:nvPr/>
          </p:nvCxnSpPr>
          <p:spPr bwMode="auto">
            <a:xfrm flipV="1">
              <a:off x="5313190" y="4339910"/>
              <a:ext cx="0" cy="5011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5" name="Group 108"/>
            <p:cNvGrpSpPr/>
            <p:nvPr/>
          </p:nvGrpSpPr>
          <p:grpSpPr>
            <a:xfrm>
              <a:off x="5247075" y="4404896"/>
              <a:ext cx="624233" cy="353949"/>
              <a:chOff x="2837267" y="4956915"/>
              <a:chExt cx="624233" cy="353949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2966577" y="4956915"/>
                <a:ext cx="494923" cy="35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R7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3782442" y="3126125"/>
              <a:ext cx="697162" cy="353949"/>
              <a:chOff x="2837267" y="4952817"/>
              <a:chExt cx="697162" cy="353949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2933236" y="4952817"/>
                <a:ext cx="601193" cy="35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R10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1315710" y="4741292"/>
              <a:ext cx="1282200" cy="858009"/>
              <a:chOff x="592484" y="5558627"/>
              <a:chExt cx="1282200" cy="858009"/>
            </a:xfrm>
          </p:grpSpPr>
          <p:sp>
            <p:nvSpPr>
              <p:cNvPr id="65" name="Rectangle 64"/>
              <p:cNvSpPr/>
              <p:nvPr/>
            </p:nvSpPr>
            <p:spPr bwMode="auto">
              <a:xfrm>
                <a:off x="763778" y="5558627"/>
                <a:ext cx="615988" cy="4276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875710" y="5635060"/>
                <a:ext cx="615988" cy="4276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1019726" y="5702643"/>
                <a:ext cx="615988" cy="4276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92484" y="6104328"/>
                <a:ext cx="1282200" cy="312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>
                    <a:latin typeface="+mn-lt"/>
                  </a:rPr>
                  <a:t>Listener/Talker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6629920" y="4735777"/>
              <a:ext cx="1282200" cy="858009"/>
              <a:chOff x="652827" y="5558627"/>
              <a:chExt cx="1282200" cy="858009"/>
            </a:xfrm>
          </p:grpSpPr>
          <p:sp>
            <p:nvSpPr>
              <p:cNvPr id="61" name="Rectangle 60"/>
              <p:cNvSpPr/>
              <p:nvPr/>
            </p:nvSpPr>
            <p:spPr bwMode="auto">
              <a:xfrm>
                <a:off x="763778" y="5558627"/>
                <a:ext cx="615988" cy="4276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875710" y="5635060"/>
                <a:ext cx="615988" cy="4276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1019726" y="5702643"/>
                <a:ext cx="615988" cy="4276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652827" y="6104328"/>
                <a:ext cx="1282200" cy="312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>
                    <a:latin typeface="+mn-lt"/>
                  </a:rPr>
                  <a:t>Listener/Talker</a:t>
                </a:r>
              </a:p>
            </p:txBody>
          </p:sp>
        </p:grpSp>
        <p:pic>
          <p:nvPicPr>
            <p:cNvPr id="49" name="Picture 372" descr="switch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425209" y="5092236"/>
              <a:ext cx="429008" cy="215180"/>
            </a:xfrm>
            <a:prstGeom prst="rect">
              <a:avLst/>
            </a:prstGeom>
            <a:noFill/>
          </p:spPr>
        </p:pic>
        <p:pic>
          <p:nvPicPr>
            <p:cNvPr id="50" name="Picture 372" descr="switch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861089" y="5085483"/>
              <a:ext cx="429008" cy="215180"/>
            </a:xfrm>
            <a:prstGeom prst="rect">
              <a:avLst/>
            </a:prstGeom>
            <a:noFill/>
          </p:spPr>
        </p:pic>
        <p:pic>
          <p:nvPicPr>
            <p:cNvPr id="51" name="Picture 372" descr="switch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351208" y="5085483"/>
              <a:ext cx="429008" cy="215180"/>
            </a:xfrm>
            <a:prstGeom prst="rect">
              <a:avLst/>
            </a:prstGeom>
            <a:noFill/>
          </p:spPr>
        </p:pic>
        <p:sp>
          <p:nvSpPr>
            <p:cNvPr id="52" name="TextBox 51"/>
            <p:cNvSpPr txBox="1"/>
            <p:nvPr/>
          </p:nvSpPr>
          <p:spPr>
            <a:xfrm>
              <a:off x="3325766" y="5250008"/>
              <a:ext cx="700960" cy="312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smtClean="0">
                  <a:latin typeface="+mn-lt"/>
                </a:rPr>
                <a:t>Bridge</a:t>
              </a:r>
              <a:endParaRPr lang="en-US" sz="900" dirty="0" smtClean="0">
                <a:latin typeface="+mn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959040" y="5245349"/>
              <a:ext cx="779037" cy="312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latin typeface="+mn-lt"/>
                </a:rPr>
                <a:t>Bridges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4781995" y="3778402"/>
              <a:ext cx="958368" cy="5157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Centralized</a:t>
              </a:r>
              <a:b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</a:b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Network</a:t>
              </a:r>
              <a:r>
                <a:rPr lang="en-US" sz="900" dirty="0">
                  <a:latin typeface="+mn-lt"/>
                </a:rPr>
                <a:t/>
              </a:r>
              <a:br>
                <a:rPr lang="en-US" sz="900" dirty="0">
                  <a:latin typeface="+mn-lt"/>
                </a:rPr>
              </a:br>
              <a:r>
                <a:rPr lang="en-US" sz="900" dirty="0" smtClean="0">
                  <a:latin typeface="+mn-lt"/>
                </a:rPr>
                <a:t>Configuration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56" name="Group 74"/>
            <p:cNvGrpSpPr/>
            <p:nvPr/>
          </p:nvGrpSpPr>
          <p:grpSpPr>
            <a:xfrm>
              <a:off x="6134921" y="4087765"/>
              <a:ext cx="494924" cy="453240"/>
              <a:chOff x="2860357" y="5063075"/>
              <a:chExt cx="494924" cy="453240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2860357" y="5162365"/>
                <a:ext cx="494924" cy="353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R9</a:t>
                </a:r>
                <a:endParaRPr lang="en-US" sz="11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 bwMode="auto">
              <a:xfrm>
                <a:off x="301275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5767444" y="3537274"/>
              <a:ext cx="1195448" cy="630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smtClean="0">
                  <a:latin typeface="+mn-lt"/>
                </a:rPr>
                <a:t>User/Network</a:t>
              </a:r>
              <a:br>
                <a:rPr lang="en-US" sz="900" smtClean="0">
                  <a:latin typeface="+mn-lt"/>
                </a:rPr>
              </a:br>
              <a:r>
                <a:rPr lang="en-US" sz="900" smtClean="0">
                  <a:latin typeface="+mn-lt"/>
                </a:rPr>
                <a:t>Configuration</a:t>
              </a:r>
              <a:br>
                <a:rPr lang="en-US" sz="900" smtClean="0">
                  <a:latin typeface="+mn-lt"/>
                </a:rPr>
              </a:br>
              <a:r>
                <a:rPr lang="en-US" sz="900" smtClean="0">
                  <a:latin typeface="+mn-lt"/>
                </a:rPr>
                <a:t>info</a:t>
              </a:r>
              <a:endParaRPr lang="en-US" sz="900" dirty="0" smtClean="0">
                <a:latin typeface="+mn-l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95173" y="3573015"/>
              <a:ext cx="1195448" cy="630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dirty="0" smtClean="0">
                  <a:latin typeface="+mn-lt"/>
                </a:rPr>
                <a:t>User/Network</a:t>
              </a:r>
              <a:br>
                <a:rPr lang="en-US" sz="900" dirty="0" smtClean="0">
                  <a:latin typeface="+mn-lt"/>
                </a:rPr>
              </a:br>
              <a:r>
                <a:rPr lang="en-US" sz="900" dirty="0" smtClean="0">
                  <a:latin typeface="+mn-lt"/>
                </a:rPr>
                <a:t>Configuration</a:t>
              </a:r>
              <a:br>
                <a:rPr lang="en-US" sz="900" dirty="0" smtClean="0">
                  <a:latin typeface="+mn-lt"/>
                </a:rPr>
              </a:br>
              <a:r>
                <a:rPr lang="en-US" sz="900" dirty="0" smtClean="0">
                  <a:latin typeface="+mn-lt"/>
                </a:rPr>
                <a:t>info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63158" cy="463711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Access Network Control (ANC) provides centralized network configuration for user sessions</a:t>
            </a:r>
          </a:p>
          <a:p>
            <a:pPr lvl="1"/>
            <a:r>
              <a:rPr lang="en-US" dirty="0" smtClean="0"/>
              <a:t>Basic network configuration delivered by Network Management Service (NMS)</a:t>
            </a:r>
          </a:p>
          <a:p>
            <a:pPr lvl="1"/>
            <a:r>
              <a:rPr lang="en-US" dirty="0" smtClean="0"/>
              <a:t>User session configuration info provided through </a:t>
            </a:r>
            <a:br>
              <a:rPr lang="en-US" dirty="0" smtClean="0"/>
            </a:br>
            <a:r>
              <a:rPr lang="en-US" dirty="0" smtClean="0"/>
              <a:t>R8 and R9 from/to end stations </a:t>
            </a:r>
          </a:p>
          <a:p>
            <a:r>
              <a:rPr lang="en-US" dirty="0" smtClean="0"/>
              <a:t>CNC is contained in ANC</a:t>
            </a:r>
          </a:p>
          <a:p>
            <a:pPr lvl="1"/>
            <a:r>
              <a:rPr lang="en-US" dirty="0" smtClean="0"/>
              <a:t>ANC is control entity to align user demand with available network resources</a:t>
            </a:r>
          </a:p>
          <a:p>
            <a:r>
              <a:rPr lang="en-US" dirty="0" smtClean="0"/>
              <a:t>R8, R9, and ANC provide means to process </a:t>
            </a:r>
            <a:br>
              <a:rPr lang="en-US" dirty="0" smtClean="0"/>
            </a:br>
            <a:r>
              <a:rPr lang="en-US" dirty="0" smtClean="0"/>
              <a:t>User/ Network </a:t>
            </a:r>
            <a:br>
              <a:rPr lang="en-US" dirty="0" smtClean="0"/>
            </a:br>
            <a:r>
              <a:rPr lang="en-US" dirty="0" smtClean="0"/>
              <a:t>Configuration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09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mnira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rot="0" spcFirstLastPara="0" vertOverflow="overflow" horzOverflow="overflow" vert="horz" wrap="square" lIns="36000" tIns="0" rIns="36000" bIns="0" numCol="1" spcCol="0" rtlCol="0" fromWordArt="0" anchor="ctr" anchorCtr="1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mniran-CF00-functionalDescription-template" id="{DF332D3A-4001-D947-AE9E-2473D520E8A8}" vid="{759A2307-25D4-A748-89E9-CCCBC87FF11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omniran-CF00-functionalDescription-template</Template>
  <TotalTime>821</TotalTime>
  <Words>720</Words>
  <Application>Microsoft Macintosh PowerPoint</Application>
  <PresentationFormat>On-screen Show (4:3)</PresentationFormat>
  <Paragraphs>292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ＭＳ Ｐゴシック</vt:lpstr>
      <vt:lpstr>Times</vt:lpstr>
      <vt:lpstr>Times New Roman</vt:lpstr>
      <vt:lpstr>Arial</vt:lpstr>
      <vt:lpstr>omniran_template</vt:lpstr>
      <vt:lpstr>Time Sensitive Networking within the scope of P802.1CF</vt:lpstr>
      <vt:lpstr>TSN and OmniRAN architectural models</vt:lpstr>
      <vt:lpstr>P802.1CF architectural model</vt:lpstr>
      <vt:lpstr>P802.1CF Access network reference model</vt:lpstr>
      <vt:lpstr>P802.1CF Network Reference Model</vt:lpstr>
      <vt:lpstr>Representation of TSN configuration models in P802.1CF NRM</vt:lpstr>
      <vt:lpstr>Adoption of TSN Functionality to P802.1CF</vt:lpstr>
      <vt:lpstr>P802.1CF supports TSN</vt:lpstr>
      <vt:lpstr>Centralized network / distributed user configuration in P802.1CF NRM</vt:lpstr>
      <vt:lpstr>Fully centralized TSN configuration in P802.1CF NRM</vt:lpstr>
      <vt:lpstr>Distributed TSN configuration model  doesn’t work well in P802.1CF NRM</vt:lpstr>
      <vt:lpstr>Amendments to P802.1CF Specification</vt:lpstr>
      <vt:lpstr> Necessary amendments to P802.1CF spec </vt:lpstr>
      <vt:lpstr>Necessary amendments to  P802.1CF specification</vt:lpstr>
      <vt:lpstr>P802.1CF QoS architecture </vt:lpstr>
      <vt:lpstr>Policy control in P802.1CF NRM</vt:lpstr>
      <vt:lpstr>Conclusion</vt:lpstr>
      <vt:lpstr>Conclusion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 Riegel</dc:creator>
  <cp:lastModifiedBy>Max Riegel</cp:lastModifiedBy>
  <cp:revision>61</cp:revision>
  <cp:lastPrinted>1998-02-10T13:28:06Z</cp:lastPrinted>
  <dcterms:created xsi:type="dcterms:W3CDTF">2017-09-03T14:41:40Z</dcterms:created>
  <dcterms:modified xsi:type="dcterms:W3CDTF">2017-09-06T12:21:23Z</dcterms:modified>
</cp:coreProperties>
</file>