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298" r:id="rId3"/>
    <p:sldId id="325" r:id="rId4"/>
    <p:sldId id="326" r:id="rId5"/>
    <p:sldId id="290" r:id="rId6"/>
    <p:sldId id="291" r:id="rId7"/>
    <p:sldId id="292" r:id="rId8"/>
    <p:sldId id="320" r:id="rId9"/>
    <p:sldId id="293" r:id="rId10"/>
    <p:sldId id="271" r:id="rId11"/>
    <p:sldId id="327" r:id="rId12"/>
    <p:sldId id="299" r:id="rId13"/>
    <p:sldId id="328" r:id="rId14"/>
    <p:sldId id="309" r:id="rId15"/>
    <p:sldId id="329" r:id="rId16"/>
    <p:sldId id="330" r:id="rId17"/>
    <p:sldId id="331"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778" autoAdjust="0"/>
    <p:restoredTop sz="95643" autoAdjust="0"/>
  </p:normalViewPr>
  <p:slideViewPr>
    <p:cSldViewPr>
      <p:cViewPr varScale="1">
        <p:scale>
          <a:sx n="120" d="100"/>
          <a:sy n="120" d="100"/>
        </p:scale>
        <p:origin x="984"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8474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9</a:t>
            </a:fld>
            <a:endParaRPr lang="en-US" altLang="en-US" sz="1200" dirty="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a:p>
        </p:txBody>
      </p:sp>
    </p:spTree>
    <p:extLst>
      <p:ext uri="{BB962C8B-B14F-4D97-AF65-F5344CB8AC3E}">
        <p14:creationId xmlns:p14="http://schemas.microsoft.com/office/powerpoint/2010/main" val="3086270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10</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544237" y="76200"/>
            <a:ext cx="2371163" cy="307777"/>
          </a:xfrm>
          <a:prstGeom prst="rect">
            <a:avLst/>
          </a:prstGeom>
        </p:spPr>
        <p:txBody>
          <a:bodyPr wrap="none">
            <a:spAutoFit/>
          </a:bodyPr>
          <a:lstStyle/>
          <a:p>
            <a:pPr algn="r"/>
            <a:r>
              <a:rPr lang="en-US" sz="1400" b="1" dirty="0" smtClean="0">
                <a:effectLst/>
                <a:latin typeface="+mj-lt"/>
              </a:rPr>
              <a:t>omniran-17-0066-02-00TG</a:t>
            </a:r>
            <a:endParaRPr lang="en-US" sz="1400" b="1" dirty="0">
              <a:latin typeface="+mj-lt"/>
            </a:endParaRP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7/omniran-17-0061-00-00TG-july-2017-f2f-meeting-minutes.docx" TargetMode="External"/><Relationship Id="rId4" Type="http://schemas.openxmlformats.org/officeDocument/2006/relationships/hyperlink" Target="http://www.ieee802.org/1/files/private/cf-drafts/d0/802-1cf-d0-6.pdf" TargetMode="External"/><Relationship Id="rId5" Type="http://schemas.openxmlformats.org/officeDocument/2006/relationships/hyperlink" Target="https://mentor.ieee.org/omniran/dcn/17/omniran-17-0063-01-CF00-information-model-for-an-setup.pptx" TargetMode="External"/><Relationship Id="rId6" Type="http://schemas.openxmlformats.org/officeDocument/2006/relationships/hyperlink" Target="https://mentor.ieee.org/omniran/dcn/17/omniran-17-0064-01-CF00-information-model-structure.pptx" TargetMode="External"/><Relationship Id="rId7" Type="http://schemas.openxmlformats.org/officeDocument/2006/relationships/hyperlink" Target="https://mentor.ieee.org/omniran/dcn/17/omniran-17-0067-01-CF00-tsn-in-the-scope-of-p802-1cf.pptx" TargetMode="External"/><Relationship Id="rId1" Type="http://schemas.openxmlformats.org/officeDocument/2006/relationships/slideLayout" Target="../slideLayouts/slideLayout2.xml"/><Relationship Id="rId2" Type="http://schemas.openxmlformats.org/officeDocument/2006/relationships/hyperlink" Target="https://mentor.ieee.org/omniran/dcn/17/omniran-17-0065-00-00TG-july-25th-confcall-minutes.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omniran/dcn/17/omniran-17-0061-00-00TG-july-2017-f2f-meeting-minutes.docx" TargetMode="External"/><Relationship Id="rId4" Type="http://schemas.openxmlformats.org/officeDocument/2006/relationships/hyperlink" Target="https://mentor.ieee.org/omniran/dcn/17/omniran-17-0067-01-CF00-tsn-in-the-scope-of-p802-1cf.pptx" TargetMode="External"/><Relationship Id="rId5" Type="http://schemas.openxmlformats.org/officeDocument/2006/relationships/hyperlink" Target="http://www.ieee802.org/1/files/private/cf-drafts/d0/802-1cf-d0-6.pdf" TargetMode="External"/><Relationship Id="rId6" Type="http://schemas.openxmlformats.org/officeDocument/2006/relationships/hyperlink" Target="https://mentor.ieee.org/omniran/dcn/17/omniran-17-0063-01-CF00-information-model-for-an-setup.pptx" TargetMode="External"/><Relationship Id="rId7" Type="http://schemas.openxmlformats.org/officeDocument/2006/relationships/hyperlink" Target="https://mentor.ieee.org/omniran/dcn/17/omniran-17-0064-01-CF00-information-model-structure.pptx" TargetMode="External"/><Relationship Id="rId1" Type="http://schemas.openxmlformats.org/officeDocument/2006/relationships/slideLayout" Target="../slideLayouts/slideLayout2.xml"/><Relationship Id="rId2" Type="http://schemas.openxmlformats.org/officeDocument/2006/relationships/hyperlink" Target="https://mentor.ieee.org/omniran/dcn/17/omniran-17-0065-00-00TG-july-25th-confcall-minutes.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7/omniran-17-0061-00-00TG-july-2017-f2f-meeting-minutes.docx" TargetMode="External"/><Relationship Id="rId4" Type="http://schemas.openxmlformats.org/officeDocument/2006/relationships/hyperlink" Target="https://mentor.ieee.org/omniran/dcn/17/omniran-17-0067-01-CF00-tsn-in-the-scope-of-p802-1cf.pptx" TargetMode="External"/><Relationship Id="rId1" Type="http://schemas.openxmlformats.org/officeDocument/2006/relationships/slideLayout" Target="../slideLayouts/slideLayout2.xml"/><Relationship Id="rId2" Type="http://schemas.openxmlformats.org/officeDocument/2006/relationships/hyperlink" Target="https://mentor.ieee.org/omniran/dcn/17/omniran-17-0065-00-00TG-july-25th-confcall-minutes.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omniran/dcn/17/omniran-17-0063-01-CF00-information-model-for-an-setup.pptx" TargetMode="External"/><Relationship Id="rId4" Type="http://schemas.openxmlformats.org/officeDocument/2006/relationships/hyperlink" Target="https://mentor.ieee.org/omniran/dcn/17/omniran-17-0064-01-CF00-information-model-structure.pptx" TargetMode="External"/><Relationship Id="rId1" Type="http://schemas.openxmlformats.org/officeDocument/2006/relationships/slideLayout" Target="../slideLayouts/slideLayout2.xml"/><Relationship Id="rId2" Type="http://schemas.openxmlformats.org/officeDocument/2006/relationships/hyperlink" Target="http://www.ieee802.org/1/files/private/cf-drafts/d0/802-1cf-d0-6.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murraypremiseshotel.com/index.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http://standards.ieee.org/about/sasb/patcom/index.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4" Type="http://schemas.openxmlformats.org/officeDocument/2006/relationships/hyperlink" Target="http://ieee802.org/PNP/approved/IEEE_802_WG_PandP_v19.pdf" TargetMode="External"/><Relationship Id="rId5" Type="http://schemas.openxmlformats.org/officeDocument/2006/relationships/hyperlink" Target="NULL"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smtClean="0"/>
              <a:t>September </a:t>
            </a:r>
            <a:r>
              <a:rPr lang="en-US" dirty="0"/>
              <a:t>2017 F2F Meeting</a:t>
            </a:r>
            <a:br>
              <a:rPr lang="en-US" dirty="0"/>
            </a:br>
            <a:r>
              <a:rPr lang="en-US" dirty="0" smtClean="0"/>
              <a:t>St. John’s, NL, Canada</a:t>
            </a:r>
            <a:endParaRPr lang="en-US" dirty="0"/>
          </a:p>
        </p:txBody>
      </p:sp>
      <p:sp>
        <p:nvSpPr>
          <p:cNvPr id="3" name="Subtitle 2"/>
          <p:cNvSpPr>
            <a:spLocks noGrp="1"/>
          </p:cNvSpPr>
          <p:nvPr>
            <p:ph type="subTitle" idx="1"/>
          </p:nvPr>
        </p:nvSpPr>
        <p:spPr/>
        <p:txBody>
          <a:bodyPr/>
          <a:lstStyle/>
          <a:p>
            <a:r>
              <a:rPr lang="en-US" dirty="0" smtClean="0"/>
              <a:t>2017-09-05</a:t>
            </a:r>
            <a:endParaRPr lang="en-US" dirty="0"/>
          </a:p>
          <a:p>
            <a:r>
              <a:rPr lang="en-US" dirty="0"/>
              <a:t>Max Riegel, </a:t>
            </a:r>
            <a:r>
              <a:rPr lang="en-US" dirty="0" smtClean="0"/>
              <a:t>Nokia Bell Labs</a:t>
            </a:r>
            <a:endParaRPr lang="en-US" dirty="0"/>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http://standards.ieee.org/faqs/affiliationFAQ.html</a:t>
            </a:r>
            <a:r>
              <a:rPr lang="en-US" sz="2200" dirty="0">
                <a:solidFill>
                  <a:srgbClr val="1F497D"/>
                </a:solidFill>
              </a:rPr>
              <a:t/>
            </a:r>
            <a:br>
              <a:rPr lang="en-US" sz="2200" dirty="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http://standards.ieee.org/resources/antitrust-guidelines.pdf</a:t>
            </a:r>
            <a:r>
              <a:rPr lang="en-US" sz="2200" dirty="0">
                <a:solidFill>
                  <a:srgbClr val="1F497D"/>
                </a:solidFill>
              </a:rPr>
              <a:t/>
            </a:r>
            <a:br>
              <a:rPr lang="en-US" sz="2200" dirty="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br>
              <a:rPr lang="en-US" sz="2200" dirty="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#1</a:t>
            </a:r>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a:t>Call Meeting to Order</a:t>
            </a:r>
          </a:p>
          <a:p>
            <a:pPr lvl="1"/>
            <a:r>
              <a:rPr lang="en-GB" sz="2000" dirty="0"/>
              <a:t>Chair called meeting to order </a:t>
            </a:r>
            <a:r>
              <a:rPr lang="en-GB" sz="2000" dirty="0" smtClean="0"/>
              <a:t>at 13:30 </a:t>
            </a:r>
            <a:endParaRPr lang="en-GB" sz="2000" dirty="0"/>
          </a:p>
          <a:p>
            <a:r>
              <a:rPr lang="en-GB" sz="2400" dirty="0"/>
              <a:t>Minutes taker</a:t>
            </a:r>
            <a:r>
              <a:rPr lang="en-GB" sz="2400" dirty="0" smtClean="0"/>
              <a:t>:</a:t>
            </a:r>
          </a:p>
          <a:p>
            <a:pPr lvl="1"/>
            <a:r>
              <a:rPr lang="de-DE" sz="2000" dirty="0" smtClean="0"/>
              <a:t>Hao</a:t>
            </a:r>
            <a:r>
              <a:rPr lang="en-GB" sz="2000" dirty="0" smtClean="0"/>
              <a:t> is taking notes.</a:t>
            </a:r>
          </a:p>
          <a:p>
            <a:r>
              <a:rPr lang="en-GB" sz="2400" dirty="0" smtClean="0"/>
              <a:t>Roll </a:t>
            </a:r>
            <a:r>
              <a:rPr lang="en-GB" sz="2400" dirty="0"/>
              <a:t>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700981261"/>
              </p:ext>
            </p:extLst>
          </p:nvPr>
        </p:nvGraphicFramePr>
        <p:xfrm>
          <a:off x="914400" y="3352800"/>
          <a:ext cx="7620001" cy="2438400"/>
        </p:xfrm>
        <a:graphic>
          <a:graphicData uri="http://schemas.openxmlformats.org/drawingml/2006/table">
            <a:tbl>
              <a:tblPr firstRow="1" bandRow="1">
                <a:tableStyleId>{5C22544A-7EE6-4342-B048-85BDC9FD1C3A}</a:tableStyleId>
              </a:tblPr>
              <a:tblGrid>
                <a:gridCol w="1822824">
                  <a:extLst>
                    <a:ext uri="{9D8B030D-6E8A-4147-A177-3AD203B41FA5}">
                      <a16:colId xmlns:a16="http://schemas.microsoft.com/office/drawing/2014/main" xmlns="" val="20000"/>
                    </a:ext>
                  </a:extLst>
                </a:gridCol>
                <a:gridCol w="1822824">
                  <a:extLst>
                    <a:ext uri="{9D8B030D-6E8A-4147-A177-3AD203B41FA5}">
                      <a16:colId xmlns:a16="http://schemas.microsoft.com/office/drawing/2014/main" xmlns="" val="20001"/>
                    </a:ext>
                  </a:extLst>
                </a:gridCol>
                <a:gridCol w="239059">
                  <a:extLst>
                    <a:ext uri="{9D8B030D-6E8A-4147-A177-3AD203B41FA5}">
                      <a16:colId xmlns:a16="http://schemas.microsoft.com/office/drawing/2014/main" xmlns="" val="20002"/>
                    </a:ext>
                  </a:extLst>
                </a:gridCol>
                <a:gridCol w="1867647">
                  <a:extLst>
                    <a:ext uri="{9D8B030D-6E8A-4147-A177-3AD203B41FA5}">
                      <a16:colId xmlns:a16="http://schemas.microsoft.com/office/drawing/2014/main" xmlns="" val="20003"/>
                    </a:ext>
                  </a:extLst>
                </a:gridCol>
                <a:gridCol w="1867647">
                  <a:extLst>
                    <a:ext uri="{9D8B030D-6E8A-4147-A177-3AD203B41FA5}">
                      <a16:colId xmlns:a16="http://schemas.microsoft.com/office/drawing/2014/main" xmlns=""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xmlns=""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r>
                        <a:rPr lang="en-US" sz="1400" baseline="0" dirty="0">
                          <a:solidFill>
                            <a:schemeClr val="tx1"/>
                          </a:solidFill>
                          <a:latin typeface="+mn-lt"/>
                        </a:rPr>
                        <a:t> Networks</a:t>
                      </a:r>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a:solidFill>
                            <a:schemeClr val="tx1"/>
                          </a:solidFill>
                          <a:effectLst/>
                          <a:latin typeface="+mn-lt"/>
                        </a:rPr>
                        <a:t>Nader Zein</a:t>
                      </a:r>
                    </a:p>
                  </a:txBody>
                  <a:tcPr marL="73025" marR="73025" marT="0" marB="0" anchor="ctr"/>
                </a:tc>
                <a:tc>
                  <a:txBody>
                    <a:bodyPr/>
                    <a:lstStyle/>
                    <a:p>
                      <a:pPr algn="just">
                        <a:spcAft>
                          <a:spcPts val="300"/>
                        </a:spcAft>
                      </a:pPr>
                      <a:r>
                        <a:rPr lang="en-US" sz="1400">
                          <a:solidFill>
                            <a:schemeClr val="tx1"/>
                          </a:solidFill>
                          <a:effectLst/>
                          <a:latin typeface="+mn-lt"/>
                        </a:rPr>
                        <a:t>NEC</a:t>
                      </a:r>
                    </a:p>
                  </a:txBody>
                  <a:tcPr marL="73025" marR="73025" marT="0" marB="0" anchor="ctr"/>
                </a:tc>
                <a:extLst>
                  <a:ext uri="{0D108BD9-81ED-4DB2-BD59-A6C34878D82A}">
                    <a16:rowId xmlns:a16="http://schemas.microsoft.com/office/drawing/2014/main" xmlns="" val="10001"/>
                  </a:ext>
                </a:extLst>
              </a:tr>
              <a:tr h="292100">
                <a:tc>
                  <a:txBody>
                    <a:bodyPr/>
                    <a:lstStyle/>
                    <a:p>
                      <a:pPr algn="just">
                        <a:spcAft>
                          <a:spcPts val="300"/>
                        </a:spcAft>
                      </a:pPr>
                      <a:r>
                        <a:rPr lang="en-US" sz="1400" dirty="0" err="1">
                          <a:solidFill>
                            <a:schemeClr val="tx1"/>
                          </a:solidFill>
                          <a:effectLst/>
                          <a:latin typeface="+mn-lt"/>
                        </a:rPr>
                        <a:t>Hao</a:t>
                      </a:r>
                      <a:r>
                        <a:rPr lang="en-US" sz="1400" dirty="0">
                          <a:solidFill>
                            <a:schemeClr val="tx1"/>
                          </a:solidFill>
                          <a:effectLst/>
                          <a:latin typeface="+mn-lt"/>
                        </a:rPr>
                        <a:t> Wang</a:t>
                      </a:r>
                    </a:p>
                  </a:txBody>
                  <a:tcPr marL="73025" marR="73025" marT="0" marB="0" anchor="ctr"/>
                </a:tc>
                <a:tc>
                  <a:txBody>
                    <a:bodyPr/>
                    <a:lstStyle/>
                    <a:p>
                      <a:pPr algn="just">
                        <a:spcAft>
                          <a:spcPts val="300"/>
                        </a:spcAft>
                      </a:pPr>
                      <a:r>
                        <a:rPr lang="en-US" sz="1400">
                          <a:solidFill>
                            <a:schemeClr val="tx1"/>
                          </a:solidFill>
                          <a:effectLst/>
                          <a:latin typeface="+mn-lt"/>
                        </a:rPr>
                        <a:t>Fujitsu</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a:solidFill>
                            <a:schemeClr val="tx1"/>
                          </a:solidFill>
                          <a:effectLst/>
                          <a:latin typeface="+mn-lt"/>
                        </a:rPr>
                        <a:t>Yonggang Fang</a:t>
                      </a:r>
                    </a:p>
                  </a:txBody>
                  <a:tcPr marL="73025" marR="73025" marT="0" marB="0" anchor="ctr"/>
                </a:tc>
                <a:tc>
                  <a:txBody>
                    <a:bodyPr/>
                    <a:lstStyle/>
                    <a:p>
                      <a:pPr algn="just">
                        <a:spcAft>
                          <a:spcPts val="300"/>
                        </a:spcAft>
                      </a:pPr>
                      <a:r>
                        <a:rPr lang="en-US" sz="1400">
                          <a:solidFill>
                            <a:schemeClr val="tx1"/>
                          </a:solidFill>
                          <a:effectLst/>
                          <a:latin typeface="+mn-lt"/>
                        </a:rPr>
                        <a:t>ZTE TX</a:t>
                      </a:r>
                    </a:p>
                  </a:txBody>
                  <a:tcPr marL="73025" marR="73025" marT="0" marB="0" anchor="ctr"/>
                </a:tc>
                <a:extLst>
                  <a:ext uri="{0D108BD9-81ED-4DB2-BD59-A6C34878D82A}">
                    <a16:rowId xmlns:a16="http://schemas.microsoft.com/office/drawing/2014/main" xmlns="" val="10002"/>
                  </a:ext>
                </a:extLst>
              </a:tr>
              <a:tr h="292100">
                <a:tc>
                  <a:txBody>
                    <a:bodyPr/>
                    <a:lstStyle/>
                    <a:p>
                      <a:pPr algn="just">
                        <a:spcAft>
                          <a:spcPts val="300"/>
                        </a:spcAft>
                      </a:pPr>
                      <a:r>
                        <a:rPr lang="en-US" sz="1400" dirty="0">
                          <a:solidFill>
                            <a:schemeClr val="tx1"/>
                          </a:solidFill>
                          <a:effectLst/>
                          <a:latin typeface="+mn-lt"/>
                        </a:rPr>
                        <a:t>Hajime Koto</a:t>
                      </a:r>
                    </a:p>
                  </a:txBody>
                  <a:tcPr marL="73025" marR="73025" marT="0" marB="0" anchor="ctr"/>
                </a:tc>
                <a:tc>
                  <a:txBody>
                    <a:bodyPr/>
                    <a:lstStyle/>
                    <a:p>
                      <a:pPr algn="just">
                        <a:spcAft>
                          <a:spcPts val="300"/>
                        </a:spcAft>
                      </a:pPr>
                      <a:r>
                        <a:rPr lang="en-US" sz="1400" dirty="0">
                          <a:solidFill>
                            <a:schemeClr val="tx1"/>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smtClean="0">
                          <a:solidFill>
                            <a:schemeClr val="tx1"/>
                          </a:solidFill>
                          <a:effectLst/>
                          <a:latin typeface="+mn-lt"/>
                        </a:rPr>
                        <a:t>Tomoki</a:t>
                      </a:r>
                      <a:r>
                        <a:rPr lang="en-US" sz="1400" baseline="0" dirty="0" smtClean="0">
                          <a:solidFill>
                            <a:schemeClr val="tx1"/>
                          </a:solidFill>
                          <a:effectLst/>
                          <a:latin typeface="+mn-lt"/>
                        </a:rPr>
                        <a:t> </a:t>
                      </a:r>
                      <a:r>
                        <a:rPr lang="en-US" sz="1400" baseline="0" dirty="0" err="1" smtClean="0">
                          <a:solidFill>
                            <a:schemeClr val="tx1"/>
                          </a:solidFill>
                          <a:effectLst/>
                          <a:latin typeface="+mn-lt"/>
                        </a:rPr>
                        <a:t>Ohsawa</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smtClean="0">
                          <a:solidFill>
                            <a:schemeClr val="tx1"/>
                          </a:solidFill>
                          <a:effectLst/>
                          <a:latin typeface="+mn-lt"/>
                        </a:rPr>
                        <a:t>NICT</a:t>
                      </a: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xmlns="" val="10003"/>
                  </a:ext>
                </a:extLst>
              </a:tr>
              <a:tr h="292100">
                <a:tc>
                  <a:txBody>
                    <a:bodyPr/>
                    <a:lstStyle/>
                    <a:p>
                      <a:pPr marL="0" marR="0" indent="0" algn="just" defTabSz="457200" rtl="0" eaLnBrk="1" fontAlgn="auto" latinLnBrk="0" hangingPunct="1">
                        <a:lnSpc>
                          <a:spcPct val="100000"/>
                        </a:lnSpc>
                        <a:spcBef>
                          <a:spcPts val="0"/>
                        </a:spcBef>
                        <a:spcAft>
                          <a:spcPts val="300"/>
                        </a:spcAft>
                        <a:buClrTx/>
                        <a:buSzTx/>
                        <a:buFontTx/>
                        <a:buNone/>
                        <a:tabLst/>
                        <a:defRPr/>
                      </a:pPr>
                      <a:r>
                        <a:rPr lang="en-US" sz="1400" dirty="0" smtClean="0">
                          <a:solidFill>
                            <a:schemeClr val="tx1"/>
                          </a:solidFill>
                          <a:effectLst/>
                          <a:latin typeface="+mn-lt"/>
                        </a:rPr>
                        <a:t>Walter </a:t>
                      </a:r>
                      <a:r>
                        <a:rPr lang="en-US" sz="1400" dirty="0" err="1" smtClean="0">
                          <a:solidFill>
                            <a:schemeClr val="tx1"/>
                          </a:solidFill>
                          <a:effectLst/>
                          <a:latin typeface="+mn-lt"/>
                        </a:rPr>
                        <a:t>Pienciak</a:t>
                      </a:r>
                      <a:endParaRPr lang="en-US" sz="1400" dirty="0" smtClean="0">
                        <a:solidFill>
                          <a:schemeClr val="tx1"/>
                        </a:solidFill>
                        <a:effectLst/>
                        <a:latin typeface="+mn-lt"/>
                      </a:endParaRPr>
                    </a:p>
                  </a:txBody>
                  <a:tcPr marL="73025" marR="73025" marT="0" marB="0" anchor="ctr"/>
                </a:tc>
                <a:tc>
                  <a:txBody>
                    <a:bodyPr/>
                    <a:lstStyle/>
                    <a:p>
                      <a:pPr marL="0" marR="0" indent="0" algn="just" defTabSz="457200" rtl="0" eaLnBrk="1" fontAlgn="auto" latinLnBrk="0" hangingPunct="1">
                        <a:lnSpc>
                          <a:spcPct val="100000"/>
                        </a:lnSpc>
                        <a:spcBef>
                          <a:spcPts val="0"/>
                        </a:spcBef>
                        <a:spcAft>
                          <a:spcPts val="300"/>
                        </a:spcAft>
                        <a:buClrTx/>
                        <a:buSzTx/>
                        <a:buFontTx/>
                        <a:buNone/>
                        <a:tabLst/>
                        <a:defRPr/>
                      </a:pPr>
                      <a:r>
                        <a:rPr lang="en-US" sz="1400" dirty="0" smtClean="0">
                          <a:solidFill>
                            <a:schemeClr val="tx1"/>
                          </a:solidFill>
                          <a:effectLst/>
                          <a:latin typeface="+mn-lt"/>
                        </a:rPr>
                        <a:t>IEEE</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smtClean="0">
                          <a:solidFill>
                            <a:schemeClr val="tx1"/>
                          </a:solidFill>
                          <a:effectLst/>
                          <a:latin typeface="+mn-lt"/>
                        </a:rPr>
                        <a:t>Paul</a:t>
                      </a:r>
                      <a:r>
                        <a:rPr lang="en-US" sz="1400" baseline="0" dirty="0" smtClean="0">
                          <a:solidFill>
                            <a:schemeClr val="tx1"/>
                          </a:solidFill>
                          <a:effectLst/>
                          <a:latin typeface="+mn-lt"/>
                        </a:rPr>
                        <a:t> </a:t>
                      </a:r>
                      <a:r>
                        <a:rPr lang="en-US" sz="1400" baseline="0" dirty="0" err="1" smtClean="0">
                          <a:solidFill>
                            <a:schemeClr val="tx1"/>
                          </a:solidFill>
                          <a:effectLst/>
                          <a:latin typeface="+mn-lt"/>
                        </a:rPr>
                        <a:t>Nicolich</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smtClean="0">
                          <a:solidFill>
                            <a:schemeClr val="tx1"/>
                          </a:solidFill>
                          <a:effectLst/>
                          <a:latin typeface="+mn-lt"/>
                        </a:rPr>
                        <a:t>IEEE 802</a:t>
                      </a: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xmlns="" val="10004"/>
                  </a:ext>
                </a:extLst>
              </a:tr>
              <a:tr h="292100">
                <a:tc>
                  <a:txBody>
                    <a:bodyPr/>
                    <a:lstStyle/>
                    <a:p>
                      <a:pPr algn="just">
                        <a:spcAft>
                          <a:spcPts val="300"/>
                        </a:spcAft>
                      </a:pPr>
                      <a:r>
                        <a:rPr lang="en-US" sz="1400">
                          <a:solidFill>
                            <a:schemeClr val="tx1"/>
                          </a:solidFill>
                          <a:effectLst/>
                          <a:latin typeface="+mn-lt"/>
                        </a:rPr>
                        <a:t>Satoko Itaya</a:t>
                      </a:r>
                    </a:p>
                  </a:txBody>
                  <a:tcPr marL="73025" marR="73025" marT="0" marB="0" anchor="ctr"/>
                </a:tc>
                <a:tc>
                  <a:txBody>
                    <a:bodyPr/>
                    <a:lstStyle/>
                    <a:p>
                      <a:pPr algn="just">
                        <a:spcAft>
                          <a:spcPts val="300"/>
                        </a:spcAft>
                      </a:pPr>
                      <a:r>
                        <a:rPr lang="en-US" sz="1400" dirty="0">
                          <a:solidFill>
                            <a:schemeClr val="tx1"/>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marL="0" marR="0" indent="0" algn="just" defTabSz="457200" rtl="0" eaLnBrk="1" fontAlgn="auto" latinLnBrk="0" hangingPunct="1">
                        <a:lnSpc>
                          <a:spcPct val="100000"/>
                        </a:lnSpc>
                        <a:spcBef>
                          <a:spcPts val="0"/>
                        </a:spcBef>
                        <a:spcAft>
                          <a:spcPts val="300"/>
                        </a:spcAft>
                        <a:buClrTx/>
                        <a:buSzTx/>
                        <a:buFontTx/>
                        <a:buNone/>
                        <a:tabLst/>
                        <a:defRPr/>
                      </a:pPr>
                      <a:endParaRPr lang="en-US" sz="1400" dirty="0" smtClean="0">
                        <a:solidFill>
                          <a:schemeClr val="tx1"/>
                        </a:solidFill>
                        <a:latin typeface="+mn-lt"/>
                      </a:endParaRPr>
                    </a:p>
                  </a:txBody>
                  <a:tcPr marL="73025" marR="73025" marT="0" marB="0" anchor="ctr"/>
                </a:tc>
                <a:tc>
                  <a:txBody>
                    <a:bodyPr/>
                    <a:lstStyle/>
                    <a:p>
                      <a:pPr marL="0" marR="0" indent="0" algn="just" defTabSz="457200" rtl="0" eaLnBrk="1" fontAlgn="auto" latinLnBrk="0" hangingPunct="1">
                        <a:lnSpc>
                          <a:spcPct val="100000"/>
                        </a:lnSpc>
                        <a:spcBef>
                          <a:spcPts val="0"/>
                        </a:spcBef>
                        <a:spcAft>
                          <a:spcPts val="300"/>
                        </a:spcAft>
                        <a:buClrTx/>
                        <a:buSzTx/>
                        <a:buFontTx/>
                        <a:buNone/>
                        <a:tabLst/>
                        <a:defRPr/>
                      </a:pPr>
                      <a:endParaRPr lang="en-US" sz="1400" dirty="0" smtClean="0">
                        <a:solidFill>
                          <a:schemeClr val="tx1"/>
                        </a:solidFill>
                        <a:latin typeface="+mn-lt"/>
                      </a:endParaRPr>
                    </a:p>
                  </a:txBody>
                  <a:tcPr marL="73025" marR="73025" marT="0" marB="0" anchor="ctr"/>
                </a:tc>
                <a:extLst>
                  <a:ext uri="{0D108BD9-81ED-4DB2-BD59-A6C34878D82A}">
                    <a16:rowId xmlns:a16="http://schemas.microsoft.com/office/drawing/2014/main" xmlns="" val="10005"/>
                  </a:ext>
                </a:extLst>
              </a:tr>
              <a:tr h="292100">
                <a:tc>
                  <a:txBody>
                    <a:bodyPr/>
                    <a:lstStyle/>
                    <a:p>
                      <a:pPr algn="just">
                        <a:spcAft>
                          <a:spcPts val="300"/>
                        </a:spcAft>
                      </a:pPr>
                      <a:r>
                        <a:rPr lang="en-US" sz="1400">
                          <a:solidFill>
                            <a:schemeClr val="tx1"/>
                          </a:solidFill>
                          <a:effectLst/>
                          <a:latin typeface="+mn-lt"/>
                        </a:rPr>
                        <a:t>Kenichi Maruhashi</a:t>
                      </a:r>
                    </a:p>
                  </a:txBody>
                  <a:tcPr marL="73025" marR="73025" marT="0" marB="0" anchor="ctr"/>
                </a:tc>
                <a:tc>
                  <a:txBody>
                    <a:bodyPr/>
                    <a:lstStyle/>
                    <a:p>
                      <a:pPr algn="just">
                        <a:spcAft>
                          <a:spcPts val="300"/>
                        </a:spcAft>
                      </a:pPr>
                      <a:r>
                        <a:rPr lang="en-US" sz="1400" dirty="0">
                          <a:solidFill>
                            <a:schemeClr val="tx1"/>
                          </a:solidFill>
                          <a:effectLst/>
                          <a:latin typeface="+mn-lt"/>
                        </a:rPr>
                        <a:t>NEC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xmlns="" val="10006"/>
                  </a:ext>
                </a:extLst>
              </a:tr>
              <a:tr h="292100">
                <a:tc>
                  <a:txBody>
                    <a:bodyPr/>
                    <a:lstStyle/>
                    <a:p>
                      <a:pPr algn="just">
                        <a:spcAft>
                          <a:spcPts val="300"/>
                        </a:spcAft>
                      </a:pPr>
                      <a:r>
                        <a:rPr lang="en-US" sz="1400" dirty="0" err="1" smtClean="0">
                          <a:solidFill>
                            <a:schemeClr val="tx1"/>
                          </a:solidFill>
                          <a:effectLst/>
                          <a:latin typeface="+mn-lt"/>
                        </a:rPr>
                        <a:t>Fumihide</a:t>
                      </a:r>
                      <a:r>
                        <a:rPr lang="en-US" sz="1400" dirty="0" smtClean="0">
                          <a:solidFill>
                            <a:schemeClr val="tx1"/>
                          </a:solidFill>
                          <a:effectLst/>
                          <a:latin typeface="+mn-lt"/>
                        </a:rPr>
                        <a:t> Kojima</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smtClean="0">
                          <a:solidFill>
                            <a:schemeClr val="tx1"/>
                          </a:solidFill>
                          <a:effectLst/>
                          <a:latin typeface="+mn-lt"/>
                        </a:rPr>
                        <a:t>NICT</a:t>
                      </a: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596765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a:p>
            <a:pPr marL="457200" lvl="1" indent="0">
              <a:buNone/>
            </a:pPr>
            <a:endParaRPr lang="en-US" altLang="en-US" dirty="0"/>
          </a:p>
          <a:p>
            <a:r>
              <a:rPr lang="en-US" altLang="en-US" dirty="0"/>
              <a:t>  </a:t>
            </a:r>
            <a:r>
              <a:rPr lang="en-US" altLang="en-US" dirty="0" smtClean="0"/>
              <a:t>Nothing was brought up.</a:t>
            </a:r>
            <a:endParaRPr lang="en-US" altLang="en-US" dirty="0"/>
          </a:p>
        </p:txBody>
      </p:sp>
    </p:spTree>
    <p:extLst>
      <p:ext uri="{BB962C8B-B14F-4D97-AF65-F5344CB8AC3E}">
        <p14:creationId xmlns:p14="http://schemas.microsoft.com/office/powerpoint/2010/main" val="1702481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 </a:t>
            </a:r>
            <a:r>
              <a:rPr lang="en-US" dirty="0"/>
              <a:t>2017 </a:t>
            </a:r>
            <a:r>
              <a:rPr lang="en-US" dirty="0" smtClean="0"/>
              <a:t>F2F agenda</a:t>
            </a:r>
            <a:endParaRPr lang="en-US" dirty="0"/>
          </a:p>
        </p:txBody>
      </p:sp>
      <p:sp>
        <p:nvSpPr>
          <p:cNvPr id="3" name="Content Placeholder 2"/>
          <p:cNvSpPr>
            <a:spLocks noGrp="1"/>
          </p:cNvSpPr>
          <p:nvPr>
            <p:ph idx="1"/>
          </p:nvPr>
        </p:nvSpPr>
        <p:spPr/>
        <p:txBody>
          <a:bodyPr>
            <a:normAutofit fontScale="47500" lnSpcReduction="20000"/>
          </a:bodyPr>
          <a:lstStyle/>
          <a:p>
            <a:r>
              <a:rPr lang="en-US" dirty="0"/>
              <a:t>Review of </a:t>
            </a:r>
            <a:r>
              <a:rPr lang="en-US" dirty="0" smtClean="0"/>
              <a:t>minutes</a:t>
            </a:r>
          </a:p>
          <a:p>
            <a:pPr lvl="1"/>
            <a:r>
              <a:rPr lang="en-US" dirty="0">
                <a:hlinkClick r:id="rId2"/>
              </a:rPr>
              <a:t>https://mentor.ieee.org/omniran/dcn/17/omniran-17-0065-00-00TG-july-25th-confcall-minutes.docx</a:t>
            </a:r>
            <a:endParaRPr lang="en-US" dirty="0"/>
          </a:p>
          <a:p>
            <a:pPr lvl="1"/>
            <a:r>
              <a:rPr lang="en-US" dirty="0">
                <a:hlinkClick r:id="rId3"/>
              </a:rPr>
              <a:t>https://</a:t>
            </a:r>
            <a:r>
              <a:rPr lang="en-US" dirty="0" smtClean="0">
                <a:hlinkClick r:id="rId3"/>
              </a:rPr>
              <a:t>mentor.ieee.org/omniran/dcn/17/omniran-17-0061-00-00TG-july-2017-f2f-meeting-minutes.docx</a:t>
            </a:r>
            <a:endParaRPr lang="en-US" dirty="0"/>
          </a:p>
          <a:p>
            <a:r>
              <a:rPr lang="en-US" dirty="0"/>
              <a:t>Reports</a:t>
            </a:r>
          </a:p>
          <a:p>
            <a:r>
              <a:rPr lang="en-US" dirty="0"/>
              <a:t>Comment resolution on </a:t>
            </a:r>
            <a:r>
              <a:rPr lang="en-US" dirty="0" smtClean="0"/>
              <a:t>P802.1CF-D0.6</a:t>
            </a:r>
          </a:p>
          <a:p>
            <a:pPr lvl="1"/>
            <a:r>
              <a:rPr lang="en-US" dirty="0">
                <a:hlinkClick r:id="rId4"/>
              </a:rPr>
              <a:t>http://</a:t>
            </a:r>
            <a:r>
              <a:rPr lang="en-US" dirty="0" smtClean="0">
                <a:hlinkClick r:id="rId4"/>
              </a:rPr>
              <a:t>www.ieee802.org/1/files/private/cf-drafts/d0/802-1cf-d0-6.pdf</a:t>
            </a:r>
            <a:endParaRPr lang="en-US" dirty="0"/>
          </a:p>
          <a:p>
            <a:r>
              <a:rPr lang="en-US" dirty="0"/>
              <a:t>New content for P802.1CF</a:t>
            </a:r>
          </a:p>
          <a:p>
            <a:pPr lvl="1"/>
            <a:r>
              <a:rPr lang="en-US" dirty="0"/>
              <a:t>Chapter 7.9 Information </a:t>
            </a:r>
            <a:r>
              <a:rPr lang="en-US" dirty="0" smtClean="0"/>
              <a:t>Model</a:t>
            </a:r>
          </a:p>
          <a:p>
            <a:pPr lvl="2"/>
            <a:r>
              <a:rPr lang="en-US" dirty="0">
                <a:hlinkClick r:id="rId5"/>
              </a:rPr>
              <a:t>https://</a:t>
            </a:r>
            <a:r>
              <a:rPr lang="en-US" dirty="0" smtClean="0">
                <a:hlinkClick r:id="rId5"/>
              </a:rPr>
              <a:t>mentor.ieee.org/omniran/dcn/17/omniran-17-0063-01-CF00-information-model-for-an-setup.pptx</a:t>
            </a:r>
            <a:endParaRPr lang="en-US" dirty="0" smtClean="0"/>
          </a:p>
          <a:p>
            <a:pPr lvl="2"/>
            <a:r>
              <a:rPr lang="en-US" dirty="0">
                <a:hlinkClick r:id="rId6"/>
              </a:rPr>
              <a:t>https://</a:t>
            </a:r>
            <a:r>
              <a:rPr lang="en-US" dirty="0" smtClean="0">
                <a:hlinkClick r:id="rId6"/>
              </a:rPr>
              <a:t>mentor.ieee.org/omniran/dcn/17/omniran-17-0064-01-CF00-information-model-structure.pptx</a:t>
            </a:r>
            <a:endParaRPr lang="en-US" dirty="0"/>
          </a:p>
          <a:p>
            <a:pPr lvl="1"/>
            <a:r>
              <a:rPr lang="en-US" dirty="0"/>
              <a:t>Revision of 7.5 and 7.6 to cover </a:t>
            </a:r>
            <a:r>
              <a:rPr lang="en-US" dirty="0" smtClean="0"/>
              <a:t>TSN</a:t>
            </a:r>
          </a:p>
          <a:p>
            <a:pPr lvl="2"/>
            <a:r>
              <a:rPr lang="en-US" dirty="0">
                <a:hlinkClick r:id="rId7"/>
              </a:rPr>
              <a:t>https://</a:t>
            </a:r>
            <a:r>
              <a:rPr lang="en-US" dirty="0" smtClean="0">
                <a:hlinkClick r:id="rId7"/>
              </a:rPr>
              <a:t>mentor.ieee.org/omniran/dcn/17/omniran-17-0067-01-CF00-tsn-in-the-scope-of-p802-1cf.pptx</a:t>
            </a:r>
            <a:endParaRPr lang="en-US" dirty="0" smtClean="0"/>
          </a:p>
          <a:p>
            <a:pPr lvl="2"/>
            <a:r>
              <a:rPr lang="en-US" dirty="0" smtClean="0"/>
              <a:t>Pending: Chapter 7.5 &amp; 7.6 text amendment</a:t>
            </a:r>
            <a:endParaRPr lang="en-US" dirty="0"/>
          </a:p>
          <a:p>
            <a:pPr lvl="1"/>
            <a:r>
              <a:rPr lang="en-US" dirty="0"/>
              <a:t>Other </a:t>
            </a:r>
            <a:r>
              <a:rPr lang="en-US" dirty="0" smtClean="0"/>
              <a:t>amendments</a:t>
            </a:r>
          </a:p>
          <a:p>
            <a:pPr lvl="2"/>
            <a:r>
              <a:rPr lang="en-US" dirty="0" smtClean="0"/>
              <a:t>Pending: &lt;&lt;</a:t>
            </a:r>
            <a:r>
              <a:rPr lang="en-US" dirty="0" err="1" smtClean="0"/>
              <a:t>Hao</a:t>
            </a:r>
            <a:r>
              <a:rPr lang="en-US" dirty="0" smtClean="0"/>
              <a:t>&gt;&gt;</a:t>
            </a:r>
            <a:endParaRPr lang="en-US" dirty="0"/>
          </a:p>
          <a:p>
            <a:r>
              <a:rPr lang="en-US" dirty="0"/>
              <a:t>Plan for 802.1CF-D0.7 draft</a:t>
            </a:r>
          </a:p>
          <a:p>
            <a:r>
              <a:rPr lang="en-US" dirty="0"/>
              <a:t>IC NEND contributions </a:t>
            </a:r>
            <a:r>
              <a:rPr lang="en-US" dirty="0" smtClean="0"/>
              <a:t>review</a:t>
            </a:r>
          </a:p>
          <a:p>
            <a:pPr lvl="1"/>
            <a:r>
              <a:rPr lang="en-US" dirty="0" smtClean="0"/>
              <a:t>No contributions for this meeting</a:t>
            </a:r>
            <a:endParaRPr lang="en-US" dirty="0"/>
          </a:p>
          <a:p>
            <a:r>
              <a:rPr lang="en-US" dirty="0"/>
              <a:t>Conference calls until Nov F2F</a:t>
            </a:r>
          </a:p>
          <a:p>
            <a:r>
              <a:rPr lang="en-US" dirty="0"/>
              <a:t>Status report to IEEE 802 WGs</a:t>
            </a:r>
          </a:p>
          <a:p>
            <a:r>
              <a:rPr lang="en-US" dirty="0"/>
              <a:t>AOB</a:t>
            </a:r>
          </a:p>
        </p:txBody>
      </p:sp>
    </p:spTree>
    <p:extLst>
      <p:ext uri="{BB962C8B-B14F-4D97-AF65-F5344CB8AC3E}">
        <p14:creationId xmlns:p14="http://schemas.microsoft.com/office/powerpoint/2010/main" val="5201728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Schedules</a:t>
            </a:r>
          </a:p>
        </p:txBody>
      </p:sp>
      <p:sp>
        <p:nvSpPr>
          <p:cNvPr id="3" name="Content Placeholder 2"/>
          <p:cNvSpPr>
            <a:spLocks noGrp="1"/>
          </p:cNvSpPr>
          <p:nvPr>
            <p:ph idx="1"/>
          </p:nvPr>
        </p:nvSpPr>
        <p:spPr/>
        <p:txBody>
          <a:bodyPr>
            <a:normAutofit fontScale="47500" lnSpcReduction="20000"/>
          </a:bodyPr>
          <a:lstStyle/>
          <a:p>
            <a:r>
              <a:rPr lang="en-US" dirty="0" smtClean="0"/>
              <a:t>Tue</a:t>
            </a:r>
            <a:endParaRPr lang="en-US" dirty="0"/>
          </a:p>
          <a:p>
            <a:pPr lvl="1"/>
            <a:r>
              <a:rPr lang="en-US" dirty="0"/>
              <a:t>Review of </a:t>
            </a:r>
            <a:r>
              <a:rPr lang="en-US" dirty="0" smtClean="0"/>
              <a:t>minutes</a:t>
            </a:r>
          </a:p>
          <a:p>
            <a:pPr lvl="2"/>
            <a:r>
              <a:rPr lang="en-US" dirty="0">
                <a:hlinkClick r:id="rId2"/>
              </a:rPr>
              <a:t>https://mentor.ieee.org/omniran/dcn/17/omniran-17-0065-00-00TG-july-25th-confcall-minutes.docx</a:t>
            </a:r>
            <a:endParaRPr lang="en-US" dirty="0"/>
          </a:p>
          <a:p>
            <a:pPr lvl="2"/>
            <a:r>
              <a:rPr lang="en-US" dirty="0">
                <a:hlinkClick r:id="rId3"/>
              </a:rPr>
              <a:t>https://</a:t>
            </a:r>
            <a:r>
              <a:rPr lang="en-US" dirty="0" smtClean="0">
                <a:hlinkClick r:id="rId3"/>
              </a:rPr>
              <a:t>mentor.ieee.org/omniran/dcn/17/omniran-17-0061-00-00TG-july-2017-f2f-meeting-minutes.docx</a:t>
            </a:r>
            <a:endParaRPr lang="en-US" dirty="0"/>
          </a:p>
          <a:p>
            <a:pPr lvl="1"/>
            <a:r>
              <a:rPr lang="en-US" dirty="0" smtClean="0"/>
              <a:t>Reports</a:t>
            </a:r>
          </a:p>
          <a:p>
            <a:pPr lvl="1"/>
            <a:r>
              <a:rPr lang="en-US" dirty="0"/>
              <a:t>Revision of 7.5 and 7.6 to cover TSN</a:t>
            </a:r>
          </a:p>
          <a:p>
            <a:pPr lvl="2"/>
            <a:r>
              <a:rPr lang="en-US" dirty="0">
                <a:hlinkClick r:id="rId4"/>
              </a:rPr>
              <a:t>https://</a:t>
            </a:r>
            <a:r>
              <a:rPr lang="en-US" dirty="0" smtClean="0">
                <a:hlinkClick r:id="rId4"/>
              </a:rPr>
              <a:t>mentor.ieee.org/omniran/dcn/17/omniran-17-0067-01-CF00-tsn-in-the-scope-of-p802-1cf.pptx</a:t>
            </a:r>
            <a:endParaRPr lang="en-US" dirty="0"/>
          </a:p>
          <a:p>
            <a:r>
              <a:rPr lang="en-US" dirty="0" smtClean="0"/>
              <a:t>Wed</a:t>
            </a:r>
          </a:p>
          <a:p>
            <a:pPr lvl="1"/>
            <a:r>
              <a:rPr lang="en-US" dirty="0"/>
              <a:t>Comment resolution on P802.1CF-D0.6</a:t>
            </a:r>
          </a:p>
          <a:p>
            <a:pPr lvl="2"/>
            <a:r>
              <a:rPr lang="en-US" dirty="0">
                <a:hlinkClick r:id="rId5"/>
              </a:rPr>
              <a:t>http://www.ieee802.org/1/files/private/cf-drafts/d0/802-1cf-d0-6.pdf</a:t>
            </a:r>
            <a:endParaRPr lang="en-US" dirty="0"/>
          </a:p>
          <a:p>
            <a:pPr lvl="1"/>
            <a:r>
              <a:rPr lang="en-US" dirty="0" smtClean="0"/>
              <a:t>Chapter </a:t>
            </a:r>
            <a:r>
              <a:rPr lang="en-US" dirty="0"/>
              <a:t>7.9 Information Model</a:t>
            </a:r>
          </a:p>
          <a:p>
            <a:pPr lvl="2"/>
            <a:r>
              <a:rPr lang="en-US" dirty="0">
                <a:hlinkClick r:id="rId6"/>
              </a:rPr>
              <a:t>https://mentor.ieee.org/omniran/dcn/17/omniran-17-0063-01-CF00-information-model-for-an-setup.pptx</a:t>
            </a:r>
            <a:endParaRPr lang="en-US" dirty="0"/>
          </a:p>
          <a:p>
            <a:pPr lvl="2"/>
            <a:r>
              <a:rPr lang="en-US" dirty="0">
                <a:hlinkClick r:id="rId7"/>
              </a:rPr>
              <a:t>https://mentor.ieee.org/omniran/dcn/17/omniran-17-0064-01-CF00-information-model-structure.pptx</a:t>
            </a:r>
            <a:endParaRPr lang="en-US" dirty="0"/>
          </a:p>
          <a:p>
            <a:pPr lvl="1"/>
            <a:r>
              <a:rPr lang="en-US" dirty="0"/>
              <a:t>Other amendments</a:t>
            </a:r>
          </a:p>
          <a:p>
            <a:pPr lvl="2"/>
            <a:r>
              <a:rPr lang="en-US" dirty="0" smtClean="0"/>
              <a:t>Pending: &lt;&lt;</a:t>
            </a:r>
            <a:r>
              <a:rPr lang="en-US" dirty="0" err="1" smtClean="0"/>
              <a:t>Hao</a:t>
            </a:r>
            <a:r>
              <a:rPr lang="en-US" dirty="0" smtClean="0"/>
              <a:t>&gt;&gt;</a:t>
            </a:r>
            <a:endParaRPr lang="en-US" dirty="0"/>
          </a:p>
          <a:p>
            <a:r>
              <a:rPr lang="en-US" dirty="0" smtClean="0"/>
              <a:t>Thu</a:t>
            </a:r>
            <a:endParaRPr lang="en-US" dirty="0"/>
          </a:p>
          <a:p>
            <a:pPr lvl="1"/>
            <a:r>
              <a:rPr lang="en-US" dirty="0" smtClean="0"/>
              <a:t>Revision </a:t>
            </a:r>
            <a:r>
              <a:rPr lang="en-US" dirty="0"/>
              <a:t>of 7.5 and 7.6 to cover TSN</a:t>
            </a:r>
          </a:p>
          <a:p>
            <a:pPr lvl="2"/>
            <a:r>
              <a:rPr lang="en-US" dirty="0" smtClean="0"/>
              <a:t>Pending</a:t>
            </a:r>
            <a:r>
              <a:rPr lang="en-US" dirty="0"/>
              <a:t>: Chapter 7.5 &amp; 7.6 text amendment</a:t>
            </a:r>
          </a:p>
          <a:p>
            <a:pPr lvl="1"/>
            <a:r>
              <a:rPr lang="en-US" dirty="0" smtClean="0"/>
              <a:t>Plan </a:t>
            </a:r>
            <a:r>
              <a:rPr lang="en-US" dirty="0"/>
              <a:t>for 802.1CF-D0.7 draft</a:t>
            </a:r>
          </a:p>
          <a:p>
            <a:pPr lvl="1"/>
            <a:r>
              <a:rPr lang="en-US" dirty="0" smtClean="0"/>
              <a:t>Conference </a:t>
            </a:r>
            <a:r>
              <a:rPr lang="en-US" dirty="0"/>
              <a:t>calls until Nov F2F</a:t>
            </a:r>
          </a:p>
          <a:p>
            <a:pPr lvl="1"/>
            <a:r>
              <a:rPr lang="en-US" dirty="0"/>
              <a:t>Status report to IEEE 802 WGs</a:t>
            </a:r>
          </a:p>
          <a:p>
            <a:pPr lvl="1"/>
            <a:r>
              <a:rPr lang="en-US" dirty="0"/>
              <a:t>AOB</a:t>
            </a:r>
          </a:p>
        </p:txBody>
      </p:sp>
    </p:spTree>
    <p:extLst>
      <p:ext uri="{BB962C8B-B14F-4D97-AF65-F5344CB8AC3E}">
        <p14:creationId xmlns:p14="http://schemas.microsoft.com/office/powerpoint/2010/main" val="1919686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#2</a:t>
            </a:r>
            <a:endParaRPr lang="en-US" dirty="0"/>
          </a:p>
        </p:txBody>
      </p:sp>
      <p:sp>
        <p:nvSpPr>
          <p:cNvPr id="3" name="Content Placeholder 2"/>
          <p:cNvSpPr>
            <a:spLocks noGrp="1"/>
          </p:cNvSpPr>
          <p:nvPr>
            <p:ph idx="1"/>
          </p:nvPr>
        </p:nvSpPr>
        <p:spPr>
          <a:xfrm>
            <a:off x="457200" y="1417638"/>
            <a:ext cx="8229600" cy="4983162"/>
          </a:xfrm>
        </p:spPr>
        <p:txBody>
          <a:bodyPr>
            <a:normAutofit fontScale="47500" lnSpcReduction="20000"/>
          </a:bodyPr>
          <a:lstStyle/>
          <a:p>
            <a:r>
              <a:rPr lang="en-US" dirty="0"/>
              <a:t>Review of </a:t>
            </a:r>
            <a:r>
              <a:rPr lang="en-US" dirty="0" smtClean="0"/>
              <a:t>minutes</a:t>
            </a:r>
          </a:p>
          <a:p>
            <a:pPr lvl="1"/>
            <a:r>
              <a:rPr lang="en-US" dirty="0" smtClean="0">
                <a:hlinkClick r:id="rId2"/>
              </a:rPr>
              <a:t>https</a:t>
            </a:r>
            <a:r>
              <a:rPr lang="en-US" dirty="0">
                <a:hlinkClick r:id="rId2"/>
              </a:rPr>
              <a:t>://</a:t>
            </a:r>
            <a:r>
              <a:rPr lang="en-US" dirty="0" smtClean="0">
                <a:hlinkClick r:id="rId2"/>
              </a:rPr>
              <a:t>mentor.ieee.org/omniran/dcn/17/omniran-17-0065-00-00TG-july-25th-confcall-minutes.docx</a:t>
            </a:r>
            <a:endParaRPr lang="en-US" dirty="0" smtClean="0"/>
          </a:p>
          <a:p>
            <a:pPr lvl="1"/>
            <a:r>
              <a:rPr lang="en-US" dirty="0">
                <a:hlinkClick r:id="rId3"/>
              </a:rPr>
              <a:t>https://</a:t>
            </a:r>
            <a:r>
              <a:rPr lang="en-US" dirty="0" smtClean="0">
                <a:hlinkClick r:id="rId3"/>
              </a:rPr>
              <a:t>mentor.ieee.org/omniran/dcn/17/omniran-17-0061-00-00TG-july-2017-f2f-meeting-minutes.docx</a:t>
            </a:r>
            <a:endParaRPr lang="en-US" dirty="0" smtClean="0"/>
          </a:p>
          <a:p>
            <a:pPr lvl="1"/>
            <a:r>
              <a:rPr lang="en-US" dirty="0" smtClean="0"/>
              <a:t>No issues raised</a:t>
            </a:r>
            <a:r>
              <a:rPr lang="en-US" dirty="0" smtClean="0"/>
              <a:t>.</a:t>
            </a:r>
          </a:p>
          <a:p>
            <a:pPr lvl="1"/>
            <a:r>
              <a:rPr lang="en-US" dirty="0" smtClean="0"/>
              <a:t>Walter appreciated that in the minutes not only plain decisions are kept, but also the essential flow of the discussions.</a:t>
            </a:r>
            <a:endParaRPr lang="en-US" dirty="0"/>
          </a:p>
          <a:p>
            <a:r>
              <a:rPr lang="en-US" dirty="0" smtClean="0"/>
              <a:t>Reports</a:t>
            </a:r>
          </a:p>
          <a:p>
            <a:pPr lvl="1"/>
            <a:r>
              <a:rPr lang="en-US" dirty="0" smtClean="0"/>
              <a:t>New IEEE 802.1 </a:t>
            </a:r>
            <a:r>
              <a:rPr lang="en-US" dirty="0" smtClean="0"/>
              <a:t>website</a:t>
            </a:r>
          </a:p>
          <a:p>
            <a:pPr lvl="2"/>
            <a:r>
              <a:rPr lang="en-US" dirty="0" err="1" smtClean="0"/>
              <a:t>OmniRAN</a:t>
            </a:r>
            <a:r>
              <a:rPr lang="en-US" dirty="0" smtClean="0"/>
              <a:t> content up-to-date, but no official release announced yet.</a:t>
            </a:r>
          </a:p>
          <a:p>
            <a:pPr lvl="2"/>
            <a:r>
              <a:rPr lang="en-US" dirty="0" smtClean="0"/>
              <a:t>Max will maintain for time being both </a:t>
            </a:r>
            <a:r>
              <a:rPr lang="en-US" dirty="0" err="1" smtClean="0"/>
              <a:t>OmniRAN</a:t>
            </a:r>
            <a:r>
              <a:rPr lang="en-US" dirty="0" smtClean="0"/>
              <a:t> websites</a:t>
            </a:r>
            <a:endParaRPr lang="en-US" dirty="0" smtClean="0"/>
          </a:p>
          <a:p>
            <a:pPr lvl="1"/>
            <a:r>
              <a:rPr lang="en-US" dirty="0" smtClean="0"/>
              <a:t>Creation of D0.6 was delayed, </a:t>
            </a:r>
            <a:r>
              <a:rPr lang="en-US" dirty="0" smtClean="0"/>
              <a:t>however document will </a:t>
            </a:r>
            <a:r>
              <a:rPr lang="en-US" dirty="0" smtClean="0"/>
              <a:t>be used as base for internal editorial </a:t>
            </a:r>
            <a:r>
              <a:rPr lang="en-US" dirty="0" smtClean="0"/>
              <a:t>clean-up and further amendments</a:t>
            </a:r>
            <a:endParaRPr lang="en-US" dirty="0"/>
          </a:p>
          <a:p>
            <a:r>
              <a:rPr lang="en-US" dirty="0"/>
              <a:t>Revision of 7.5 and 7.6 to cover TSN</a:t>
            </a:r>
          </a:p>
          <a:p>
            <a:pPr lvl="1"/>
            <a:r>
              <a:rPr lang="en-US" dirty="0">
                <a:hlinkClick r:id="rId4"/>
              </a:rPr>
              <a:t>https://</a:t>
            </a:r>
            <a:r>
              <a:rPr lang="en-US" dirty="0" smtClean="0">
                <a:hlinkClick r:id="rId4"/>
              </a:rPr>
              <a:t>mentor.ieee.org/omniran/dcn/17/omniran-17-0067-01-CF00-tsn-in-the-scope-of-p802-1cf.pptx</a:t>
            </a:r>
            <a:endParaRPr lang="en-US" dirty="0" smtClean="0"/>
          </a:p>
          <a:p>
            <a:pPr lvl="2"/>
            <a:r>
              <a:rPr lang="en-US" dirty="0" smtClean="0"/>
              <a:t>Max presented his slides in preparation of the joint TSN-</a:t>
            </a:r>
            <a:r>
              <a:rPr lang="en-US" dirty="0" err="1" smtClean="0"/>
              <a:t>OmniRAN</a:t>
            </a:r>
            <a:r>
              <a:rPr lang="en-US" dirty="0" smtClean="0"/>
              <a:t> meeting on Wednesday, 13:30. When comparing the configuration and control models, </a:t>
            </a:r>
          </a:p>
          <a:p>
            <a:pPr lvl="2"/>
            <a:r>
              <a:rPr lang="en-US" dirty="0" err="1" smtClean="0"/>
              <a:t>Hao</a:t>
            </a:r>
            <a:r>
              <a:rPr lang="en-US" dirty="0" smtClean="0"/>
              <a:t> pointed out that even the fully distributed configuration model could be represented through the NRM. As </a:t>
            </a:r>
            <a:r>
              <a:rPr lang="en-US" dirty="0" err="1" smtClean="0"/>
              <a:t>OmniRAN</a:t>
            </a:r>
            <a:r>
              <a:rPr lang="en-US" dirty="0" smtClean="0"/>
              <a:t> is mainly about </a:t>
            </a:r>
            <a:r>
              <a:rPr lang="en-US" dirty="0" err="1" smtClean="0"/>
              <a:t>centrailized</a:t>
            </a:r>
            <a:r>
              <a:rPr lang="en-US" dirty="0" smtClean="0"/>
              <a:t> access network control, it was agreed to focus on the centralized models in the joint meeting on Wednesday.</a:t>
            </a:r>
          </a:p>
          <a:p>
            <a:pPr lvl="2"/>
            <a:r>
              <a:rPr lang="en-US" dirty="0" smtClean="0"/>
              <a:t>The </a:t>
            </a:r>
            <a:r>
              <a:rPr lang="en-US" dirty="0" err="1" smtClean="0"/>
              <a:t>QoS</a:t>
            </a:r>
            <a:r>
              <a:rPr lang="en-US" dirty="0" smtClean="0"/>
              <a:t> and policy control architecture of </a:t>
            </a:r>
            <a:r>
              <a:rPr lang="en-US" dirty="0" err="1" smtClean="0"/>
              <a:t>OmniRAN</a:t>
            </a:r>
            <a:r>
              <a:rPr lang="en-US" dirty="0" smtClean="0"/>
              <a:t> provides additional functionality compared to the two centralized TSN configuration models. The additional capabilities of the </a:t>
            </a:r>
            <a:r>
              <a:rPr lang="en-US" dirty="0" err="1" smtClean="0"/>
              <a:t>OmniRAN</a:t>
            </a:r>
            <a:r>
              <a:rPr lang="en-US" dirty="0" smtClean="0"/>
              <a:t> architecture should be brought up in the joint meeting to retrieve feedback about the potential acceptance by TSN.</a:t>
            </a:r>
          </a:p>
          <a:p>
            <a:pPr lvl="2"/>
            <a:r>
              <a:rPr lang="en-US" dirty="0" smtClean="0"/>
              <a:t>Max lined out the compact </a:t>
            </a:r>
            <a:r>
              <a:rPr lang="en-US" dirty="0" err="1" smtClean="0"/>
              <a:t>slideset</a:t>
            </a:r>
            <a:r>
              <a:rPr lang="en-US" dirty="0" smtClean="0"/>
              <a:t> he would create for the joint meeting explaining hardly anything about TSN architecture but providing much more background on P802.1CF NRM capabilities and options.</a:t>
            </a:r>
            <a:endParaRPr lang="en-US" dirty="0"/>
          </a:p>
        </p:txBody>
      </p:sp>
    </p:spTree>
    <p:extLst>
      <p:ext uri="{BB962C8B-B14F-4D97-AF65-F5344CB8AC3E}">
        <p14:creationId xmlns:p14="http://schemas.microsoft.com/office/powerpoint/2010/main" val="4740934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#3</a:t>
            </a:r>
            <a:endParaRPr lang="en-US" dirty="0"/>
          </a:p>
        </p:txBody>
      </p:sp>
      <p:sp>
        <p:nvSpPr>
          <p:cNvPr id="3" name="Content Placeholder 2"/>
          <p:cNvSpPr>
            <a:spLocks noGrp="1"/>
          </p:cNvSpPr>
          <p:nvPr>
            <p:ph idx="1"/>
          </p:nvPr>
        </p:nvSpPr>
        <p:spPr/>
        <p:txBody>
          <a:bodyPr>
            <a:normAutofit fontScale="85000" lnSpcReduction="20000"/>
          </a:bodyPr>
          <a:lstStyle/>
          <a:p>
            <a:r>
              <a:rPr lang="en-US" dirty="0"/>
              <a:t>Comment resolution on P802.1CF-D0.6</a:t>
            </a:r>
          </a:p>
          <a:p>
            <a:pPr lvl="1"/>
            <a:r>
              <a:rPr lang="en-US" dirty="0">
                <a:hlinkClick r:id="rId2"/>
              </a:rPr>
              <a:t>http://www.ieee802.org/1/files/private/cf-drafts/d0/802-1cf-d0-6.pdf</a:t>
            </a:r>
            <a:endParaRPr lang="en-US" dirty="0"/>
          </a:p>
          <a:p>
            <a:r>
              <a:rPr lang="en-US" dirty="0"/>
              <a:t>Chapter 7.9 Information Model</a:t>
            </a:r>
          </a:p>
          <a:p>
            <a:pPr lvl="1"/>
            <a:r>
              <a:rPr lang="en-US" dirty="0">
                <a:hlinkClick r:id="rId3"/>
              </a:rPr>
              <a:t>https://mentor.ieee.org/omniran/dcn/17/omniran-17-0063-01-CF00-information-model-for-an-setup.pptx</a:t>
            </a:r>
            <a:endParaRPr lang="en-US" dirty="0"/>
          </a:p>
          <a:p>
            <a:pPr lvl="1"/>
            <a:r>
              <a:rPr lang="en-US" dirty="0">
                <a:hlinkClick r:id="rId4"/>
              </a:rPr>
              <a:t>https://mentor.ieee.org/omniran/dcn/17/omniran-17-0064-01-CF00-information-model-structure.pptx</a:t>
            </a:r>
            <a:endParaRPr lang="en-US" dirty="0"/>
          </a:p>
          <a:p>
            <a:r>
              <a:rPr lang="en-US" dirty="0"/>
              <a:t>Other amendments</a:t>
            </a:r>
          </a:p>
          <a:p>
            <a:pPr lvl="1"/>
            <a:r>
              <a:rPr lang="en-US" dirty="0"/>
              <a:t>??</a:t>
            </a:r>
          </a:p>
          <a:p>
            <a:r>
              <a:rPr lang="en-US" dirty="0"/>
              <a:t>IC NEND contributions review</a:t>
            </a:r>
          </a:p>
          <a:p>
            <a:pPr lvl="1"/>
            <a:r>
              <a:rPr lang="en-US" dirty="0" smtClean="0"/>
              <a:t>??</a:t>
            </a:r>
            <a:endParaRPr lang="en-US" dirty="0"/>
          </a:p>
        </p:txBody>
      </p:sp>
    </p:spTree>
    <p:extLst>
      <p:ext uri="{BB962C8B-B14F-4D97-AF65-F5344CB8AC3E}">
        <p14:creationId xmlns:p14="http://schemas.microsoft.com/office/powerpoint/2010/main" val="2083840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#4</a:t>
            </a:r>
            <a:endParaRPr lang="en-US" dirty="0"/>
          </a:p>
        </p:txBody>
      </p:sp>
      <p:sp>
        <p:nvSpPr>
          <p:cNvPr id="3" name="Content Placeholder 2"/>
          <p:cNvSpPr>
            <a:spLocks noGrp="1"/>
          </p:cNvSpPr>
          <p:nvPr>
            <p:ph idx="1"/>
          </p:nvPr>
        </p:nvSpPr>
        <p:spPr/>
        <p:txBody>
          <a:bodyPr/>
          <a:lstStyle/>
          <a:p>
            <a:r>
              <a:rPr lang="en-US" dirty="0"/>
              <a:t>Revision of 7.5 and 7.6 to cover TSN</a:t>
            </a:r>
          </a:p>
          <a:p>
            <a:pPr lvl="1"/>
            <a:r>
              <a:rPr lang="en-US" dirty="0"/>
              <a:t>Pending: Chapter 7.5 &amp; 7.6 text amendment</a:t>
            </a:r>
          </a:p>
          <a:p>
            <a:r>
              <a:rPr lang="en-US" dirty="0"/>
              <a:t>Plan for 802.1CF-D0.7 draft</a:t>
            </a:r>
          </a:p>
          <a:p>
            <a:r>
              <a:rPr lang="en-US" dirty="0"/>
              <a:t>Conference calls until Nov F2F</a:t>
            </a:r>
          </a:p>
          <a:p>
            <a:r>
              <a:rPr lang="en-US" dirty="0"/>
              <a:t>Status report to IEEE 802 WGs</a:t>
            </a:r>
          </a:p>
          <a:p>
            <a:r>
              <a:rPr lang="en-US" dirty="0" smtClean="0"/>
              <a:t>AOB</a:t>
            </a:r>
            <a:endParaRPr lang="en-US" dirty="0"/>
          </a:p>
        </p:txBody>
      </p:sp>
    </p:spTree>
    <p:extLst>
      <p:ext uri="{BB962C8B-B14F-4D97-AF65-F5344CB8AC3E}">
        <p14:creationId xmlns:p14="http://schemas.microsoft.com/office/powerpoint/2010/main" val="1031158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 </a:t>
            </a:r>
            <a:r>
              <a:rPr lang="en-US" dirty="0"/>
              <a:t>2017 F2F Meeting</a:t>
            </a:r>
          </a:p>
        </p:txBody>
      </p:sp>
      <p:sp>
        <p:nvSpPr>
          <p:cNvPr id="3" name="Content Placeholder 2"/>
          <p:cNvSpPr>
            <a:spLocks noGrp="1"/>
          </p:cNvSpPr>
          <p:nvPr>
            <p:ph idx="1"/>
          </p:nvPr>
        </p:nvSpPr>
        <p:spPr>
          <a:xfrm>
            <a:off x="457200" y="1524000"/>
            <a:ext cx="8229600" cy="4800600"/>
          </a:xfrm>
        </p:spPr>
        <p:txBody>
          <a:bodyPr>
            <a:normAutofit fontScale="77500" lnSpcReduction="20000"/>
          </a:bodyPr>
          <a:lstStyle/>
          <a:p>
            <a:r>
              <a:rPr lang="en-US" dirty="0"/>
              <a:t>Venue:</a:t>
            </a:r>
          </a:p>
          <a:p>
            <a:pPr lvl="1"/>
            <a:r>
              <a:rPr lang="en-US" dirty="0"/>
              <a:t>Murray Premises Hotel</a:t>
            </a:r>
            <a:br>
              <a:rPr lang="en-US" dirty="0"/>
            </a:br>
            <a:r>
              <a:rPr lang="en-US" dirty="0"/>
              <a:t>5 Beck's Cove</a:t>
            </a:r>
            <a:br>
              <a:rPr lang="en-US" dirty="0"/>
            </a:br>
            <a:r>
              <a:rPr lang="en-US" dirty="0" smtClean="0"/>
              <a:t>St</a:t>
            </a:r>
            <a:r>
              <a:rPr lang="en-US" dirty="0"/>
              <a:t>. John's, </a:t>
            </a:r>
            <a:r>
              <a:rPr lang="en-US" dirty="0" smtClean="0"/>
              <a:t>NL, Canada</a:t>
            </a:r>
          </a:p>
          <a:p>
            <a:pPr lvl="1"/>
            <a:r>
              <a:rPr lang="en-US" dirty="0" smtClean="0">
                <a:hlinkClick r:id="rId2"/>
              </a:rPr>
              <a:t>http</a:t>
            </a:r>
            <a:r>
              <a:rPr lang="en-US" dirty="0">
                <a:hlinkClick r:id="rId2"/>
              </a:rPr>
              <a:t>://</a:t>
            </a:r>
            <a:r>
              <a:rPr lang="en-US" dirty="0" smtClean="0">
                <a:hlinkClick r:id="rId2"/>
              </a:rPr>
              <a:t>murraypremiseshotel.com/index.html</a:t>
            </a:r>
            <a:r>
              <a:rPr lang="en-US" dirty="0"/>
              <a:t/>
            </a:r>
            <a:br>
              <a:rPr lang="en-US" dirty="0"/>
            </a:br>
            <a:endParaRPr lang="en-US" dirty="0"/>
          </a:p>
          <a:p>
            <a:r>
              <a:rPr lang="en-US" dirty="0"/>
              <a:t>Sessions:</a:t>
            </a:r>
          </a:p>
          <a:p>
            <a:pPr lvl="1"/>
            <a:r>
              <a:rPr lang="en-US" dirty="0" smtClean="0"/>
              <a:t>Tue, </a:t>
            </a:r>
            <a:r>
              <a:rPr lang="en-US" dirty="0"/>
              <a:t>	</a:t>
            </a:r>
            <a:r>
              <a:rPr lang="en-US" dirty="0" smtClean="0"/>
              <a:t>May 15</a:t>
            </a:r>
            <a:r>
              <a:rPr lang="en-US" baseline="30000" dirty="0" smtClean="0"/>
              <a:t>th</a:t>
            </a:r>
            <a:r>
              <a:rPr lang="en-US" dirty="0"/>
              <a:t>,	</a:t>
            </a:r>
            <a:r>
              <a:rPr lang="en-US" dirty="0" smtClean="0"/>
              <a:t>13:30-16:00</a:t>
            </a:r>
          </a:p>
          <a:p>
            <a:pPr lvl="2"/>
            <a:r>
              <a:rPr lang="en-US" dirty="0" smtClean="0"/>
              <a:t>Meeting room</a:t>
            </a:r>
            <a:r>
              <a:rPr lang="en-US" dirty="0" smtClean="0"/>
              <a:t>: Gypsy Room</a:t>
            </a:r>
            <a:endParaRPr lang="en-US" dirty="0"/>
          </a:p>
          <a:p>
            <a:pPr lvl="1"/>
            <a:r>
              <a:rPr lang="en-US" dirty="0" smtClean="0"/>
              <a:t>Wed, </a:t>
            </a:r>
            <a:r>
              <a:rPr lang="en-US" dirty="0"/>
              <a:t>	</a:t>
            </a:r>
            <a:r>
              <a:rPr lang="en-US" dirty="0" smtClean="0"/>
              <a:t>May 16</a:t>
            </a:r>
            <a:r>
              <a:rPr lang="en-US" baseline="30000" dirty="0" smtClean="0"/>
              <a:t>th</a:t>
            </a:r>
            <a:r>
              <a:rPr lang="en-US" dirty="0"/>
              <a:t>, 	</a:t>
            </a:r>
            <a:r>
              <a:rPr lang="en-US" dirty="0" smtClean="0"/>
              <a:t>13:30-18:00</a:t>
            </a:r>
          </a:p>
          <a:p>
            <a:pPr lvl="2"/>
            <a:r>
              <a:rPr lang="en-US" dirty="0" smtClean="0"/>
              <a:t>Meeting room</a:t>
            </a:r>
            <a:r>
              <a:rPr lang="en-US" dirty="0" smtClean="0"/>
              <a:t>: Gypsy Room</a:t>
            </a:r>
            <a:endParaRPr lang="en-US" dirty="0"/>
          </a:p>
          <a:p>
            <a:pPr lvl="1"/>
            <a:r>
              <a:rPr lang="en-US" dirty="0" smtClean="0"/>
              <a:t>Thu,</a:t>
            </a:r>
            <a:r>
              <a:rPr lang="en-US" dirty="0"/>
              <a:t>	</a:t>
            </a:r>
            <a:r>
              <a:rPr lang="en-US" dirty="0" smtClean="0"/>
              <a:t>May 17</a:t>
            </a:r>
            <a:r>
              <a:rPr lang="en-US" baseline="30000" dirty="0" smtClean="0"/>
              <a:t>th</a:t>
            </a:r>
            <a:r>
              <a:rPr lang="en-US" dirty="0"/>
              <a:t>,	</a:t>
            </a:r>
            <a:r>
              <a:rPr lang="en-US" dirty="0" smtClean="0"/>
              <a:t>13:30-16:00</a:t>
            </a:r>
          </a:p>
          <a:p>
            <a:pPr lvl="2"/>
            <a:r>
              <a:rPr lang="en-US" dirty="0" smtClean="0"/>
              <a:t>Meeting room</a:t>
            </a:r>
            <a:r>
              <a:rPr lang="en-US" dirty="0" smtClean="0"/>
              <a:t>: Gypsy Room</a:t>
            </a:r>
            <a:endParaRPr lang="en-US" dirty="0" smtClean="0"/>
          </a:p>
          <a:p>
            <a:pPr lvl="2"/>
            <a:endParaRPr lang="en-US" dirty="0" smtClean="0"/>
          </a:p>
          <a:p>
            <a:pPr lvl="1"/>
            <a:r>
              <a:rPr lang="en-US" i="1" dirty="0" smtClean="0"/>
              <a:t>Editorial sessions: Tue, Wed, Thu: 09:00-12:30</a:t>
            </a:r>
            <a:endParaRPr lang="en-US"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Sep 2017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r>
              <a:rPr lang="en-US" dirty="0"/>
              <a:t>Reports</a:t>
            </a:r>
          </a:p>
          <a:p>
            <a:r>
              <a:rPr lang="en-US" dirty="0"/>
              <a:t>Comment resolution on P802.1CF-D0.6</a:t>
            </a:r>
          </a:p>
          <a:p>
            <a:r>
              <a:rPr lang="en-US" dirty="0"/>
              <a:t>New content for P802.1CF</a:t>
            </a:r>
          </a:p>
          <a:p>
            <a:pPr lvl="1"/>
            <a:r>
              <a:rPr lang="en-US" dirty="0"/>
              <a:t>Chapter 7.9 Information Model</a:t>
            </a:r>
          </a:p>
          <a:p>
            <a:pPr lvl="1"/>
            <a:r>
              <a:rPr lang="en-US" dirty="0"/>
              <a:t>Revision of 7.5 and 7.6 to cover TSN</a:t>
            </a:r>
          </a:p>
          <a:p>
            <a:pPr lvl="1"/>
            <a:r>
              <a:rPr lang="en-US" dirty="0"/>
              <a:t>Other amendments</a:t>
            </a:r>
          </a:p>
          <a:p>
            <a:r>
              <a:rPr lang="en-US" dirty="0"/>
              <a:t>Plan for 802.1CF-D0.7 draft</a:t>
            </a:r>
          </a:p>
          <a:p>
            <a:r>
              <a:rPr lang="en-US" dirty="0"/>
              <a:t>IC NEND contributions review</a:t>
            </a:r>
          </a:p>
          <a:p>
            <a:r>
              <a:rPr lang="en-US" dirty="0"/>
              <a:t>Conference calls until Nov F2F</a:t>
            </a:r>
          </a:p>
          <a:p>
            <a:r>
              <a:rPr lang="en-US" dirty="0"/>
              <a:t>Status report to IEEE 802 WGs</a:t>
            </a:r>
          </a:p>
          <a:p>
            <a:r>
              <a:rPr lang="en-US" dirty="0"/>
              <a:t>AOB</a:t>
            </a:r>
          </a:p>
        </p:txBody>
      </p:sp>
    </p:spTree>
    <p:extLst>
      <p:ext uri="{BB962C8B-B14F-4D97-AF65-F5344CB8AC3E}">
        <p14:creationId xmlns:p14="http://schemas.microsoft.com/office/powerpoint/2010/main" val="1287074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Sep 2017 Agenda Graphics</a:t>
            </a:r>
          </a:p>
        </p:txBody>
      </p:sp>
      <p:graphicFrame>
        <p:nvGraphicFramePr>
          <p:cNvPr id="3" name="Table 2"/>
          <p:cNvGraphicFramePr>
            <a:graphicFrameLocks noGrp="1"/>
          </p:cNvGraphicFramePr>
          <p:nvPr>
            <p:extLst>
              <p:ext uri="{D42A27DB-BD31-4B8C-83A1-F6EECF244321}">
                <p14:modId xmlns:p14="http://schemas.microsoft.com/office/powerpoint/2010/main" val="1356994267"/>
              </p:ext>
            </p:extLst>
          </p:nvPr>
        </p:nvGraphicFramePr>
        <p:xfrm>
          <a:off x="381000" y="1014102"/>
          <a:ext cx="8305800" cy="542401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xmlns="" val="20000"/>
                    </a:ext>
                  </a:extLst>
                </a:gridCol>
                <a:gridCol w="1531031">
                  <a:extLst>
                    <a:ext uri="{9D8B030D-6E8A-4147-A177-3AD203B41FA5}">
                      <a16:colId xmlns:a16="http://schemas.microsoft.com/office/drawing/2014/main" xmlns="" val="20001"/>
                    </a:ext>
                  </a:extLst>
                </a:gridCol>
                <a:gridCol w="1531031">
                  <a:extLst>
                    <a:ext uri="{9D8B030D-6E8A-4147-A177-3AD203B41FA5}">
                      <a16:colId xmlns:a16="http://schemas.microsoft.com/office/drawing/2014/main" xmlns="" val="20002"/>
                    </a:ext>
                  </a:extLst>
                </a:gridCol>
                <a:gridCol w="1531031">
                  <a:extLst>
                    <a:ext uri="{9D8B030D-6E8A-4147-A177-3AD203B41FA5}">
                      <a16:colId xmlns:a16="http://schemas.microsoft.com/office/drawing/2014/main" xmlns="" val="20003"/>
                    </a:ext>
                  </a:extLst>
                </a:gridCol>
                <a:gridCol w="1531031">
                  <a:extLst>
                    <a:ext uri="{9D8B030D-6E8A-4147-A177-3AD203B41FA5}">
                      <a16:colId xmlns:a16="http://schemas.microsoft.com/office/drawing/2014/main" xmlns="" val="20004"/>
                    </a:ext>
                  </a:extLst>
                </a:gridCol>
                <a:gridCol w="1531031">
                  <a:extLst>
                    <a:ext uri="{9D8B030D-6E8A-4147-A177-3AD203B41FA5}">
                      <a16:colId xmlns:a16="http://schemas.microsoft.com/office/drawing/2014/main" xmlns="" val="20005"/>
                    </a:ext>
                  </a:extLst>
                </a:gridCol>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9/4</a:t>
                      </a:r>
                    </a:p>
                  </a:txBody>
                  <a:tcPr marL="0" marR="0" marT="0" marB="0">
                    <a:solidFill>
                      <a:schemeClr val="bg1"/>
                    </a:solidFill>
                  </a:tcPr>
                </a:tc>
                <a:tc>
                  <a:txBody>
                    <a:bodyPr/>
                    <a:lstStyle/>
                    <a:p>
                      <a:pPr algn="ctr"/>
                      <a:r>
                        <a:rPr lang="en-US" sz="1800" dirty="0">
                          <a:solidFill>
                            <a:schemeClr val="tx2"/>
                          </a:solidFill>
                        </a:rPr>
                        <a:t>Tue 9/5</a:t>
                      </a:r>
                    </a:p>
                  </a:txBody>
                  <a:tcPr marL="0" marR="0" marT="0" marB="0">
                    <a:solidFill>
                      <a:schemeClr val="bg1"/>
                    </a:solidFill>
                  </a:tcPr>
                </a:tc>
                <a:tc>
                  <a:txBody>
                    <a:bodyPr/>
                    <a:lstStyle/>
                    <a:p>
                      <a:pPr algn="ctr"/>
                      <a:r>
                        <a:rPr lang="en-US" sz="1800" dirty="0">
                          <a:solidFill>
                            <a:schemeClr val="tx2"/>
                          </a:solidFill>
                        </a:rPr>
                        <a:t>Wed 9/6</a:t>
                      </a:r>
                    </a:p>
                  </a:txBody>
                  <a:tcPr marL="0" marR="0" marT="0" marB="0">
                    <a:solidFill>
                      <a:schemeClr val="bg1"/>
                    </a:solidFill>
                  </a:tcPr>
                </a:tc>
                <a:tc>
                  <a:txBody>
                    <a:bodyPr/>
                    <a:lstStyle/>
                    <a:p>
                      <a:pPr algn="ctr"/>
                      <a:r>
                        <a:rPr lang="en-US" sz="1800" dirty="0">
                          <a:solidFill>
                            <a:schemeClr val="tx2"/>
                          </a:solidFill>
                        </a:rPr>
                        <a:t>Thu</a:t>
                      </a:r>
                      <a:r>
                        <a:rPr lang="en-US" sz="1800" baseline="0" dirty="0">
                          <a:solidFill>
                            <a:schemeClr val="tx2"/>
                          </a:solidFill>
                        </a:rPr>
                        <a:t> 9</a:t>
                      </a:r>
                      <a:r>
                        <a:rPr lang="en-US" sz="1800" dirty="0">
                          <a:solidFill>
                            <a:schemeClr val="tx2"/>
                          </a:solidFill>
                        </a:rPr>
                        <a:t>/7</a:t>
                      </a:r>
                    </a:p>
                  </a:txBody>
                  <a:tcPr marL="0" marR="0" marT="0" marB="0">
                    <a:solidFill>
                      <a:schemeClr val="bg1"/>
                    </a:solidFill>
                  </a:tcPr>
                </a:tc>
                <a:tc>
                  <a:txBody>
                    <a:bodyPr/>
                    <a:lstStyle/>
                    <a:p>
                      <a:pPr algn="ctr"/>
                      <a:r>
                        <a:rPr lang="en-US" sz="1800" dirty="0">
                          <a:solidFill>
                            <a:schemeClr val="tx2"/>
                          </a:solidFill>
                        </a:rPr>
                        <a:t>Fri 9/8</a:t>
                      </a:r>
                    </a:p>
                  </a:txBody>
                  <a:tcPr marL="0" marR="0" marT="0" marB="0">
                    <a:solidFill>
                      <a:schemeClr val="bg1"/>
                    </a:solidFill>
                  </a:tcPr>
                </a:tc>
                <a:extLst>
                  <a:ext uri="{0D108BD9-81ED-4DB2-BD59-A6C34878D82A}">
                    <a16:rowId xmlns:a16="http://schemas.microsoft.com/office/drawing/2014/main" xmlns="" val="10000"/>
                  </a:ext>
                </a:extLst>
              </a:tr>
              <a:tr h="457200">
                <a:tc rowSpan="2">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solidFill>
                      <a:schemeClr val="accent1">
                        <a:lumMod val="40000"/>
                        <a:lumOff val="60000"/>
                      </a:schemeClr>
                    </a:solidFill>
                  </a:tcPr>
                </a:tc>
                <a:tc rowSpan="10">
                  <a:txBody>
                    <a:bodyPr/>
                    <a:lstStyle/>
                    <a:p>
                      <a:pPr algn="ctr"/>
                      <a:r>
                        <a:rPr lang="en-US" sz="1400" dirty="0"/>
                        <a:t>Labor Day</a:t>
                      </a:r>
                    </a:p>
                  </a:txBody>
                  <a:tcPr marL="36000" marR="36000" marT="36000" marB="36000">
                    <a:solidFill>
                      <a:schemeClr val="bg1">
                        <a:lumMod val="75000"/>
                      </a:schemeClr>
                    </a:solidFill>
                  </a:tcPr>
                </a:tc>
                <a:tc>
                  <a:txBody>
                    <a:bodyPr/>
                    <a:lstStyle/>
                    <a:p>
                      <a:endParaRPr lang="en-US" sz="11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1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rowSpan="4">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xmlns="" val="10001"/>
                  </a:ext>
                </a:extLst>
              </a:tr>
              <a:tr h="457200">
                <a:tc vMerge="1">
                  <a:txBody>
                    <a:bodyPr/>
                    <a:lstStyle/>
                    <a:p>
                      <a:endParaRPr lang="en-US"/>
                    </a:p>
                  </a:txBody>
                  <a:tcPr/>
                </a:tc>
                <a:tc vMerge="1">
                  <a:txBody>
                    <a:bodyPr/>
                    <a:lstStyle/>
                    <a:p>
                      <a:endParaRPr lang="en-US"/>
                    </a:p>
                  </a:txBody>
                  <a:tcPr/>
                </a:tc>
                <a:tc rowSpan="3">
                  <a:txBody>
                    <a:bodyPr/>
                    <a:lstStyle/>
                    <a:p>
                      <a:pPr marL="82550" indent="-82550">
                        <a:buFont typeface="Arial" pitchFamily="34" charset="0"/>
                        <a:buNone/>
                      </a:pPr>
                      <a:r>
                        <a:rPr lang="en-US" sz="1200" dirty="0"/>
                        <a:t>P802.1CF </a:t>
                      </a:r>
                    </a:p>
                    <a:p>
                      <a:pPr marL="82550" indent="-82550">
                        <a:buFont typeface="Arial" pitchFamily="34" charset="0"/>
                        <a:buNone/>
                      </a:pPr>
                      <a:r>
                        <a:rPr lang="en-US" sz="1200" dirty="0" smtClean="0"/>
                        <a:t>editorial </a:t>
                      </a:r>
                      <a:r>
                        <a:rPr lang="en-US" sz="1200" dirty="0"/>
                        <a:t>session</a:t>
                      </a:r>
                    </a:p>
                  </a:txBody>
                  <a:tcPr marL="36000" marR="36000" marT="36000" marB="36000">
                    <a:solidFill>
                      <a:schemeClr val="accent1">
                        <a:lumMod val="40000"/>
                        <a:lumOff val="60000"/>
                      </a:schemeClr>
                    </a:solidFill>
                  </a:tcPr>
                </a:tc>
                <a:tc rowSpan="3">
                  <a:txBody>
                    <a:bodyPr/>
                    <a:lstStyle/>
                    <a:p>
                      <a:r>
                        <a:rPr lang="en-US" sz="1200" dirty="0"/>
                        <a:t>P802.1CF </a:t>
                      </a:r>
                      <a:br>
                        <a:rPr lang="en-US" sz="1200" dirty="0"/>
                      </a:br>
                      <a:r>
                        <a:rPr lang="en-US" sz="1200" dirty="0" smtClean="0"/>
                        <a:t>editorial </a:t>
                      </a:r>
                      <a:r>
                        <a:rPr lang="en-US" sz="1200" dirty="0"/>
                        <a:t>session</a:t>
                      </a:r>
                    </a:p>
                  </a:txBody>
                  <a:tcPr marL="36000" marR="36000" marT="36000" marB="36000">
                    <a:solidFill>
                      <a:schemeClr val="accent1">
                        <a:lumMod val="40000"/>
                        <a:lumOff val="60000"/>
                      </a:schemeClr>
                    </a:solidFill>
                  </a:tcPr>
                </a:tc>
                <a:tc rowSpan="3">
                  <a:txBody>
                    <a:bodyPr/>
                    <a:lstStyle/>
                    <a:p>
                      <a:pPr marL="85725" indent="-85725">
                        <a:buFont typeface="Arial" pitchFamily="34" charset="0"/>
                        <a:buNone/>
                      </a:pPr>
                      <a:r>
                        <a:rPr lang="en-US" sz="1200" dirty="0"/>
                        <a:t>P802.1CF</a:t>
                      </a:r>
                    </a:p>
                    <a:p>
                      <a:pPr marL="85725" indent="-85725">
                        <a:buFont typeface="Arial" pitchFamily="34" charset="0"/>
                        <a:buNone/>
                      </a:pPr>
                      <a:r>
                        <a:rPr lang="en-US" sz="1200" dirty="0" smtClean="0"/>
                        <a:t>editorial </a:t>
                      </a:r>
                      <a:r>
                        <a:rPr lang="en-US" sz="1200" dirty="0"/>
                        <a:t>session</a:t>
                      </a:r>
                    </a:p>
                  </a:txBody>
                  <a:tcPr marL="36000" marR="36000" marT="36000" marB="36000">
                    <a:solidFill>
                      <a:schemeClr val="accent1">
                        <a:lumMod val="40000"/>
                        <a:lumOff val="60000"/>
                      </a:schemeClr>
                    </a:solidFill>
                  </a:tcPr>
                </a:tc>
                <a:tc vMerge="1">
                  <a:txBody>
                    <a:bodyPr/>
                    <a:lstStyle/>
                    <a:p>
                      <a:endParaRPr lang="en-US"/>
                    </a:p>
                  </a:txBody>
                  <a:tcPr/>
                </a:tc>
                <a:extLst>
                  <a:ext uri="{0D108BD9-81ED-4DB2-BD59-A6C34878D82A}">
                    <a16:rowId xmlns:a16="http://schemas.microsoft.com/office/drawing/2014/main" xmlns="" val="3395481729"/>
                  </a:ext>
                </a:extLst>
              </a:tr>
              <a:tr h="227133">
                <a:tc>
                  <a:txBody>
                    <a:bodyPr/>
                    <a:lstStyle/>
                    <a:p>
                      <a:pPr algn="r"/>
                      <a:endParaRPr lang="en-US" sz="1500" dirty="0"/>
                    </a:p>
                  </a:txBody>
                  <a:tcPr marL="0" marR="0" marT="0" marB="0">
                    <a:solidFill>
                      <a:schemeClr val="bg1"/>
                    </a:solidFill>
                  </a:tcPr>
                </a:tc>
                <a:tc vMerge="1">
                  <a:txBody>
                    <a:bodyPr/>
                    <a:lstStyle/>
                    <a:p>
                      <a:endParaRPr lang="en-US" sz="400" dirty="0"/>
                    </a:p>
                  </a:txBody>
                  <a:tcPr marL="36000" marR="36000" marT="36000" marB="36000">
                    <a:solidFill>
                      <a:schemeClr val="bg1">
                        <a:lumMod val="75000"/>
                      </a:schemeClr>
                    </a:solidFill>
                  </a:tcPr>
                </a:tc>
                <a:tc vMerge="1">
                  <a:txBody>
                    <a:bodyPr/>
                    <a:lstStyle/>
                    <a:p>
                      <a:pPr marL="82550" indent="-82550">
                        <a:buFont typeface="Arial" pitchFamily="34" charset="0"/>
                        <a:buNone/>
                      </a:pPr>
                      <a:endParaRPr lang="en-US" sz="1100" dirty="0"/>
                    </a:p>
                  </a:txBody>
                  <a:tcPr marL="36000" marR="36000" marT="36000" marB="36000">
                    <a:solidFill>
                      <a:schemeClr val="accent1">
                        <a:lumMod val="40000"/>
                        <a:lumOff val="60000"/>
                      </a:schemeClr>
                    </a:solidFill>
                  </a:tcPr>
                </a:tc>
                <a:tc vMerge="1">
                  <a:txBody>
                    <a:bodyPr/>
                    <a:lstStyle/>
                    <a:p>
                      <a:endParaRPr lang="en-US" sz="1200" dirty="0"/>
                    </a:p>
                  </a:txBody>
                  <a:tcPr marL="36000" marR="36000" marT="36000" marB="36000">
                    <a:solidFill>
                      <a:schemeClr val="accent1">
                        <a:lumMod val="40000"/>
                        <a:lumOff val="60000"/>
                      </a:schemeClr>
                    </a:solidFill>
                  </a:tcPr>
                </a:tc>
                <a:tc vMerge="1">
                  <a:txBody>
                    <a:bodyPr/>
                    <a:lstStyle/>
                    <a:p>
                      <a:pPr marL="85725" indent="-85725">
                        <a:buFont typeface="Arial" pitchFamily="34" charset="0"/>
                        <a:buNone/>
                      </a:pPr>
                      <a:endParaRPr lang="en-US" sz="1200" dirty="0"/>
                    </a:p>
                  </a:txBody>
                  <a:tcPr marL="36000" marR="36000" marT="36000" marB="36000">
                    <a:solidFill>
                      <a:schemeClr val="accent1">
                        <a:lumMod val="40000"/>
                        <a:lumOff val="60000"/>
                      </a:schemeClr>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xmlns="" val="10002"/>
                  </a:ext>
                </a:extLst>
              </a:tr>
              <a:tr h="694584">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solidFill>
                      <a:schemeClr val="tx2">
                        <a:lumMod val="20000"/>
                        <a:lumOff val="80000"/>
                      </a:schemeClr>
                    </a:solidFill>
                  </a:tcPr>
                </a:tc>
                <a:tc vMerge="1">
                  <a:txBody>
                    <a:bodyPr/>
                    <a:lstStyle/>
                    <a:p>
                      <a:pPr marL="0" indent="0">
                        <a:buFont typeface="Arial" panose="020B0604020202020204" pitchFamily="34" charset="0"/>
                        <a:buNone/>
                      </a:pPr>
                      <a:endParaRPr lang="en-US" sz="1200" dirty="0"/>
                    </a:p>
                  </a:txBody>
                  <a:tcPr marL="36000" marR="36000" marT="36000" marB="36000">
                    <a:solidFill>
                      <a:schemeClr val="bg1">
                        <a:lumMod val="75000"/>
                      </a:schemeClr>
                    </a:solidFill>
                  </a:tcPr>
                </a:tc>
                <a:tc vMerge="1">
                  <a:txBody>
                    <a:bodyPr/>
                    <a:lstStyle/>
                    <a:p>
                      <a:pPr marL="82550" indent="-82550">
                        <a:buFont typeface="Arial" pitchFamily="34" charset="0"/>
                        <a:buNone/>
                      </a:pPr>
                      <a:endParaRPr lang="en-US" sz="1100" dirty="0"/>
                    </a:p>
                  </a:txBody>
                  <a:tcPr marL="36000" marR="36000" marT="36000" marB="36000">
                    <a:solidFill>
                      <a:schemeClr val="accent1">
                        <a:lumMod val="40000"/>
                        <a:lumOff val="60000"/>
                      </a:schemeClr>
                    </a:solidFill>
                  </a:tcPr>
                </a:tc>
                <a:tc vMerge="1">
                  <a:txBody>
                    <a:bodyPr/>
                    <a:lstStyle/>
                    <a:p>
                      <a:endParaRPr lang="en-US" sz="1200" dirty="0"/>
                    </a:p>
                  </a:txBody>
                  <a:tcPr marL="36000" marR="36000" marT="36000" marB="36000">
                    <a:solidFill>
                      <a:schemeClr val="accent1">
                        <a:lumMod val="40000"/>
                        <a:lumOff val="60000"/>
                      </a:schemeClr>
                    </a:solidFill>
                  </a:tcPr>
                </a:tc>
                <a:tc vMerge="1">
                  <a:txBody>
                    <a:bodyPr/>
                    <a:lstStyle/>
                    <a:p>
                      <a:pPr marL="85725" indent="-85725">
                        <a:buFont typeface="Arial" pitchFamily="34" charset="0"/>
                        <a:buNone/>
                      </a:pPr>
                      <a:endParaRPr lang="en-US" sz="1200" dirty="0"/>
                    </a:p>
                  </a:txBody>
                  <a:tcPr marL="36000" marR="36000" marT="36000" marB="36000">
                    <a:solidFill>
                      <a:schemeClr val="accent1">
                        <a:lumMod val="40000"/>
                        <a:lumOff val="6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xmlns="" val="10003"/>
                  </a:ext>
                </a:extLst>
              </a:tr>
              <a:tr h="0">
                <a:tc rowSpan="2">
                  <a:txBody>
                    <a:bodyPr/>
                    <a:lstStyle/>
                    <a:p>
                      <a:pPr algn="r"/>
                      <a:endParaRPr lang="en-US" sz="1500" dirty="0"/>
                    </a:p>
                  </a:txBody>
                  <a:tcPr marL="0" marR="0" marT="0" marB="0">
                    <a:solidFill>
                      <a:schemeClr val="bg1"/>
                    </a:solidFill>
                  </a:tcPr>
                </a:tc>
                <a:tc vMerge="1">
                  <a:txBody>
                    <a:bodyPr/>
                    <a:lstStyle/>
                    <a:p>
                      <a:endParaRPr lang="en-US" dirty="0"/>
                    </a:p>
                  </a:txBody>
                  <a:tcPr marL="36000" marR="36000" marT="36000" marB="36000">
                    <a:solidFill>
                      <a:schemeClr val="bg1">
                        <a:lumMod val="75000"/>
                      </a:schemeClr>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xmlns="" val="10004"/>
                  </a:ext>
                </a:extLst>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6">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xmlns="" val="10005"/>
                  </a:ext>
                </a:extLst>
              </a:tr>
              <a:tr h="441960">
                <a:tc rowSpan="2">
                  <a:txBody>
                    <a:bodyPr/>
                    <a:lstStyle/>
                    <a:p>
                      <a:pPr algn="r"/>
                      <a:r>
                        <a:rPr lang="en-US" sz="1500" dirty="0"/>
                        <a:t>13:30</a:t>
                      </a:r>
                    </a:p>
                    <a:p>
                      <a:pPr algn="r"/>
                      <a:r>
                        <a:rPr lang="en-US" sz="900" dirty="0"/>
                        <a:t/>
                      </a:r>
                      <a:br>
                        <a:rPr lang="en-US" sz="900" dirty="0"/>
                      </a:br>
                      <a:endParaRPr lang="en-US" sz="700" dirty="0"/>
                    </a:p>
                    <a:p>
                      <a:pPr algn="r"/>
                      <a:endParaRPr lang="en-US" sz="1200" dirty="0"/>
                    </a:p>
                    <a:p>
                      <a:pPr algn="r"/>
                      <a:r>
                        <a:rPr lang="en-US" sz="1500" dirty="0"/>
                        <a:t>15:30</a:t>
                      </a:r>
                    </a:p>
                  </a:txBody>
                  <a:tcPr marL="0" marR="0" marT="0" marB="0">
                    <a:solidFill>
                      <a:schemeClr val="tx2">
                        <a:lumMod val="20000"/>
                        <a:lumOff val="80000"/>
                      </a:schemeClr>
                    </a:solidFill>
                  </a:tcPr>
                </a:tc>
                <a:tc vMerge="1">
                  <a:txBody>
                    <a:bodyPr/>
                    <a:lstStyle/>
                    <a:p>
                      <a:endParaRPr lang="en-US" dirty="0"/>
                    </a:p>
                  </a:txBody>
                  <a:tcPr marL="36000" marR="36000" marT="36000" marB="36000">
                    <a:solidFill>
                      <a:schemeClr val="bg1"/>
                    </a:solidFill>
                  </a:tcPr>
                </a:tc>
                <a:tc rowSpan="3">
                  <a:txBody>
                    <a:bodyPr/>
                    <a:lstStyle/>
                    <a:p>
                      <a:r>
                        <a:rPr lang="en-US" sz="1200" dirty="0"/>
                        <a:t>OmniRAN opening</a:t>
                      </a:r>
                    </a:p>
                  </a:txBody>
                  <a:tcPr marL="36000" marR="36000" marT="36000" marB="36000">
                    <a:solidFill>
                      <a:schemeClr val="tx2">
                        <a:lumMod val="60000"/>
                        <a:lumOff val="40000"/>
                      </a:schemeClr>
                    </a:solidFill>
                  </a:tcPr>
                </a:tc>
                <a:tc>
                  <a:txBody>
                    <a:bodyPr/>
                    <a:lstStyle/>
                    <a:p>
                      <a:r>
                        <a:rPr lang="en-US" sz="1200" dirty="0" smtClean="0"/>
                        <a:t>Joint TSN &amp; </a:t>
                      </a:r>
                      <a:r>
                        <a:rPr lang="en-US" sz="1200" dirty="0" err="1" smtClean="0"/>
                        <a:t>OmniRAN</a:t>
                      </a:r>
                      <a:r>
                        <a:rPr lang="en-US" sz="1200" dirty="0" smtClean="0"/>
                        <a:t> session</a:t>
                      </a:r>
                      <a:endParaRPr lang="en-US" sz="1200" dirty="0"/>
                    </a:p>
                  </a:txBody>
                  <a:tcPr marL="36000" marR="36000" marT="36000" marB="36000">
                    <a:solidFill>
                      <a:schemeClr val="tx2">
                        <a:lumMod val="40000"/>
                        <a:lumOff val="60000"/>
                      </a:schemeClr>
                    </a:solidFill>
                  </a:tcPr>
                </a:tc>
                <a:tc rowSpan="3">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OmniRAN</a:t>
                      </a:r>
                      <a:r>
                        <a:rPr lang="en-US" sz="1200" baseline="0" dirty="0"/>
                        <a:t> closing</a:t>
                      </a:r>
                      <a:endParaRPr lang="en-US" sz="1200" dirty="0"/>
                    </a:p>
                    <a:p>
                      <a:endParaRPr lang="en-US" sz="1400" dirty="0"/>
                    </a:p>
                  </a:txBody>
                  <a:tcPr marL="36000" marR="36000" marT="36000" marB="36000">
                    <a:solidFill>
                      <a:schemeClr val="tx2">
                        <a:lumMod val="60000"/>
                        <a:lumOff val="40000"/>
                      </a:schemeClr>
                    </a:solidFill>
                  </a:tcPr>
                </a:tc>
                <a:tc vMerge="1">
                  <a:txBody>
                    <a:bodyPr/>
                    <a:lstStyle/>
                    <a:p>
                      <a:endParaRPr lang="en-US"/>
                    </a:p>
                  </a:txBody>
                  <a:tcPr/>
                </a:tc>
                <a:extLst>
                  <a:ext uri="{0D108BD9-81ED-4DB2-BD59-A6C34878D82A}">
                    <a16:rowId xmlns:a16="http://schemas.microsoft.com/office/drawing/2014/main" xmlns="" val="10006"/>
                  </a:ext>
                </a:extLst>
              </a:tr>
              <a:tr h="44196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dirty="0"/>
                    </a:p>
                  </a:txBody>
                  <a:tcPr marL="36000" marR="36000" marT="36000" marB="36000">
                    <a:solidFill>
                      <a:schemeClr val="tx2">
                        <a:lumMod val="60000"/>
                        <a:lumOff val="40000"/>
                      </a:schemeClr>
                    </a:solidFill>
                  </a:tcPr>
                </a:tc>
                <a:tc vMerge="1">
                  <a:txBody>
                    <a:bodyPr/>
                    <a:lstStyle/>
                    <a:p>
                      <a:endParaRPr lang="en-US"/>
                    </a:p>
                  </a:txBody>
                  <a:tcPr/>
                </a:tc>
                <a:tc vMerge="1">
                  <a:txBody>
                    <a:bodyPr/>
                    <a:lstStyle/>
                    <a:p>
                      <a:endParaRPr lang="en-US"/>
                    </a:p>
                  </a:txBody>
                  <a:tcPr/>
                </a:tc>
              </a:tr>
              <a:tr h="129540">
                <a:tc>
                  <a:txBody>
                    <a:bodyPr/>
                    <a:lstStyle/>
                    <a:p>
                      <a:pPr algn="r"/>
                      <a:endParaRPr lang="en-US" sz="1500" dirty="0"/>
                    </a:p>
                  </a:txBody>
                  <a:tcPr marL="0" marR="0" marT="0" marB="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xmlns="" val="10008"/>
                  </a:ext>
                </a:extLst>
              </a:tr>
              <a:tr h="457200">
                <a:tc rowSpan="2">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solidFill>
                      <a:schemeClr val="tx2">
                        <a:lumMod val="20000"/>
                        <a:lumOff val="80000"/>
                      </a:schemeClr>
                    </a:solidFill>
                  </a:tcPr>
                </a:tc>
                <a:tc vMerge="1">
                  <a:txBody>
                    <a:bodyPr/>
                    <a:lstStyle/>
                    <a:p>
                      <a:endParaRPr lang="en-US" sz="1200" dirty="0"/>
                    </a:p>
                  </a:txBody>
                  <a:tcPr marL="36000" marR="36000" marT="36000" marB="36000">
                    <a:solidFill>
                      <a:schemeClr val="bg1"/>
                    </a:solidFill>
                  </a:tcPr>
                </a:tc>
                <a:tc rowSpan="5">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i="1" dirty="0"/>
                        <a:t>Social Event @ Cabot Tower</a:t>
                      </a:r>
                    </a:p>
                  </a:txBody>
                  <a:tcPr marL="36000" marR="36000" marT="36000" marB="36000">
                    <a:solidFill>
                      <a:schemeClr val="bg2">
                        <a:lumMod val="50000"/>
                      </a:schemeClr>
                    </a:solidFill>
                  </a:tcPr>
                </a:tc>
                <a:tc row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rowSpan="2">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xmlns="" val="10009"/>
                  </a:ext>
                </a:extLst>
              </a:tr>
              <a:tr h="457200">
                <a:tc vMerge="1">
                  <a:txBody>
                    <a:bodyPr/>
                    <a:lstStyle/>
                    <a:p>
                      <a:endParaRPr lang="en-US"/>
                    </a:p>
                  </a:txBody>
                  <a:tcPr/>
                </a:tc>
                <a:tc rowSpan="2">
                  <a:txBody>
                    <a:bodyPr/>
                    <a:lstStyle/>
                    <a:p>
                      <a:r>
                        <a:rPr lang="en-US" sz="1200" i="1" dirty="0"/>
                        <a:t>Reception</a:t>
                      </a:r>
                    </a:p>
                  </a:txBody>
                  <a:tcPr marL="36000" marR="36000" marT="36000" marB="36000">
                    <a:solidFill>
                      <a:schemeClr val="bg2">
                        <a:lumMod val="50000"/>
                      </a:schemeClr>
                    </a:solidFill>
                  </a:tcPr>
                </a:tc>
                <a:tc v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i="1" dirty="0"/>
                    </a:p>
                  </a:txBody>
                  <a:tcPr marL="36000" marR="36000" marT="36000" marB="36000">
                    <a:solidFill>
                      <a:schemeClr val="bg2">
                        <a:lumMod val="5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xmlns="" val="3705921288"/>
                  </a:ext>
                </a:extLst>
              </a:tr>
              <a:tr h="182880">
                <a:tc rowSpan="3">
                  <a:txBody>
                    <a:bodyPr/>
                    <a:lstStyle/>
                    <a:p>
                      <a:pPr algn="ctr"/>
                      <a:endParaRPr lang="en-US" sz="1500" dirty="0"/>
                    </a:p>
                  </a:txBody>
                  <a:tcPr marL="0" marR="0" marT="0" marB="0">
                    <a:solidFill>
                      <a:schemeClr val="bg1"/>
                    </a:solidFill>
                  </a:tcPr>
                </a:tc>
                <a:tc vMerge="1">
                  <a:txBody>
                    <a:bodyPr/>
                    <a:lstStyle/>
                    <a:p>
                      <a:endParaRPr lang="en-US" dirty="0"/>
                    </a:p>
                  </a:txBody>
                  <a:tcPr marL="36000" marR="36000" marT="36000" marB="36000">
                    <a:solidFill>
                      <a:schemeClr val="bg1">
                        <a:lumMod val="65000"/>
                      </a:schemeClr>
                    </a:solidFill>
                  </a:tcPr>
                </a:tc>
                <a:tc vMerge="1">
                  <a:txBody>
                    <a:bodyPr/>
                    <a:lstStyle/>
                    <a:p>
                      <a:endParaRPr lang="en-US" dirty="0"/>
                    </a:p>
                  </a:txBody>
                  <a:tcPr marL="36000" marR="36000" marT="36000" marB="36000">
                    <a:solidFill>
                      <a:schemeClr val="bg1"/>
                    </a:solidFill>
                  </a:tcPr>
                </a:tc>
                <a:tc rowSpan="3">
                  <a:txBody>
                    <a:bodyPr/>
                    <a:lstStyle/>
                    <a:p>
                      <a:endParaRPr lang="en-US" sz="1200" dirty="0">
                        <a:solidFill>
                          <a:schemeClr val="tx1"/>
                        </a:solidFill>
                      </a:endParaRPr>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noFill/>
                  </a:tcPr>
                </a:tc>
                <a:extLst>
                  <a:ext uri="{0D108BD9-81ED-4DB2-BD59-A6C34878D82A}">
                    <a16:rowId xmlns:a16="http://schemas.microsoft.com/office/drawing/2014/main" xmlns="" val="10010"/>
                  </a:ext>
                </a:extLst>
              </a:tr>
              <a:tr h="163440">
                <a:tc vMerge="1">
                  <a:txBody>
                    <a:bodyPr/>
                    <a:lstStyle/>
                    <a:p>
                      <a:endParaRPr lang="en-US"/>
                    </a:p>
                  </a:txBody>
                  <a:tcPr/>
                </a:tc>
                <a:tc rowSpan="2">
                  <a:txBody>
                    <a:bodyPr/>
                    <a:lstStyle/>
                    <a:p>
                      <a:endParaRPr lang="en-US" dirty="0"/>
                    </a:p>
                  </a:txBody>
                  <a:tcPr marL="36000" marR="36000" marT="36000" marB="36000">
                    <a:solidFill>
                      <a:schemeClr val="bg1"/>
                    </a:solidFill>
                  </a:tcPr>
                </a:tc>
                <a:tc vMerge="1">
                  <a:txBody>
                    <a:bodyPr/>
                    <a:lstStyle/>
                    <a:p>
                      <a:endParaRPr lang="en-US" dirty="0"/>
                    </a:p>
                  </a:txBody>
                  <a:tcPr marL="36000" marR="36000" marT="36000" marB="36000">
                    <a:no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xmlns="" val="1825619667"/>
                  </a:ext>
                </a:extLst>
              </a:tr>
              <a:tr h="204273">
                <a:tc vMerge="1">
                  <a:txBody>
                    <a:bodyPr/>
                    <a:lstStyle/>
                    <a:p>
                      <a:endParaRPr lang="en-US"/>
                    </a:p>
                  </a:txBody>
                  <a:tcPr/>
                </a:tc>
                <a:tc vMerge="1">
                  <a:txBody>
                    <a:bodyPr/>
                    <a:lstStyle/>
                    <a:p>
                      <a:endParaRPr lang="en-US" sz="1200" dirty="0"/>
                    </a:p>
                  </a:txBody>
                  <a:tcPr marL="36000" marR="36000" marT="36000" marB="36000">
                    <a:solidFill>
                      <a:schemeClr val="bg1"/>
                    </a:solidFill>
                  </a:tcPr>
                </a:tc>
                <a:tc vMerge="1">
                  <a:txBody>
                    <a:bodyPr/>
                    <a:lstStyle/>
                    <a:p>
                      <a:endParaRPr lang="en-US" sz="1200" dirty="0"/>
                    </a:p>
                  </a:txBody>
                  <a:tcPr marL="36000" marR="36000" marT="36000" marB="36000">
                    <a:no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val="2500930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a:t>Patent Related Links</a:t>
            </a:r>
            <a:endParaRPr lang="en-US" altLang="en-US" dirty="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a:t>All participants should be familiar with their obligations under the IEEE-SA Policies &amp; Procedures for standards development.</a:t>
            </a:r>
            <a:br>
              <a:rPr lang="en-US" altLang="en-US" dirty="0"/>
            </a:br>
            <a:endParaRPr lang="en-US" altLang="en-US" dirty="0"/>
          </a:p>
          <a:p>
            <a:r>
              <a:rPr lang="en-US" altLang="en-US" dirty="0"/>
              <a:t>Patent Policy is stated in these sources:</a:t>
            </a:r>
          </a:p>
          <a:p>
            <a:pPr lvl="1"/>
            <a:r>
              <a:rPr lang="en-GB" altLang="en-US" dirty="0"/>
              <a:t>IEEE-SA Standards Boards Bylaws</a:t>
            </a:r>
            <a:br>
              <a:rPr lang="en-GB" altLang="en-US" dirty="0"/>
            </a:br>
            <a:r>
              <a:rPr lang="en-US" altLang="en-US" sz="2400" dirty="0">
                <a:hlinkClick r:id="rId2"/>
              </a:rPr>
              <a:t>http://standards.ieee.org/develop/policies/bylaws/sect6-7.html#6</a:t>
            </a:r>
            <a:endParaRPr lang="en-US" altLang="en-US" dirty="0"/>
          </a:p>
          <a:p>
            <a:pPr lvl="1"/>
            <a:r>
              <a:rPr lang="en-GB" altLang="en-US" dirty="0"/>
              <a:t>IEEE-SA Standards Board Operations Manual</a:t>
            </a:r>
            <a:br>
              <a:rPr lang="en-GB" altLang="en-US" dirty="0"/>
            </a:br>
            <a:r>
              <a:rPr lang="en-US" altLang="en-US" sz="2400" dirty="0">
                <a:hlinkClick r:id="rId3"/>
              </a:rPr>
              <a:t>http://standards.ieee.org/develop/policies/opman/sect6.html#6.3</a:t>
            </a:r>
            <a:endParaRPr lang="en-US" altLang="en-US" dirty="0"/>
          </a:p>
          <a:p>
            <a:pPr lvl="1"/>
            <a:r>
              <a:rPr lang="en-US" altLang="en-US" dirty="0"/>
              <a:t>Material about the patent policy is available at </a:t>
            </a:r>
            <a:br>
              <a:rPr lang="en-US" altLang="en-US" dirty="0"/>
            </a:br>
            <a:r>
              <a:rPr lang="en-US" altLang="en-US" sz="2400" dirty="0">
                <a:hlinkClick r:id="rId4"/>
              </a:rPr>
              <a:t>http://standards.ieee.org/about/sasb/patcom/materials.html</a:t>
            </a:r>
            <a:endParaRPr lang="en-US" altLang="en-US" dirty="0"/>
          </a:p>
          <a:p>
            <a:pPr lvl="1"/>
            <a:endParaRPr lang="en-US" altLang="en-US" dirty="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https://development.standards.ieee.org/myproject/Public/mytools/mob/slideset.ppt</a:t>
            </a:r>
            <a:endParaRPr lang="en-US" altLang="en-US" sz="1200" b="1" dirty="0">
              <a:solidFill>
                <a:srgbClr val="000099"/>
              </a:solidFill>
              <a:latin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a:solidFill>
                  <a:srgbClr val="000099"/>
                </a:solidFill>
              </a:rPr>
              <a:t>Technical considerations remain primary focus</a:t>
            </a:r>
            <a:endParaRPr lang="en-US" altLang="en-US" sz="1400" dirty="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a:solidFill>
                  <a:srgbClr val="000099"/>
                </a:solidFill>
              </a:rPr>
              <a:t>---------------------------------------------------------------   </a:t>
            </a:r>
            <a:endParaRPr lang="en-US" altLang="en-US" sz="1200" b="1" dirty="0">
              <a:solidFill>
                <a:srgbClr val="000099"/>
              </a:solidFill>
            </a:endParaRPr>
          </a:p>
          <a:p>
            <a:pPr marL="230188" indent="-230188" algn="ctr">
              <a:lnSpc>
                <a:spcPct val="80000"/>
              </a:lnSpc>
              <a:buClr>
                <a:srgbClr val="CC3300"/>
              </a:buClr>
              <a:buSzPct val="50000"/>
              <a:buNone/>
            </a:pPr>
            <a:r>
              <a:rPr lang="en-US" altLang="en-US" sz="1200" b="1" dirty="0">
                <a:solidFill>
                  <a:srgbClr val="000099"/>
                </a:solidFill>
              </a:rPr>
              <a:t>See </a:t>
            </a:r>
            <a:r>
              <a:rPr lang="en-US" altLang="en-US" sz="1200" b="1" i="1" dirty="0">
                <a:solidFill>
                  <a:srgbClr val="000099"/>
                </a:solidFill>
              </a:rPr>
              <a:t>IEEE-SA Standards Board Operations Manual</a:t>
            </a:r>
            <a:r>
              <a:rPr lang="en-US" altLang="en-US" sz="1200" b="1" dirty="0">
                <a:solidFill>
                  <a:srgbClr val="000099"/>
                </a:solidFill>
              </a:rPr>
              <a:t>, clause 5.3.10 and </a:t>
            </a:r>
            <a:r>
              <a:rPr lang="en-GB" altLang="en-US" sz="1200" b="1" dirty="0">
                <a:solidFill>
                  <a:srgbClr val="000099"/>
                </a:solidFill>
              </a:rPr>
              <a:t>“Promoting Competition and Innovation: What You Need to Know about the IEEE Standards Association's Antitrust and Competition Policy”</a:t>
            </a:r>
            <a:r>
              <a:rPr lang="en-US" altLang="en-US" sz="1200" b="1" dirty="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1075</TotalTime>
  <Words>1496</Words>
  <Application>Microsoft Macintosh PowerPoint</Application>
  <PresentationFormat>On-screen Show (4:3)</PresentationFormat>
  <Paragraphs>240</Paragraphs>
  <Slides>17</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Helvetica</vt:lpstr>
      <vt:lpstr>Monotype Sorts</vt:lpstr>
      <vt:lpstr>ＭＳ Ｐゴシック</vt:lpstr>
      <vt:lpstr>Times</vt:lpstr>
      <vt:lpstr>Times New Roman</vt:lpstr>
      <vt:lpstr>Arial</vt:lpstr>
      <vt:lpstr>Template</vt:lpstr>
      <vt:lpstr>IEEE 802.1 OmniRAN TG September 2017 F2F Meeting St. John’s, NL, Canada</vt:lpstr>
      <vt:lpstr>Sep 2017 F2F Meeting</vt:lpstr>
      <vt:lpstr>Agenda proposal for Sep 2017 F2F</vt:lpstr>
      <vt:lpstr>Sep 2017 Agenda Graphics</vt:lpstr>
      <vt:lpstr>Participants, Patents, and Duty to Inform</vt:lpstr>
      <vt:lpstr>Patent Related Links</vt:lpstr>
      <vt:lpstr>Call for Potentially Essential Patents</vt:lpstr>
      <vt:lpstr>Participation in IEEE 802 Meetings</vt:lpstr>
      <vt:lpstr>Other Guidelines for IEEE WG Meetings</vt:lpstr>
      <vt:lpstr>Resources – URLs</vt:lpstr>
      <vt:lpstr>Business #1</vt:lpstr>
      <vt:lpstr>Call for Potentially Essential Patents</vt:lpstr>
      <vt:lpstr>Sep 2017 F2F agenda</vt:lpstr>
      <vt:lpstr>Schedules</vt:lpstr>
      <vt:lpstr>Business #2</vt:lpstr>
      <vt:lpstr>Business #3</vt:lpstr>
      <vt:lpstr>Business #4</vt:lpstr>
    </vt:vector>
  </TitlesOfParts>
  <Company>NIST</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291</cp:revision>
  <cp:lastPrinted>1998-02-10T13:28:06Z</cp:lastPrinted>
  <dcterms:created xsi:type="dcterms:W3CDTF">2011-12-30T17:06:23Z</dcterms:created>
  <dcterms:modified xsi:type="dcterms:W3CDTF">2017-09-06T00:17:14Z</dcterms:modified>
</cp:coreProperties>
</file>