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8" r:id="rId3"/>
    <p:sldId id="325" r:id="rId4"/>
    <p:sldId id="326" r:id="rId5"/>
    <p:sldId id="290" r:id="rId6"/>
    <p:sldId id="291" r:id="rId7"/>
    <p:sldId id="292" r:id="rId8"/>
    <p:sldId id="320" r:id="rId9"/>
    <p:sldId id="293" r:id="rId10"/>
    <p:sldId id="271" r:id="rId11"/>
    <p:sldId id="327" r:id="rId12"/>
    <p:sldId id="299" r:id="rId13"/>
    <p:sldId id="328" r:id="rId14"/>
    <p:sldId id="30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27" autoAdjust="0"/>
    <p:restoredTop sz="95967" autoAdjust="0"/>
  </p:normalViewPr>
  <p:slideViewPr>
    <p:cSldViewPr>
      <p:cViewPr varScale="1">
        <p:scale>
          <a:sx n="112" d="100"/>
          <a:sy n="112" d="100"/>
        </p:scale>
        <p:origin x="208"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smtClean="0">
                <a:effectLst/>
                <a:latin typeface="+mj-lt"/>
              </a:rPr>
              <a:t>omniran-17-0066-00-00TG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urraypremiseshotel.com/index.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smtClean="0"/>
              <a:t>September</a:t>
            </a:r>
            <a:r>
              <a:rPr lang="en-US" dirty="0" smtClean="0"/>
              <a:t> </a:t>
            </a:r>
            <a:r>
              <a:rPr lang="en-US" dirty="0"/>
              <a:t>2017 F2F Meeting</a:t>
            </a:r>
            <a:br>
              <a:rPr lang="en-US" dirty="0"/>
            </a:br>
            <a:r>
              <a:rPr lang="en-US" dirty="0" smtClean="0"/>
              <a:t>St. John’s</a:t>
            </a:r>
            <a:r>
              <a:rPr lang="en-US" dirty="0" smtClean="0"/>
              <a:t>, NL, Canada</a:t>
            </a:r>
            <a:endParaRPr lang="en-US" dirty="0"/>
          </a:p>
        </p:txBody>
      </p:sp>
      <p:sp>
        <p:nvSpPr>
          <p:cNvPr id="3" name="Subtitle 2"/>
          <p:cNvSpPr>
            <a:spLocks noGrp="1"/>
          </p:cNvSpPr>
          <p:nvPr>
            <p:ph type="subTitle" idx="1"/>
          </p:nvPr>
        </p:nvSpPr>
        <p:spPr/>
        <p:txBody>
          <a:bodyPr/>
          <a:lstStyle/>
          <a:p>
            <a:r>
              <a:rPr lang="en-US" dirty="0" smtClean="0"/>
              <a:t>2017-09-01</a:t>
            </a:r>
            <a:endParaRPr lang="en-US" dirty="0"/>
          </a:p>
          <a:p>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p>
          <a:p>
            <a:r>
              <a:rPr lang="en-GB" sz="2400" dirty="0"/>
              <a:t>Minutes taker:</a:t>
            </a:r>
          </a:p>
          <a:p>
            <a:pPr lvl="1"/>
            <a:r>
              <a:rPr lang="mr-IN" sz="2000" dirty="0" smtClean="0"/>
              <a:t>…</a:t>
            </a:r>
            <a:r>
              <a:rPr lang="en-GB" sz="2000" dirty="0" smtClean="0"/>
              <a:t> </a:t>
            </a:r>
            <a:r>
              <a:rPr lang="en-GB" sz="2000" dirty="0"/>
              <a:t>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16003081"/>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xmlns="" val="20000"/>
                    </a:ext>
                  </a:extLst>
                </a:gridCol>
                <a:gridCol w="1822824">
                  <a:extLst>
                    <a:ext uri="{9D8B030D-6E8A-4147-A177-3AD203B41FA5}">
                      <a16:colId xmlns:a16="http://schemas.microsoft.com/office/drawing/2014/main" xmlns="" val="20001"/>
                    </a:ext>
                  </a:extLst>
                </a:gridCol>
                <a:gridCol w="239059">
                  <a:extLst>
                    <a:ext uri="{9D8B030D-6E8A-4147-A177-3AD203B41FA5}">
                      <a16:colId xmlns:a16="http://schemas.microsoft.com/office/drawing/2014/main" xmlns="" val="20002"/>
                    </a:ext>
                  </a:extLst>
                </a:gridCol>
                <a:gridCol w="1867647">
                  <a:extLst>
                    <a:ext uri="{9D8B030D-6E8A-4147-A177-3AD203B41FA5}">
                      <a16:colId xmlns:a16="http://schemas.microsoft.com/office/drawing/2014/main" xmlns="" val="20003"/>
                    </a:ext>
                  </a:extLst>
                </a:gridCol>
                <a:gridCol w="1867647">
                  <a:extLst>
                    <a:ext uri="{9D8B030D-6E8A-4147-A177-3AD203B41FA5}">
                      <a16:colId xmlns:a16="http://schemas.microsoft.com/office/drawing/2014/main" xmlns=""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xmlns=""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r>
                        <a:rPr lang="en-US" sz="1400" baseline="0" dirty="0">
                          <a:solidFill>
                            <a:schemeClr val="tx1"/>
                          </a:solidFill>
                          <a:latin typeface="+mn-lt"/>
                        </a:rPr>
                        <a:t> Networks</a:t>
                      </a:r>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NEC</a:t>
                      </a:r>
                    </a:p>
                  </a:txBody>
                  <a:tcPr marL="73025" marR="73025" marT="0" marB="0" anchor="ctr"/>
                </a:tc>
                <a:extLst>
                  <a:ext uri="{0D108BD9-81ED-4DB2-BD59-A6C34878D82A}">
                    <a16:rowId xmlns:a16="http://schemas.microsoft.com/office/drawing/2014/main" xmlns="" val="10001"/>
                  </a:ext>
                </a:extLst>
              </a:tr>
              <a:tr h="292100">
                <a:tc>
                  <a:txBody>
                    <a:bodyPr/>
                    <a:lstStyle/>
                    <a:p>
                      <a:pPr algn="just">
                        <a:spcAft>
                          <a:spcPts val="300"/>
                        </a:spcAft>
                      </a:pPr>
                      <a:r>
                        <a:rPr lang="en-US" sz="1400" dirty="0" err="1">
                          <a:solidFill>
                            <a:schemeClr val="accent1">
                              <a:lumMod val="20000"/>
                              <a:lumOff val="80000"/>
                            </a:schemeClr>
                          </a:solidFill>
                          <a:effectLst/>
                          <a:latin typeface="+mn-lt"/>
                        </a:rPr>
                        <a:t>Hao</a:t>
                      </a:r>
                      <a:r>
                        <a:rPr lang="en-US" sz="1400" dirty="0">
                          <a:solidFill>
                            <a:schemeClr val="accent1">
                              <a:lumMod val="20000"/>
                              <a:lumOff val="80000"/>
                            </a:schemeClr>
                          </a:solidFill>
                          <a:effectLst/>
                          <a:latin typeface="+mn-lt"/>
                        </a:rPr>
                        <a:t> Wang</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Yonggang Fang</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ZTE TX</a:t>
                      </a:r>
                    </a:p>
                  </a:txBody>
                  <a:tcPr marL="73025" marR="73025" marT="0" marB="0" anchor="ctr"/>
                </a:tc>
                <a:extLst>
                  <a:ext uri="{0D108BD9-81ED-4DB2-BD59-A6C34878D82A}">
                    <a16:rowId xmlns:a16="http://schemas.microsoft.com/office/drawing/2014/main" xmlns="" val="10002"/>
                  </a:ext>
                </a:extLst>
              </a:tr>
              <a:tr h="292100">
                <a:tc>
                  <a:txBody>
                    <a:bodyPr/>
                    <a:lstStyle/>
                    <a:p>
                      <a:pPr algn="just">
                        <a:spcAft>
                          <a:spcPts val="300"/>
                        </a:spcAft>
                      </a:pPr>
                      <a:r>
                        <a:rPr lang="en-US" sz="1400">
                          <a:solidFill>
                            <a:schemeClr val="accent1">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Xiaojing Fan</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Fujitsu</a:t>
                      </a:r>
                    </a:p>
                  </a:txBody>
                  <a:tcPr marL="73025" marR="73025" marT="0" marB="0" anchor="ctr"/>
                </a:tc>
                <a:extLst>
                  <a:ext uri="{0D108BD9-81ED-4DB2-BD59-A6C34878D82A}">
                    <a16:rowId xmlns:a16="http://schemas.microsoft.com/office/drawing/2014/main" xmlns="" val="10003"/>
                  </a:ext>
                </a:extLst>
              </a:tr>
              <a:tr h="292100">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r>
                        <a:rPr lang="en-US" sz="1400" dirty="0" smtClean="0">
                          <a:solidFill>
                            <a:schemeClr val="accent1">
                              <a:lumMod val="20000"/>
                              <a:lumOff val="80000"/>
                            </a:schemeClr>
                          </a:solidFill>
                          <a:effectLst/>
                          <a:latin typeface="+mn-lt"/>
                        </a:rPr>
                        <a:t>Walter </a:t>
                      </a:r>
                      <a:r>
                        <a:rPr lang="en-US" sz="1400" dirty="0" err="1" smtClean="0">
                          <a:solidFill>
                            <a:schemeClr val="accent1">
                              <a:lumMod val="20000"/>
                              <a:lumOff val="80000"/>
                            </a:schemeClr>
                          </a:solidFill>
                          <a:effectLst/>
                          <a:latin typeface="+mn-lt"/>
                        </a:rPr>
                        <a:t>Pienciak</a:t>
                      </a:r>
                      <a:endParaRPr lang="en-US" sz="1400" dirty="0" smtClean="0">
                        <a:solidFill>
                          <a:schemeClr val="accent1">
                            <a:lumMod val="20000"/>
                            <a:lumOff val="80000"/>
                          </a:schemeClr>
                        </a:solidFill>
                        <a:effectLst/>
                        <a:latin typeface="+mn-lt"/>
                      </a:endParaRPr>
                    </a:p>
                  </a:txBody>
                  <a:tcPr marL="73025" marR="73025" marT="0" marB="0" anchor="ctr"/>
                </a:tc>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r>
                        <a:rPr lang="en-US" sz="1400" dirty="0" smtClean="0">
                          <a:solidFill>
                            <a:schemeClr val="accent1">
                              <a:lumMod val="20000"/>
                              <a:lumOff val="80000"/>
                            </a:schemeClr>
                          </a:solidFill>
                          <a:effectLst/>
                          <a:latin typeface="+mn-lt"/>
                        </a:rPr>
                        <a:t>IEEE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accent1">
                              <a:lumMod val="20000"/>
                              <a:lumOff val="80000"/>
                            </a:schemeClr>
                          </a:solidFill>
                          <a:effectLst/>
                          <a:latin typeface="+mn-lt"/>
                        </a:rPr>
                        <a:t>Hermann Brand</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IEEE</a:t>
                      </a:r>
                    </a:p>
                  </a:txBody>
                  <a:tcPr marL="73025" marR="73025" marT="0" marB="0" anchor="ctr"/>
                </a:tc>
                <a:extLst>
                  <a:ext uri="{0D108BD9-81ED-4DB2-BD59-A6C34878D82A}">
                    <a16:rowId xmlns:a16="http://schemas.microsoft.com/office/drawing/2014/main" xmlns="" val="10004"/>
                  </a:ext>
                </a:extLst>
              </a:tr>
              <a:tr h="292100">
                <a:tc>
                  <a:txBody>
                    <a:bodyPr/>
                    <a:lstStyle/>
                    <a:p>
                      <a:pPr algn="just">
                        <a:spcAft>
                          <a:spcPts val="300"/>
                        </a:spcAft>
                      </a:pPr>
                      <a:r>
                        <a:rPr lang="en-US" sz="1400">
                          <a:solidFill>
                            <a:schemeClr val="accent1">
                              <a:lumMod val="20000"/>
                              <a:lumOff val="80000"/>
                            </a:schemeClr>
                          </a:solidFill>
                          <a:effectLst/>
                          <a:latin typeface="+mn-lt"/>
                        </a:rPr>
                        <a:t>Satoko Itaya</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r>
                        <a:rPr lang="en-US" sz="1400" dirty="0" smtClean="0">
                          <a:solidFill>
                            <a:schemeClr val="accent1">
                              <a:lumMod val="20000"/>
                              <a:lumOff val="80000"/>
                            </a:schemeClr>
                          </a:solidFill>
                          <a:latin typeface="+mn-lt"/>
                        </a:rPr>
                        <a:t>Patrick </a:t>
                      </a:r>
                      <a:r>
                        <a:rPr lang="en-US" sz="1400" dirty="0" err="1" smtClean="0">
                          <a:solidFill>
                            <a:schemeClr val="accent1">
                              <a:lumMod val="20000"/>
                              <a:lumOff val="80000"/>
                            </a:schemeClr>
                          </a:solidFill>
                          <a:latin typeface="+mn-lt"/>
                        </a:rPr>
                        <a:t>Slaats</a:t>
                      </a:r>
                      <a:endParaRPr lang="en-US" sz="1400" dirty="0" smtClean="0">
                        <a:solidFill>
                          <a:schemeClr val="accent1">
                            <a:lumMod val="20000"/>
                            <a:lumOff val="80000"/>
                          </a:schemeClr>
                        </a:solidFill>
                        <a:latin typeface="+mn-lt"/>
                      </a:endParaRPr>
                    </a:p>
                  </a:txBody>
                  <a:tcPr marL="73025" marR="73025" marT="0" marB="0" anchor="ctr"/>
                </a:tc>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r>
                        <a:rPr lang="en-US" sz="1400" dirty="0" smtClean="0">
                          <a:solidFill>
                            <a:schemeClr val="accent1">
                              <a:lumMod val="20000"/>
                              <a:lumOff val="80000"/>
                            </a:schemeClr>
                          </a:solidFill>
                          <a:latin typeface="+mn-lt"/>
                        </a:rPr>
                        <a:t>IEEE</a:t>
                      </a:r>
                    </a:p>
                  </a:txBody>
                  <a:tcPr marL="73025" marR="73025" marT="0" marB="0" anchor="ctr"/>
                </a:tc>
                <a:extLst>
                  <a:ext uri="{0D108BD9-81ED-4DB2-BD59-A6C34878D82A}">
                    <a16:rowId xmlns:a16="http://schemas.microsoft.com/office/drawing/2014/main" xmlns="" val="10005"/>
                  </a:ext>
                </a:extLst>
              </a:tr>
              <a:tr h="292100">
                <a:tc>
                  <a:txBody>
                    <a:bodyPr/>
                    <a:lstStyle/>
                    <a:p>
                      <a:pPr algn="just">
                        <a:spcAft>
                          <a:spcPts val="300"/>
                        </a:spcAft>
                      </a:pPr>
                      <a:r>
                        <a:rPr lang="en-US" sz="1400">
                          <a:solidFill>
                            <a:schemeClr val="accent1">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accent1">
                            <a:lumMod val="20000"/>
                            <a:lumOff val="80000"/>
                          </a:schemeClr>
                        </a:solidFill>
                        <a:latin typeface="+mn-lt"/>
                      </a:endParaRPr>
                    </a:p>
                  </a:txBody>
                  <a:tcPr anchor="ctr"/>
                </a:tc>
                <a:tc>
                  <a:txBody>
                    <a:bodyPr/>
                    <a:lstStyle/>
                    <a:p>
                      <a:endParaRPr lang="en-US" sz="1400" dirty="0">
                        <a:solidFill>
                          <a:schemeClr val="accent1">
                            <a:lumMod val="20000"/>
                            <a:lumOff val="80000"/>
                          </a:schemeClr>
                        </a:solidFill>
                        <a:latin typeface="+mn-lt"/>
                      </a:endParaRPr>
                    </a:p>
                  </a:txBody>
                  <a:tcPr anchor="ctr"/>
                </a:tc>
                <a:extLst>
                  <a:ext uri="{0D108BD9-81ED-4DB2-BD59-A6C34878D82A}">
                    <a16:rowId xmlns:a16="http://schemas.microsoft.com/office/drawing/2014/main" xmlns="" val="10006"/>
                  </a:ext>
                </a:extLst>
              </a:tr>
              <a:tr h="292100">
                <a:tc>
                  <a:txBody>
                    <a:bodyPr/>
                    <a:lstStyle/>
                    <a:p>
                      <a:pPr algn="just">
                        <a:spcAft>
                          <a:spcPts val="300"/>
                        </a:spcAft>
                      </a:pPr>
                      <a:endParaRPr lang="en-US" sz="1400" dirty="0">
                        <a:effectLst/>
                        <a:latin typeface="+mn-lt"/>
                      </a:endParaRPr>
                    </a:p>
                  </a:txBody>
                  <a:tcPr marL="73025" marR="73025" marT="0" marB="0" anchor="ctr"/>
                </a:tc>
                <a:tc>
                  <a:txBody>
                    <a:bodyPr/>
                    <a:lstStyle/>
                    <a:p>
                      <a:pPr algn="just">
                        <a:spcAft>
                          <a:spcPts val="300"/>
                        </a:spcAft>
                      </a:pPr>
                      <a:endParaRPr lang="en-US" sz="1400" dirty="0">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676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a:t>
            </a:r>
            <a:r>
              <a:rPr lang="en-US" dirty="0"/>
              <a:t>2017 </a:t>
            </a:r>
            <a:r>
              <a:rPr lang="en-US" dirty="0" smtClean="0"/>
              <a:t>F2F agenda</a:t>
            </a:r>
            <a:endParaRPr lang="en-US" dirty="0"/>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P802.1CF-D0.6</a:t>
            </a:r>
          </a:p>
          <a:p>
            <a:r>
              <a:rPr lang="en-US" dirty="0"/>
              <a:t>New content for P802.1CF</a:t>
            </a:r>
          </a:p>
          <a:p>
            <a:pPr lvl="1"/>
            <a:r>
              <a:rPr lang="en-US" dirty="0"/>
              <a:t>Chapter 7.9 Information Model</a:t>
            </a:r>
          </a:p>
          <a:p>
            <a:pPr lvl="1"/>
            <a:r>
              <a:rPr lang="en-US" dirty="0"/>
              <a:t>Revision of 7.5 and 7.6 to cover TSN</a:t>
            </a:r>
          </a:p>
          <a:p>
            <a:pPr lvl="1"/>
            <a:r>
              <a:rPr lang="en-US" dirty="0"/>
              <a:t>Other amendments</a:t>
            </a:r>
          </a:p>
          <a:p>
            <a:r>
              <a:rPr lang="en-US" dirty="0"/>
              <a:t>Plan for 802.1CF-D0.7 draft</a:t>
            </a:r>
          </a:p>
          <a:p>
            <a:r>
              <a:rPr lang="en-US" dirty="0"/>
              <a:t>IC NEND contributions review</a:t>
            </a:r>
          </a:p>
          <a:p>
            <a:r>
              <a:rPr lang="en-US" dirty="0"/>
              <a:t>Conference calls until Nov F2F</a:t>
            </a:r>
          </a:p>
          <a:p>
            <a:r>
              <a:rPr lang="en-US" dirty="0"/>
              <a:t>Status report to IEEE 802 WGs</a:t>
            </a:r>
          </a:p>
          <a:p>
            <a:r>
              <a:rPr lang="en-US" dirty="0"/>
              <a:t>AOB</a:t>
            </a:r>
          </a:p>
        </p:txBody>
      </p:sp>
    </p:spTree>
    <p:extLst>
      <p:ext uri="{BB962C8B-B14F-4D97-AF65-F5344CB8AC3E}">
        <p14:creationId xmlns:p14="http://schemas.microsoft.com/office/powerpoint/2010/main" val="520172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62500" lnSpcReduction="20000"/>
          </a:bodyPr>
          <a:lstStyle/>
          <a:p>
            <a:r>
              <a:rPr lang="en-US" dirty="0" smtClean="0"/>
              <a:t>Tue</a:t>
            </a:r>
            <a:endParaRPr lang="en-US" dirty="0"/>
          </a:p>
          <a:p>
            <a:r>
              <a:rPr lang="en-US" dirty="0" smtClean="0"/>
              <a:t>Wed</a:t>
            </a:r>
          </a:p>
          <a:p>
            <a:r>
              <a:rPr lang="en-US" dirty="0" smtClean="0"/>
              <a:t>Thu</a:t>
            </a:r>
            <a:endParaRPr lang="en-US" dirty="0"/>
          </a:p>
          <a:p>
            <a:pPr lvl="1"/>
            <a:r>
              <a:rPr lang="en-US" dirty="0"/>
              <a:t>Review of minutes</a:t>
            </a:r>
          </a:p>
          <a:p>
            <a:pPr lvl="1"/>
            <a:r>
              <a:rPr lang="en-US" dirty="0"/>
              <a:t>Reports</a:t>
            </a:r>
          </a:p>
          <a:p>
            <a:pPr lvl="1"/>
            <a:r>
              <a:rPr lang="en-US" dirty="0"/>
              <a:t>Comment resolution on P802.1CF-D0.6</a:t>
            </a:r>
          </a:p>
          <a:p>
            <a:pPr lvl="1"/>
            <a:r>
              <a:rPr lang="en-US" dirty="0"/>
              <a:t>New content for P802.1CF</a:t>
            </a:r>
          </a:p>
          <a:p>
            <a:pPr lvl="2"/>
            <a:r>
              <a:rPr lang="en-US" dirty="0"/>
              <a:t>Chapter 7.9 Information Model</a:t>
            </a:r>
          </a:p>
          <a:p>
            <a:pPr lvl="2"/>
            <a:r>
              <a:rPr lang="en-US" dirty="0"/>
              <a:t>Revision of 7.5 and 7.6 to cover TSN</a:t>
            </a:r>
          </a:p>
          <a:p>
            <a:pPr lvl="2"/>
            <a:r>
              <a:rPr lang="en-US" dirty="0"/>
              <a:t>Other amendments</a:t>
            </a:r>
          </a:p>
          <a:p>
            <a:pPr lvl="1"/>
            <a:r>
              <a:rPr lang="en-US" dirty="0"/>
              <a:t>Plan for 802.1CF-D0.7 draft</a:t>
            </a:r>
          </a:p>
          <a:p>
            <a:pPr lvl="1"/>
            <a:r>
              <a:rPr lang="en-US" dirty="0"/>
              <a:t>IC NEND contributions review</a:t>
            </a:r>
          </a:p>
          <a:p>
            <a:pPr lvl="1"/>
            <a:r>
              <a:rPr lang="en-US" dirty="0"/>
              <a:t>Conference calls until Nov F2F</a:t>
            </a:r>
          </a:p>
          <a:p>
            <a:pPr lvl="1"/>
            <a:r>
              <a:rPr lang="en-US" dirty="0"/>
              <a:t>Status report to IEEE 802 WGs</a:t>
            </a:r>
          </a:p>
          <a:p>
            <a:pPr lvl="1"/>
            <a:r>
              <a:rPr lang="en-US" dirty="0"/>
              <a:t>AOB</a:t>
            </a:r>
            <a:endParaRPr lang="en-US" dirty="0"/>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t>
            </a:r>
            <a:r>
              <a:rPr lang="en-US" dirty="0" smtClean="0"/>
              <a:t> </a:t>
            </a:r>
            <a:r>
              <a:rPr lang="en-US" dirty="0"/>
              <a:t>2017 F2F Meeting</a:t>
            </a:r>
          </a:p>
        </p:txBody>
      </p:sp>
      <p:sp>
        <p:nvSpPr>
          <p:cNvPr id="3" name="Content Placeholder 2"/>
          <p:cNvSpPr>
            <a:spLocks noGrp="1"/>
          </p:cNvSpPr>
          <p:nvPr>
            <p:ph idx="1"/>
          </p:nvPr>
        </p:nvSpPr>
        <p:spPr>
          <a:xfrm>
            <a:off x="457200" y="1524000"/>
            <a:ext cx="8229600" cy="4800600"/>
          </a:xfrm>
        </p:spPr>
        <p:txBody>
          <a:bodyPr>
            <a:normAutofit fontScale="85000" lnSpcReduction="20000"/>
          </a:bodyPr>
          <a:lstStyle/>
          <a:p>
            <a:r>
              <a:rPr lang="en-US" dirty="0"/>
              <a:t>Venue:</a:t>
            </a:r>
          </a:p>
          <a:p>
            <a:pPr lvl="1"/>
            <a:r>
              <a:rPr lang="en-US" dirty="0"/>
              <a:t>Murray Premises Hotel</a:t>
            </a:r>
            <a:r>
              <a:rPr lang="en-US" dirty="0"/>
              <a:t/>
            </a:r>
            <a:br>
              <a:rPr lang="en-US" dirty="0"/>
            </a:br>
            <a:r>
              <a:rPr lang="en-US" dirty="0"/>
              <a:t>5 Beck's Cove</a:t>
            </a:r>
            <a:r>
              <a:rPr lang="en-US" dirty="0"/>
              <a:t/>
            </a:r>
            <a:br>
              <a:rPr lang="en-US" dirty="0"/>
            </a:br>
            <a:r>
              <a:rPr lang="en-US" dirty="0" smtClean="0"/>
              <a:t>St</a:t>
            </a:r>
            <a:r>
              <a:rPr lang="en-US" dirty="0"/>
              <a:t>. John's, </a:t>
            </a:r>
            <a:r>
              <a:rPr lang="en-US" dirty="0" smtClean="0"/>
              <a:t>NL, Canada</a:t>
            </a:r>
          </a:p>
          <a:p>
            <a:pPr lvl="1"/>
            <a:r>
              <a:rPr lang="en-US" dirty="0" smtClean="0">
                <a:hlinkClick r:id="rId2"/>
              </a:rPr>
              <a:t>http</a:t>
            </a:r>
            <a:r>
              <a:rPr lang="en-US" dirty="0">
                <a:hlinkClick r:id="rId2"/>
              </a:rPr>
              <a:t>://</a:t>
            </a:r>
            <a:r>
              <a:rPr lang="en-US" dirty="0" smtClean="0">
                <a:hlinkClick r:id="rId2"/>
              </a:rPr>
              <a:t>murraypremiseshotel.com/index.html</a:t>
            </a:r>
            <a:r>
              <a:rPr lang="en-US" dirty="0"/>
              <a:t/>
            </a:r>
            <a:br>
              <a:rPr lang="en-US" dirty="0"/>
            </a:br>
            <a:endParaRPr lang="en-US" dirty="0"/>
          </a:p>
          <a:p>
            <a:r>
              <a:rPr lang="en-US" dirty="0"/>
              <a:t>Sessions:</a:t>
            </a:r>
          </a:p>
          <a:p>
            <a:pPr lvl="1"/>
            <a:r>
              <a:rPr lang="en-US" dirty="0" smtClean="0"/>
              <a:t>Tue</a:t>
            </a:r>
            <a:r>
              <a:rPr lang="en-US" dirty="0" smtClean="0"/>
              <a:t>, </a:t>
            </a:r>
            <a:r>
              <a:rPr lang="en-US" dirty="0"/>
              <a:t>	</a:t>
            </a:r>
            <a:r>
              <a:rPr lang="en-US" dirty="0" smtClean="0"/>
              <a:t>May 15</a:t>
            </a:r>
            <a:r>
              <a:rPr lang="en-US" baseline="30000" dirty="0" smtClean="0"/>
              <a:t>th</a:t>
            </a:r>
            <a:r>
              <a:rPr lang="en-US" dirty="0"/>
              <a:t>,	</a:t>
            </a:r>
            <a:r>
              <a:rPr lang="en-US" dirty="0" smtClean="0"/>
              <a:t>13:30-17:00</a:t>
            </a:r>
            <a:endParaRPr lang="en-US" dirty="0" smtClean="0"/>
          </a:p>
          <a:p>
            <a:pPr lvl="2"/>
            <a:r>
              <a:rPr lang="en-US" dirty="0" smtClean="0"/>
              <a:t>Meeting room:</a:t>
            </a:r>
            <a:endParaRPr lang="en-US" dirty="0"/>
          </a:p>
          <a:p>
            <a:pPr lvl="1"/>
            <a:r>
              <a:rPr lang="en-US" dirty="0" smtClean="0"/>
              <a:t>Wed</a:t>
            </a:r>
            <a:r>
              <a:rPr lang="en-US" dirty="0" smtClean="0"/>
              <a:t>, </a:t>
            </a:r>
            <a:r>
              <a:rPr lang="en-US" dirty="0"/>
              <a:t>	</a:t>
            </a:r>
            <a:r>
              <a:rPr lang="en-US" dirty="0" smtClean="0"/>
              <a:t>May 16</a:t>
            </a:r>
            <a:r>
              <a:rPr lang="en-US" baseline="30000" dirty="0" smtClean="0"/>
              <a:t>th</a:t>
            </a:r>
            <a:r>
              <a:rPr lang="en-US" dirty="0"/>
              <a:t>, 	</a:t>
            </a:r>
            <a:r>
              <a:rPr lang="en-US" dirty="0" smtClean="0"/>
              <a:t>13:30-18:00</a:t>
            </a:r>
          </a:p>
          <a:p>
            <a:pPr lvl="2"/>
            <a:r>
              <a:rPr lang="en-US" dirty="0" smtClean="0"/>
              <a:t>Meeting room:</a:t>
            </a:r>
            <a:endParaRPr lang="en-US" dirty="0"/>
          </a:p>
          <a:p>
            <a:pPr lvl="1"/>
            <a:r>
              <a:rPr lang="en-US" dirty="0" smtClean="0"/>
              <a:t>Thu</a:t>
            </a:r>
            <a:r>
              <a:rPr lang="en-US" dirty="0" smtClean="0"/>
              <a:t>,</a:t>
            </a:r>
            <a:r>
              <a:rPr lang="en-US" dirty="0"/>
              <a:t>	</a:t>
            </a:r>
            <a:r>
              <a:rPr lang="en-US" dirty="0" smtClean="0"/>
              <a:t>May 17</a:t>
            </a:r>
            <a:r>
              <a:rPr lang="en-US" baseline="30000" dirty="0" smtClean="0"/>
              <a:t>th</a:t>
            </a:r>
            <a:r>
              <a:rPr lang="en-US" dirty="0"/>
              <a:t>,	</a:t>
            </a:r>
            <a:r>
              <a:rPr lang="en-US" dirty="0" smtClean="0"/>
              <a:t>13:30-16:00</a:t>
            </a:r>
            <a:endParaRPr lang="en-US" dirty="0" smtClean="0"/>
          </a:p>
          <a:p>
            <a:pPr lvl="2"/>
            <a:r>
              <a:rPr lang="en-US" dirty="0" smtClean="0"/>
              <a:t>Meeting room: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P802.1CF-D0.6</a:t>
            </a:r>
          </a:p>
          <a:p>
            <a:r>
              <a:rPr lang="en-US" dirty="0"/>
              <a:t>New content for P802.1CF</a:t>
            </a:r>
          </a:p>
          <a:p>
            <a:pPr lvl="1"/>
            <a:r>
              <a:rPr lang="en-US" dirty="0"/>
              <a:t>Chapter 7.9 Information Model</a:t>
            </a:r>
          </a:p>
          <a:p>
            <a:pPr lvl="1"/>
            <a:r>
              <a:rPr lang="en-US" dirty="0"/>
              <a:t>Revision of 7.5 and 7.6 to cover TSN</a:t>
            </a:r>
          </a:p>
          <a:p>
            <a:pPr lvl="1"/>
            <a:r>
              <a:rPr lang="en-US" dirty="0"/>
              <a:t>Other amendments</a:t>
            </a:r>
          </a:p>
          <a:p>
            <a:r>
              <a:rPr lang="en-US" dirty="0"/>
              <a:t>Plan for 802.1CF-D0.7 draft</a:t>
            </a:r>
          </a:p>
          <a:p>
            <a:r>
              <a:rPr lang="en-US" dirty="0"/>
              <a:t>IC NEND contributions review</a:t>
            </a:r>
          </a:p>
          <a:p>
            <a:r>
              <a:rPr lang="en-US" dirty="0"/>
              <a:t>Conference calls until Nov F2F</a:t>
            </a:r>
          </a:p>
          <a:p>
            <a:r>
              <a:rPr lang="en-US" dirty="0"/>
              <a:t>Status report to IEEE 802 WGs</a:t>
            </a:r>
          </a:p>
          <a:p>
            <a:r>
              <a:rPr lang="en-US" dirty="0"/>
              <a:t>AOB</a:t>
            </a:r>
          </a:p>
        </p:txBody>
      </p:sp>
    </p:spTree>
    <p:extLst>
      <p:ext uri="{BB962C8B-B14F-4D97-AF65-F5344CB8AC3E}">
        <p14:creationId xmlns:p14="http://schemas.microsoft.com/office/powerpoint/2010/main" val="1287074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 2017 Agenda Graphics</a:t>
            </a:r>
          </a:p>
        </p:txBody>
      </p:sp>
      <p:graphicFrame>
        <p:nvGraphicFramePr>
          <p:cNvPr id="3" name="Table 2"/>
          <p:cNvGraphicFramePr>
            <a:graphicFrameLocks noGrp="1"/>
          </p:cNvGraphicFramePr>
          <p:nvPr>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xmlns="" val="20000"/>
                    </a:ext>
                  </a:extLst>
                </a:gridCol>
                <a:gridCol w="1531031">
                  <a:extLst>
                    <a:ext uri="{9D8B030D-6E8A-4147-A177-3AD203B41FA5}">
                      <a16:colId xmlns:a16="http://schemas.microsoft.com/office/drawing/2014/main" xmlns="" val="20001"/>
                    </a:ext>
                  </a:extLst>
                </a:gridCol>
                <a:gridCol w="1531031">
                  <a:extLst>
                    <a:ext uri="{9D8B030D-6E8A-4147-A177-3AD203B41FA5}">
                      <a16:colId xmlns:a16="http://schemas.microsoft.com/office/drawing/2014/main" xmlns="" val="20002"/>
                    </a:ext>
                  </a:extLst>
                </a:gridCol>
                <a:gridCol w="1531031">
                  <a:extLst>
                    <a:ext uri="{9D8B030D-6E8A-4147-A177-3AD203B41FA5}">
                      <a16:colId xmlns:a16="http://schemas.microsoft.com/office/drawing/2014/main" xmlns="" val="20003"/>
                    </a:ext>
                  </a:extLst>
                </a:gridCol>
                <a:gridCol w="1531031">
                  <a:extLst>
                    <a:ext uri="{9D8B030D-6E8A-4147-A177-3AD203B41FA5}">
                      <a16:colId xmlns:a16="http://schemas.microsoft.com/office/drawing/2014/main" xmlns="" val="20004"/>
                    </a:ext>
                  </a:extLst>
                </a:gridCol>
                <a:gridCol w="1531031">
                  <a:extLst>
                    <a:ext uri="{9D8B030D-6E8A-4147-A177-3AD203B41FA5}">
                      <a16:colId xmlns:a16="http://schemas.microsoft.com/office/drawing/2014/main" xmlns=""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9/4</a:t>
                      </a:r>
                    </a:p>
                  </a:txBody>
                  <a:tcPr marL="0" marR="0" marT="0" marB="0">
                    <a:solidFill>
                      <a:schemeClr val="bg1"/>
                    </a:solidFill>
                  </a:tcPr>
                </a:tc>
                <a:tc>
                  <a:txBody>
                    <a:bodyPr/>
                    <a:lstStyle/>
                    <a:p>
                      <a:pPr algn="ctr"/>
                      <a:r>
                        <a:rPr lang="en-US" sz="1800" dirty="0">
                          <a:solidFill>
                            <a:schemeClr val="tx2"/>
                          </a:solidFill>
                        </a:rPr>
                        <a:t>Tue 9/5</a:t>
                      </a:r>
                    </a:p>
                  </a:txBody>
                  <a:tcPr marL="0" marR="0" marT="0" marB="0">
                    <a:solidFill>
                      <a:schemeClr val="bg1"/>
                    </a:solidFill>
                  </a:tcPr>
                </a:tc>
                <a:tc>
                  <a:txBody>
                    <a:bodyPr/>
                    <a:lstStyle/>
                    <a:p>
                      <a:pPr algn="ctr"/>
                      <a:r>
                        <a:rPr lang="en-US" sz="1800" dirty="0">
                          <a:solidFill>
                            <a:schemeClr val="tx2"/>
                          </a:solidFill>
                        </a:rPr>
                        <a:t>Wed 9/6</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/7</a:t>
                      </a:r>
                    </a:p>
                  </a:txBody>
                  <a:tcPr marL="0" marR="0" marT="0" marB="0">
                    <a:solidFill>
                      <a:schemeClr val="bg1"/>
                    </a:solidFill>
                  </a:tcPr>
                </a:tc>
                <a:tc>
                  <a:txBody>
                    <a:bodyPr/>
                    <a:lstStyle/>
                    <a:p>
                      <a:pPr algn="ctr"/>
                      <a:r>
                        <a:rPr lang="en-US" sz="1800" dirty="0">
                          <a:solidFill>
                            <a:schemeClr val="tx2"/>
                          </a:solidFill>
                        </a:rPr>
                        <a:t>Fri 9/8</a:t>
                      </a:r>
                    </a:p>
                  </a:txBody>
                  <a:tcPr marL="0" marR="0" marT="0" marB="0">
                    <a:solidFill>
                      <a:schemeClr val="bg1"/>
                    </a:solidFill>
                  </a:tcPr>
                </a:tc>
                <a:extLst>
                  <a:ext uri="{0D108BD9-81ED-4DB2-BD59-A6C34878D82A}">
                    <a16:rowId xmlns:a16="http://schemas.microsoft.com/office/drawing/2014/main" xmlns="" val="10000"/>
                  </a:ext>
                </a:extLst>
              </a:tr>
              <a:tr h="457200">
                <a:tc rowSpan="2">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rowSpan="9">
                  <a:txBody>
                    <a:bodyPr/>
                    <a:lstStyle/>
                    <a:p>
                      <a:pPr algn="ctr"/>
                      <a:r>
                        <a:rPr lang="en-US" sz="1400" dirty="0"/>
                        <a:t>Labor Day</a:t>
                      </a:r>
                    </a:p>
                  </a:txBody>
                  <a:tcPr marL="36000" marR="36000" marT="36000" marB="36000">
                    <a:solidFill>
                      <a:schemeClr val="bg1">
                        <a:lumMod val="75000"/>
                      </a:schemeClr>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1"/>
                  </a:ext>
                </a:extLst>
              </a:tr>
              <a:tr h="457200">
                <a:tc vMerge="1">
                  <a:txBody>
                    <a:bodyPr/>
                    <a:lstStyle/>
                    <a:p>
                      <a:endParaRPr lang="en-US"/>
                    </a:p>
                  </a:txBody>
                  <a:tcPr/>
                </a:tc>
                <a:tc vMerge="1">
                  <a:txBody>
                    <a:bodyPr/>
                    <a:lstStyle/>
                    <a:p>
                      <a:endParaRPr lang="en-US"/>
                    </a:p>
                  </a:txBody>
                  <a:tcPr/>
                </a:tc>
                <a:tc rowSpan="3">
                  <a:txBody>
                    <a:bodyPr/>
                    <a:lstStyle/>
                    <a:p>
                      <a:pPr marL="82550" indent="-82550">
                        <a:buFont typeface="Arial" pitchFamily="34" charset="0"/>
                        <a:buNone/>
                      </a:pPr>
                      <a:r>
                        <a:rPr lang="en-US" sz="1200" dirty="0"/>
                        <a:t>P802.1CF </a:t>
                      </a:r>
                    </a:p>
                    <a:p>
                      <a:pPr marL="82550" indent="-82550">
                        <a:buFont typeface="Arial" pitchFamily="34" charset="0"/>
                        <a:buNone/>
                      </a:pPr>
                      <a:r>
                        <a:rPr lang="en-US" sz="1200" dirty="0"/>
                        <a:t>Editor session</a:t>
                      </a:r>
                    </a:p>
                  </a:txBody>
                  <a:tcPr marL="36000" marR="36000" marT="36000" marB="36000">
                    <a:solidFill>
                      <a:schemeClr val="accent1">
                        <a:lumMod val="40000"/>
                        <a:lumOff val="60000"/>
                      </a:schemeClr>
                    </a:solidFill>
                  </a:tcPr>
                </a:tc>
                <a:tc rowSpan="3">
                  <a:txBody>
                    <a:bodyPr/>
                    <a:lstStyle/>
                    <a:p>
                      <a:r>
                        <a:rPr lang="en-US" sz="1200" dirty="0"/>
                        <a:t>P802.1CF </a:t>
                      </a:r>
                      <a:br>
                        <a:rPr lang="en-US" sz="1200" dirty="0"/>
                      </a:br>
                      <a:r>
                        <a:rPr lang="en-US" sz="1200" dirty="0"/>
                        <a:t>Editor session</a:t>
                      </a:r>
                    </a:p>
                  </a:txBody>
                  <a:tcPr marL="36000" marR="36000" marT="36000" marB="36000">
                    <a:solidFill>
                      <a:schemeClr val="accent1">
                        <a:lumMod val="40000"/>
                        <a:lumOff val="60000"/>
                      </a:schemeClr>
                    </a:solidFill>
                  </a:tcPr>
                </a:tc>
                <a:tc rowSpan="3">
                  <a:txBody>
                    <a:bodyPr/>
                    <a:lstStyle/>
                    <a:p>
                      <a:pPr marL="85725" indent="-85725">
                        <a:buFont typeface="Arial" pitchFamily="34" charset="0"/>
                        <a:buNone/>
                      </a:pPr>
                      <a:r>
                        <a:rPr lang="en-US" sz="1200" dirty="0"/>
                        <a:t>P802.1CF</a:t>
                      </a:r>
                    </a:p>
                    <a:p>
                      <a:pPr marL="85725" indent="-85725">
                        <a:buFont typeface="Arial" pitchFamily="34" charset="0"/>
                        <a:buNone/>
                      </a:pPr>
                      <a:r>
                        <a:rPr lang="en-US" sz="1200" dirty="0"/>
                        <a:t>Editor session</a:t>
                      </a:r>
                    </a:p>
                  </a:txBody>
                  <a:tcPr marL="36000" marR="36000" marT="36000" marB="36000">
                    <a:solidFill>
                      <a:schemeClr val="accent1">
                        <a:lumMod val="40000"/>
                        <a:lumOff val="60000"/>
                      </a:schemeClr>
                    </a:solidFill>
                  </a:tcPr>
                </a:tc>
                <a:tc vMerge="1">
                  <a:txBody>
                    <a:bodyPr/>
                    <a:lstStyle/>
                    <a:p>
                      <a:endParaRPr lang="en-US"/>
                    </a:p>
                  </a:txBody>
                  <a:tcPr/>
                </a:tc>
                <a:extLst>
                  <a:ext uri="{0D108BD9-81ED-4DB2-BD59-A6C34878D82A}">
                    <a16:rowId xmlns:a16="http://schemas.microsoft.com/office/drawing/2014/main" xmlns="" val="3395481729"/>
                  </a:ext>
                </a:extLst>
              </a:tr>
              <a:tr h="227133">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xmlns=""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3"/>
                  </a:ext>
                </a:extLst>
              </a:tr>
              <a:tr h="0">
                <a:tc rowSpan="2">
                  <a:txBody>
                    <a:bodyPr/>
                    <a:lstStyle/>
                    <a:p>
                      <a:pPr algn="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75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5"/>
                  </a:ext>
                </a:extLst>
              </a:tr>
              <a:tr h="457200">
                <a:tc>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dirty="0"/>
                    </a:p>
                  </a:txBody>
                  <a:tcPr marL="36000" marR="36000" marT="36000" marB="36000">
                    <a:solidFill>
                      <a:schemeClr val="bg1"/>
                    </a:solidFill>
                  </a:tcPr>
                </a:tc>
                <a:tc>
                  <a:txBody>
                    <a:bodyPr/>
                    <a:lstStyle/>
                    <a:p>
                      <a:r>
                        <a:rPr lang="en-US" sz="1200" dirty="0"/>
                        <a:t>OmniRAN opening</a:t>
                      </a:r>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p>
                      <a:endParaRPr lang="en-US" sz="1400" dirty="0"/>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xmlns="" val="10006"/>
                  </a:ext>
                </a:extLst>
              </a:tr>
              <a:tr h="129540">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xmlns="" val="10008"/>
                  </a:ext>
                </a:extLst>
              </a:tr>
              <a:tr h="457200">
                <a:tc rowSpan="2">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vMerge="1">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xmlns="" val="10009"/>
                  </a:ext>
                </a:extLst>
              </a:tr>
              <a:tr h="457200">
                <a:tc vMerge="1">
                  <a:txBody>
                    <a:bodyPr/>
                    <a:lstStyle/>
                    <a:p>
                      <a:endParaRPr lang="en-US"/>
                    </a:p>
                  </a:txBody>
                  <a:tcPr/>
                </a:tc>
                <a:tc rowSpan="2">
                  <a:txBody>
                    <a:bodyPr/>
                    <a:lstStyle/>
                    <a:p>
                      <a:r>
                        <a:rPr lang="en-US" sz="1200" i="1" dirty="0"/>
                        <a:t>Reception</a:t>
                      </a:r>
                    </a:p>
                  </a:txBody>
                  <a:tcPr marL="36000" marR="36000" marT="36000" marB="36000">
                    <a:solidFill>
                      <a:schemeClr val="bg2">
                        <a:lumMod val="50000"/>
                      </a:schemeClr>
                    </a:solidFill>
                  </a:tcPr>
                </a:tc>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i="1" dirty="0"/>
                        <a:t>Social Event @ Cabot Tower</a:t>
                      </a:r>
                    </a:p>
                  </a:txBody>
                  <a:tcPr marL="36000" marR="36000" marT="36000" marB="36000">
                    <a:solidFill>
                      <a:schemeClr val="bg2">
                        <a:lumMod val="5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xmlns="" val="3705921288"/>
                  </a:ext>
                </a:extLst>
              </a:tr>
              <a:tr h="182880">
                <a:tc rowSpan="3">
                  <a:txBody>
                    <a:bodyPr/>
                    <a:lstStyle/>
                    <a:p>
                      <a:pPr algn="ct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65000"/>
                      </a:schemeClr>
                    </a:solidFill>
                  </a:tcPr>
                </a:tc>
                <a:tc vMerge="1">
                  <a:txBody>
                    <a:bodyPr/>
                    <a:lstStyle/>
                    <a:p>
                      <a:endParaRPr lang="en-US" dirty="0"/>
                    </a:p>
                  </a:txBody>
                  <a:tcPr marL="36000" marR="36000" marT="36000" marB="36000">
                    <a:solidFill>
                      <a:schemeClr val="bg1"/>
                    </a:solidFill>
                  </a:tcPr>
                </a:tc>
                <a:tc rowSpan="3">
                  <a:txBody>
                    <a:bodyPr/>
                    <a:lstStyle/>
                    <a:p>
                      <a:endParaRPr lang="en-US" sz="1200" dirty="0">
                        <a:solidFill>
                          <a:schemeClr val="tx1"/>
                        </a:solidFill>
                      </a:endParaRPr>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noFill/>
                  </a:tcPr>
                </a:tc>
                <a:extLst>
                  <a:ext uri="{0D108BD9-81ED-4DB2-BD59-A6C34878D82A}">
                    <a16:rowId xmlns:a16="http://schemas.microsoft.com/office/drawing/2014/main" xmlns="" val="10010"/>
                  </a:ext>
                </a:extLst>
              </a:tr>
              <a:tr h="163440">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dirty="0"/>
                    </a:p>
                  </a:txBody>
                  <a:tcPr marL="36000" marR="36000" marT="36000" marB="36000">
                    <a:no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xmlns="" val="1825619667"/>
                  </a:ext>
                </a:extLst>
              </a:tr>
              <a:tr h="204273">
                <a:tc vMerge="1">
                  <a:txBody>
                    <a:bodyPr/>
                    <a:lstStyle/>
                    <a:p>
                      <a:endParaRPr lang="en-US"/>
                    </a:p>
                  </a:txBody>
                  <a:tcPr/>
                </a:tc>
                <a:tc vMerge="1">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250093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896</TotalTime>
  <Words>1117</Words>
  <Application>Microsoft Macintosh PowerPoint</Application>
  <PresentationFormat>On-screen Show (4:3)</PresentationFormat>
  <Paragraphs>187</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Helvetica</vt:lpstr>
      <vt:lpstr>Monotype Sorts</vt:lpstr>
      <vt:lpstr>ＭＳ Ｐゴシック</vt:lpstr>
      <vt:lpstr>Times</vt:lpstr>
      <vt:lpstr>Times New Roman</vt:lpstr>
      <vt:lpstr>Arial</vt:lpstr>
      <vt:lpstr>Template</vt:lpstr>
      <vt:lpstr>IEEE 802.1 OmniRAN TG September 2017 F2F Meeting St. John’s, NL, Canada</vt:lpstr>
      <vt:lpstr>Sep 2017 F2F Meeting</vt:lpstr>
      <vt:lpstr>Agenda proposal for Sep 2017 F2F</vt:lpstr>
      <vt:lpstr>Sep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Sep 2017 F2F agenda</vt:lpstr>
      <vt:lpstr>Schedules</vt:lpstr>
    </vt:vector>
  </TitlesOfParts>
  <Company>NIST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281</cp:revision>
  <cp:lastPrinted>1998-02-10T13:28:06Z</cp:lastPrinted>
  <dcterms:created xsi:type="dcterms:W3CDTF">2011-12-30T17:06:23Z</dcterms:created>
  <dcterms:modified xsi:type="dcterms:W3CDTF">2017-09-02T19:54:38Z</dcterms:modified>
</cp:coreProperties>
</file>