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27" r:id="rId3"/>
    <p:sldId id="329" r:id="rId4"/>
    <p:sldId id="328" r:id="rId5"/>
    <p:sldId id="326" r:id="rId6"/>
    <p:sldId id="337" r:id="rId7"/>
    <p:sldId id="333" r:id="rId8"/>
    <p:sldId id="336" r:id="rId9"/>
    <p:sldId id="332" r:id="rId10"/>
    <p:sldId id="334" r:id="rId11"/>
    <p:sldId id="338" r:id="rId12"/>
    <p:sldId id="33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80" autoAdjust="0"/>
    <p:restoredTop sz="95673" autoAdjust="0"/>
  </p:normalViewPr>
  <p:slideViewPr>
    <p:cSldViewPr>
      <p:cViewPr varScale="1">
        <p:scale>
          <a:sx n="128" d="100"/>
          <a:sy n="128" d="100"/>
        </p:scale>
        <p:origin x="402" y="126"/>
      </p:cViewPr>
      <p:guideLst>
        <p:guide orient="horz" pos="2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>
                <a:effectLst/>
                <a:latin typeface="+mj-lt"/>
              </a:rPr>
              <a:t>omniran-17-0064-04-CF00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25065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Information Model Structure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2017-09-06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 fontScale="92500"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revision of the presentation provides an initial example of the basic structure of the P802.1CF information model.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2 adds the core model for service as well as a short explanation of the notation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3 contains editorial corrections introduced during discussions at St. John’s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4 adds a more comprehensive model for user service.</a:t>
            </a: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presentation presents the top level structures</a:t>
            </a:r>
          </a:p>
          <a:p>
            <a:pPr lvl="1"/>
            <a:r>
              <a:rPr lang="en-US" dirty="0"/>
              <a:t>Not yet fully complete</a:t>
            </a:r>
          </a:p>
          <a:p>
            <a:pPr lvl="1"/>
            <a:r>
              <a:rPr lang="en-US" dirty="0"/>
              <a:t>Requires further details and hierarchical extensions</a:t>
            </a:r>
          </a:p>
          <a:p>
            <a:r>
              <a:rPr lang="en-US" dirty="0" err="1"/>
              <a:t>Slideset</a:t>
            </a:r>
            <a:r>
              <a:rPr lang="en-US" dirty="0"/>
              <a:t> can be converted into introductory text for information model section 8.1</a:t>
            </a:r>
          </a:p>
          <a:p>
            <a:r>
              <a:rPr lang="en-US" dirty="0"/>
              <a:t>How to proceed:</a:t>
            </a:r>
          </a:p>
          <a:p>
            <a:pPr lvl="1"/>
            <a:r>
              <a:rPr lang="en-US" dirty="0"/>
              <a:t>Create detailed representation of classes</a:t>
            </a:r>
          </a:p>
          <a:p>
            <a:pPr lvl="2"/>
            <a:r>
              <a:rPr lang="en-US" dirty="0"/>
              <a:t>Differentiate between configuration: ‘</a:t>
            </a:r>
            <a:r>
              <a:rPr lang="en-US" dirty="0" err="1"/>
              <a:t>wr</a:t>
            </a:r>
            <a:r>
              <a:rPr lang="en-US" dirty="0"/>
              <a:t>’ and statistics: ‘</a:t>
            </a:r>
            <a:r>
              <a:rPr lang="en-US" dirty="0" err="1"/>
              <a:t>ro</a:t>
            </a:r>
            <a:r>
              <a:rPr lang="en-US" dirty="0"/>
              <a:t>’</a:t>
            </a:r>
          </a:p>
          <a:p>
            <a:pPr lvl="1"/>
            <a:r>
              <a:rPr lang="en-US" dirty="0"/>
              <a:t>Adding of operations (methods) to classes</a:t>
            </a:r>
          </a:p>
          <a:p>
            <a:pPr lvl="2"/>
            <a:r>
              <a:rPr lang="en-US" dirty="0"/>
              <a:t>Methods denote functional procedures described in chapter 7</a:t>
            </a:r>
          </a:p>
          <a:p>
            <a:pPr lvl="1"/>
            <a:r>
              <a:rPr lang="en-US" dirty="0"/>
              <a:t>Align to</a:t>
            </a:r>
            <a:r>
              <a:rPr lang="en-US"/>
              <a:t>/with function </a:t>
            </a:r>
            <a:r>
              <a:rPr lang="en-US" dirty="0"/>
              <a:t>specific attributes in chapter 7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3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8D391-2AE6-4266-9ADF-E00F7B868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Graphical Notation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2CF2B-F9A6-466D-A524-CA62FB0266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Information Model Structure</a:t>
            </a:r>
          </a:p>
        </p:txBody>
      </p:sp>
    </p:spTree>
    <p:extLst>
      <p:ext uri="{BB962C8B-B14F-4D97-AF65-F5344CB8AC3E}">
        <p14:creationId xmlns:p14="http://schemas.microsoft.com/office/powerpoint/2010/main" val="153777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 notation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>
                <a:latin typeface="+mn-lt"/>
              </a:rPr>
              <a:t>…</a:t>
            </a:r>
            <a:endParaRPr lang="de-D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+mn-lt"/>
              </a:rPr>
              <a:t>Response Function#1(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>
                <a:latin typeface="+mn-lt"/>
              </a:rPr>
              <a:t>Function#2(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417638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relationship.</a:t>
            </a:r>
          </a:p>
          <a:p>
            <a:r>
              <a:rPr lang="en-US" dirty="0">
                <a:latin typeface="+mn-lt"/>
              </a:rPr>
              <a:t>In basic aggregation relationships (framed diamond), the lifecycle of a part class is independent from the whole class's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relationship (filled diamond) is just another form of the aggregation relationship, but the child class's instance lifecycle is dependent on the parent class's instance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/>
              <a:t>2017-09-26</a:t>
            </a:r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model* 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P802.1CF  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Graphical representation of the configuration information and statistics of the IEEE 802 access network infrastructure and communication service.</a:t>
            </a:r>
          </a:p>
          <a:p>
            <a:r>
              <a:rPr lang="en-US" dirty="0"/>
              <a:t>Distinction and relationship between ‘infrastructure’ information and ‘service’ information</a:t>
            </a:r>
          </a:p>
          <a:p>
            <a:pPr lvl="1"/>
            <a:r>
              <a:rPr lang="en-US" dirty="0"/>
              <a:t>Structural description of network architecture.</a:t>
            </a:r>
          </a:p>
          <a:p>
            <a:pPr lvl="2"/>
            <a:r>
              <a:rPr lang="en-US" dirty="0"/>
              <a:t>Describe what the thing is</a:t>
            </a:r>
          </a:p>
          <a:p>
            <a:pPr lvl="1"/>
            <a:r>
              <a:rPr lang="en-US" dirty="0"/>
              <a:t>Description of parameters of user service</a:t>
            </a:r>
          </a:p>
          <a:p>
            <a:pPr lvl="2"/>
            <a:r>
              <a:rPr lang="en-US" dirty="0"/>
              <a:t>Describe what the thing provides</a:t>
            </a:r>
          </a:p>
          <a:p>
            <a:r>
              <a:rPr lang="en-US" dirty="0"/>
              <a:t>Information model should be aligned to the structure of the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105731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information model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Essentially two information models needed: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Infrastructure model of IEEE 802 access network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Service model an IEEE 802 session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Network 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network infrastructure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Structured according to the functional entities of NRM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Differentiating configuration (‘</a:t>
            </a:r>
            <a:r>
              <a:rPr lang="en-US" dirty="0" err="1"/>
              <a:t>wr</a:t>
            </a:r>
            <a:r>
              <a:rPr lang="en-US" dirty="0"/>
              <a:t>’) and statistics (‘</a:t>
            </a:r>
            <a:r>
              <a:rPr lang="en-US" dirty="0" err="1"/>
              <a:t>ro</a:t>
            </a:r>
            <a:r>
              <a:rPr lang="en-US" dirty="0"/>
              <a:t>’)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User service 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user session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Structured according to functional description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Differentiating configuration (‘</a:t>
            </a:r>
            <a:r>
              <a:rPr lang="en-US" dirty="0" err="1"/>
              <a:t>wr</a:t>
            </a:r>
            <a:r>
              <a:rPr lang="en-US" dirty="0"/>
              <a:t>’) and statistics (‘</a:t>
            </a:r>
            <a:r>
              <a:rPr lang="en-US" dirty="0" err="1"/>
              <a:t>ro</a:t>
            </a:r>
            <a:r>
              <a:rPr lang="en-US" dirty="0"/>
              <a:t>’)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6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BDEF-2CCB-4CD1-A3F5-1DC0BA7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perspectives of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81D73-196E-4765-95FF-097DEB3FE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Infrastructure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entities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21619-9275-408C-B317-FC97DD71B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Service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phases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C55BE9-46B1-49BB-A88B-6C914E7AF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79" y="2514600"/>
            <a:ext cx="4021214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5E3C2E-69F1-4636-9B9D-F938F2C56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221" y="1905000"/>
            <a:ext cx="4267200" cy="31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8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/>
              <a:t>Infrastructure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2651437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Network Management Service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NMS-ID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308428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Coordination and Information Service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CIS-ID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20980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Network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ANC-ID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19400" y="3517428"/>
            <a:ext cx="5638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 Service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SS-ID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Service Provider: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2585241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257907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362200" y="2567961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2190393" y="2593766"/>
            <a:ext cx="629008" cy="122475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Diamond 23"/>
          <p:cNvSpPr/>
          <p:nvPr/>
        </p:nvSpPr>
        <p:spPr bwMode="auto">
          <a:xfrm>
            <a:off x="2117698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280139" y="2590800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4356" y="359337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1+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302552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42831" y="258734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620491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Router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ARC-ID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04159" y="505333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Router Interface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ARI-ID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175984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Router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55429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423159" y="4548131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46959" y="4537015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2264898" y="455985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99359" y="499457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527590" y="455639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6887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828800" y="1352040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Backhaul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BH-ID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1793677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Node of Attachment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NA-ID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205939" y="1296183"/>
            <a:ext cx="592379" cy="11887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66800" y="1287300"/>
            <a:ext cx="731518" cy="31323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34820" y="41548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505382" y="1755042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536312" y="225116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796539" y="594354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Terminal Control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TEC-ID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96539" y="6376389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Terminal Interface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TEI-ID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813559" y="549903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Terminal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TE-ID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2503462" y="587734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Diamond 55"/>
          <p:cNvSpPr/>
          <p:nvPr/>
        </p:nvSpPr>
        <p:spPr bwMode="auto">
          <a:xfrm>
            <a:off x="2415539" y="587118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2339339" y="5860069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Diamond 57"/>
          <p:cNvSpPr/>
          <p:nvPr/>
        </p:nvSpPr>
        <p:spPr bwMode="auto">
          <a:xfrm>
            <a:off x="2257278" y="588290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491739" y="631763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19970" y="587944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497762" y="553677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62" name="Freeform 61"/>
          <p:cNvSpPr/>
          <p:nvPr/>
        </p:nvSpPr>
        <p:spPr bwMode="auto">
          <a:xfrm>
            <a:off x="914400" y="1310366"/>
            <a:ext cx="884579" cy="445717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Diamond 62"/>
          <p:cNvSpPr/>
          <p:nvPr/>
        </p:nvSpPr>
        <p:spPr bwMode="auto">
          <a:xfrm>
            <a:off x="838200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986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/>
              <a:t>User Service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User service (session)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Session-ID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1821078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 provider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SP-ID:FQDN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274320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Network access policies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NDS-policy-ID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1379441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NAI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175488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174871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287300"/>
            <a:ext cx="1058093" cy="487203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66239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42831" y="175698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12651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 service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821179" y="5988204"/>
            <a:ext cx="662178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Accounting record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AccountingRecord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5519853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060314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266469" y="176573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38365" y="1774179"/>
            <a:ext cx="469597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2954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40624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21275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819400" y="228600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User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User-ID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45767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Datapath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325819"/>
            <a:ext cx="630929" cy="254357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287300"/>
            <a:ext cx="756852" cy="35060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553103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93164" y="271291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59484" y="499485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819400" y="5045558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IP Provider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Freeform 52"/>
          <p:cNvSpPr/>
          <p:nvPr/>
        </p:nvSpPr>
        <p:spPr bwMode="auto">
          <a:xfrm>
            <a:off x="2526323" y="497936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36623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42831" y="22419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296182"/>
            <a:ext cx="879227" cy="448153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2954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828800" y="32051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Link-ID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434882" y="4066191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Freeform 34">
            <a:extLst>
              <a:ext uri="{FF2B5EF4-FFF2-40B4-BE49-F238E27FC236}">
                <a16:creationId xmlns:a16="http://schemas.microsoft.com/office/drawing/2014/main" id="{BC9F8D12-C97B-4D43-9E4F-C6527771B3B2}"/>
              </a:ext>
            </a:extLst>
          </p:cNvPr>
          <p:cNvSpPr/>
          <p:nvPr/>
        </p:nvSpPr>
        <p:spPr bwMode="auto">
          <a:xfrm>
            <a:off x="2142305" y="1748719"/>
            <a:ext cx="673577" cy="119490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571CCA6E-1EAE-4A01-A0D1-2019CC55CB37}"/>
              </a:ext>
            </a:extLst>
          </p:cNvPr>
          <p:cNvSpPr/>
          <p:nvPr/>
        </p:nvSpPr>
        <p:spPr bwMode="auto">
          <a:xfrm>
            <a:off x="2066238" y="176573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93633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4" name="Diamond 63">
            <a:extLst>
              <a:ext uri="{FF2B5EF4-FFF2-40B4-BE49-F238E27FC236}">
                <a16:creationId xmlns:a16="http://schemas.microsoft.com/office/drawing/2014/main" id="{B88481D5-A070-4BDE-AEF9-B795C87C1C19}"/>
              </a:ext>
            </a:extLst>
          </p:cNvPr>
          <p:cNvSpPr/>
          <p:nvPr/>
        </p:nvSpPr>
        <p:spPr bwMode="auto">
          <a:xfrm>
            <a:off x="2459833" y="497328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3624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3185365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455538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dirty="0"/>
              <a:t>Network management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1910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FCAPS</a:t>
            </a:r>
          </a:p>
          <a:p>
            <a:r>
              <a:rPr lang="en-US" dirty="0"/>
              <a:t>Fault management</a:t>
            </a:r>
          </a:p>
          <a:p>
            <a:pPr lvl="1"/>
            <a:r>
              <a:rPr lang="en-US" dirty="0"/>
              <a:t>Detection, correction and logging of faults that occur in the network</a:t>
            </a:r>
          </a:p>
          <a:p>
            <a:r>
              <a:rPr lang="en-US" dirty="0"/>
              <a:t>Configuration management</a:t>
            </a:r>
          </a:p>
          <a:p>
            <a:pPr lvl="1"/>
            <a:r>
              <a:rPr lang="en-US" dirty="0"/>
              <a:t>Monitoring of system configuration information, and any changes of it</a:t>
            </a:r>
          </a:p>
          <a:p>
            <a:r>
              <a:rPr lang="en-US" dirty="0"/>
              <a:t>Accounting management</a:t>
            </a:r>
          </a:p>
          <a:p>
            <a:pPr lvl="1"/>
            <a:r>
              <a:rPr lang="en-US" dirty="0"/>
              <a:t>Collection and tracking of network utilization information</a:t>
            </a:r>
          </a:p>
          <a:p>
            <a:r>
              <a:rPr lang="en-US" dirty="0"/>
              <a:t>Performance management</a:t>
            </a:r>
          </a:p>
          <a:p>
            <a:pPr lvl="1"/>
            <a:r>
              <a:rPr lang="en-US" dirty="0"/>
              <a:t>Ensuring that network performance remains at acceptable levels</a:t>
            </a:r>
          </a:p>
          <a:p>
            <a:r>
              <a:rPr lang="en-US" dirty="0"/>
              <a:t>Security management</a:t>
            </a:r>
          </a:p>
          <a:p>
            <a:pPr lvl="1"/>
            <a:r>
              <a:rPr lang="en-US" dirty="0"/>
              <a:t>Controlling access to assets in the network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1"/>
            <a:ext cx="4038600" cy="4191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OAMPT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dirty="0"/>
              <a:t>Procedures used to control normal network operation</a:t>
            </a:r>
          </a:p>
          <a:p>
            <a:r>
              <a:rPr lang="en-US" dirty="0"/>
              <a:t>Administration</a:t>
            </a:r>
          </a:p>
          <a:p>
            <a:pPr lvl="1"/>
            <a:r>
              <a:rPr lang="en-US" dirty="0"/>
              <a:t>Support procedures accompanying normal network operation</a:t>
            </a:r>
          </a:p>
          <a:p>
            <a:r>
              <a:rPr lang="en-US" dirty="0"/>
              <a:t>Maintenance</a:t>
            </a:r>
          </a:p>
          <a:p>
            <a:pPr lvl="1"/>
            <a:r>
              <a:rPr lang="en-US" dirty="0"/>
              <a:t>Re-adjustments of system operation due to failures and regular needs</a:t>
            </a:r>
          </a:p>
          <a:p>
            <a:r>
              <a:rPr lang="en-US" dirty="0"/>
              <a:t>Provisioning </a:t>
            </a:r>
          </a:p>
          <a:p>
            <a:pPr lvl="1"/>
            <a:r>
              <a:rPr lang="en-US" dirty="0"/>
              <a:t>Installation and activation of new network resources.</a:t>
            </a:r>
          </a:p>
          <a:p>
            <a:r>
              <a:rPr lang="en-US" dirty="0"/>
              <a:t>Troubleshooting</a:t>
            </a:r>
          </a:p>
          <a:p>
            <a:pPr lvl="1"/>
            <a:r>
              <a:rPr lang="en-US" dirty="0"/>
              <a:t>Procedures due to fault or failure to compensate the misbehavior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486400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Neither approach directly maps to the information model. However, classes may be structured according to management approaches.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OAMPT looks to be the more suited model.</a:t>
            </a:r>
          </a:p>
        </p:txBody>
      </p:sp>
    </p:spTree>
    <p:extLst>
      <p:ext uri="{BB962C8B-B14F-4D97-AF65-F5344CB8AC3E}">
        <p14:creationId xmlns:p14="http://schemas.microsoft.com/office/powerpoint/2010/main" val="231078854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1698</TotalTime>
  <Words>964</Words>
  <Application>Microsoft Office PowerPoint</Application>
  <PresentationFormat>On-screen Show (4:3)</PresentationFormat>
  <Paragraphs>219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Mangal</vt:lpstr>
      <vt:lpstr>Times</vt:lpstr>
      <vt:lpstr>Times New Roman</vt:lpstr>
      <vt:lpstr>Wingdings</vt:lpstr>
      <vt:lpstr>Template</vt:lpstr>
      <vt:lpstr>PowerPoint Presentation</vt:lpstr>
      <vt:lpstr>P802.1CF Information Model Structure</vt:lpstr>
      <vt:lpstr>Information Model</vt:lpstr>
      <vt:lpstr>Purpose of P802.1CF  Information Model</vt:lpstr>
      <vt:lpstr>Thoughts on information model structure</vt:lpstr>
      <vt:lpstr>Two perspectives of information model</vt:lpstr>
      <vt:lpstr>Infrastructure Information Model</vt:lpstr>
      <vt:lpstr>User Service Information Model</vt:lpstr>
      <vt:lpstr>Network management approaches</vt:lpstr>
      <vt:lpstr>Conclusion</vt:lpstr>
      <vt:lpstr>Graphical Notation</vt:lpstr>
      <vt:lpstr>Information model notation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Riegel, Maximilian (Nokia - DE/Munich)</cp:lastModifiedBy>
  <cp:revision>341</cp:revision>
  <cp:lastPrinted>1998-02-10T13:28:06Z</cp:lastPrinted>
  <dcterms:created xsi:type="dcterms:W3CDTF">2011-12-30T17:06:23Z</dcterms:created>
  <dcterms:modified xsi:type="dcterms:W3CDTF">2017-09-26T12:13:45Z</dcterms:modified>
</cp:coreProperties>
</file>