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27" r:id="rId3"/>
    <p:sldId id="329" r:id="rId4"/>
    <p:sldId id="328" r:id="rId5"/>
    <p:sldId id="332" r:id="rId6"/>
    <p:sldId id="326" r:id="rId7"/>
    <p:sldId id="333" r:id="rId8"/>
    <p:sldId id="336" r:id="rId9"/>
    <p:sldId id="335" r:id="rId10"/>
    <p:sldId id="33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80" autoAdjust="0"/>
    <p:restoredTop sz="95673" autoAdjust="0"/>
  </p:normalViewPr>
  <p:slideViewPr>
    <p:cSldViewPr>
      <p:cViewPr varScale="1">
        <p:scale>
          <a:sx n="103" d="100"/>
          <a:sy n="103" d="100"/>
        </p:scale>
        <p:origin x="157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14770" y="76200"/>
            <a:ext cx="2300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0" dirty="0" smtClean="0">
                <a:effectLst/>
                <a:latin typeface="+mj-lt"/>
              </a:rPr>
              <a:t>omniran-17-0064-03-CF00</a:t>
            </a:r>
            <a:endParaRPr lang="en-US" sz="1400" b="0" dirty="0"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25065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P802.1CF Information Model Structure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2017-09-06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</a:t>
            </a:r>
            <a:r>
              <a:rPr lang="en-US" sz="1600" dirty="0" smtClean="0">
                <a:latin typeface="+mn-lt"/>
              </a:rPr>
              <a:t>revision of the presentation </a:t>
            </a:r>
            <a:r>
              <a:rPr lang="en-US" sz="1600" dirty="0">
                <a:latin typeface="+mn-lt"/>
              </a:rPr>
              <a:t>provides </a:t>
            </a:r>
            <a:r>
              <a:rPr lang="en-US" sz="1600" dirty="0" smtClean="0">
                <a:latin typeface="+mn-lt"/>
              </a:rPr>
              <a:t>an initial example of </a:t>
            </a:r>
            <a:r>
              <a:rPr lang="en-US" sz="1600" dirty="0">
                <a:latin typeface="+mn-lt"/>
              </a:rPr>
              <a:t>the basic structure of the P802.1CF information model</a:t>
            </a:r>
            <a:r>
              <a:rPr lang="en-US" sz="1600" dirty="0" smtClean="0">
                <a:latin typeface="+mn-lt"/>
              </a:rPr>
              <a:t>.</a:t>
            </a:r>
          </a:p>
          <a:p>
            <a:r>
              <a:rPr lang="en-US" sz="1600" dirty="0" smtClean="0">
                <a:latin typeface="+mn-lt"/>
              </a:rPr>
              <a:t>Revision 2 adds the core model for service as well as a short explanation of the notation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618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 the first attempts make sense?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to proceed?:</a:t>
            </a:r>
          </a:p>
          <a:p>
            <a:pPr lvl="1"/>
            <a:r>
              <a:rPr lang="en-US" dirty="0" smtClean="0"/>
              <a:t>More comprehensive listing of attributes</a:t>
            </a:r>
          </a:p>
          <a:p>
            <a:pPr lvl="2"/>
            <a:r>
              <a:rPr lang="en-US" dirty="0" err="1" smtClean="0"/>
              <a:t>Config</a:t>
            </a:r>
            <a:r>
              <a:rPr lang="en-US" dirty="0" smtClean="0"/>
              <a:t> attributes: ‘</a:t>
            </a:r>
            <a:r>
              <a:rPr lang="en-US" dirty="0" err="1" smtClean="0"/>
              <a:t>wr</a:t>
            </a:r>
            <a:r>
              <a:rPr lang="en-US" dirty="0" smtClean="0"/>
              <a:t>’</a:t>
            </a:r>
          </a:p>
          <a:p>
            <a:pPr lvl="2"/>
            <a:r>
              <a:rPr lang="en-US" dirty="0" smtClean="0"/>
              <a:t>Statistics attributes: ‘</a:t>
            </a:r>
            <a:r>
              <a:rPr lang="en-US" dirty="0" err="1" smtClean="0"/>
              <a:t>ro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Adding of methods to object classes</a:t>
            </a:r>
          </a:p>
          <a:p>
            <a:pPr lvl="2"/>
            <a:r>
              <a:rPr lang="en-US" dirty="0" smtClean="0"/>
              <a:t>Methods denote functional procedures described in chapter 7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3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Information Model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  <a:p>
            <a:r>
              <a:rPr lang="en-US" dirty="0" smtClean="0"/>
              <a:t>2017-09-06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8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An information </a:t>
            </a:r>
            <a:r>
              <a:rPr lang="en-US" dirty="0" smtClean="0"/>
              <a:t>model* </a:t>
            </a:r>
            <a:r>
              <a:rPr lang="en-US" dirty="0"/>
              <a:t>in software engineering is a representation of concepts and the relationships, constraints, rules, and operations to specify data semantics  for a chosen domain of discourse.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Typically it specifies relations between kinds of things, but may also include relations with individual things.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It can provide sharable, stable, and organized structure of information requirements or knowledge for the domain context.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536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+mn-lt"/>
              </a:rPr>
              <a:t>Y. Tina Lee (1999). "Information modeling from design to implementation" 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National Institute of Standards and Technology.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* On difference between Information Model and Data Model: RFC 3444; A. </a:t>
            </a:r>
            <a:r>
              <a:rPr lang="en-US" dirty="0" err="1">
                <a:latin typeface="+mn-lt"/>
              </a:rPr>
              <a:t>Pras</a:t>
            </a:r>
            <a:r>
              <a:rPr lang="en-US" dirty="0">
                <a:latin typeface="+mn-lt"/>
              </a:rPr>
              <a:t> , J. </a:t>
            </a:r>
            <a:r>
              <a:rPr lang="en-US" dirty="0" err="1">
                <a:latin typeface="+mn-lt"/>
              </a:rPr>
              <a:t>Schoenwaelder</a:t>
            </a:r>
            <a:r>
              <a:rPr lang="en-US" dirty="0">
                <a:latin typeface="+mn-lt"/>
              </a:rPr>
              <a:t>; IETF, 2003</a:t>
            </a:r>
          </a:p>
        </p:txBody>
      </p:sp>
    </p:spTree>
    <p:extLst>
      <p:ext uri="{BB962C8B-B14F-4D97-AF65-F5344CB8AC3E}">
        <p14:creationId xmlns:p14="http://schemas.microsoft.com/office/powerpoint/2010/main" val="117684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P802.1CF  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Graphical representation </a:t>
            </a:r>
            <a:r>
              <a:rPr lang="en-US" dirty="0"/>
              <a:t>of the configuration </a:t>
            </a:r>
            <a:r>
              <a:rPr lang="en-US" dirty="0" smtClean="0"/>
              <a:t>information and statistics </a:t>
            </a:r>
            <a:r>
              <a:rPr lang="en-US" dirty="0"/>
              <a:t>of </a:t>
            </a:r>
            <a:r>
              <a:rPr lang="en-US" dirty="0" smtClean="0"/>
              <a:t>the IEEE </a:t>
            </a:r>
            <a:r>
              <a:rPr lang="en-US" dirty="0"/>
              <a:t>802 access </a:t>
            </a:r>
            <a:r>
              <a:rPr lang="en-US" dirty="0" smtClean="0"/>
              <a:t>network infrastructure and communication service.</a:t>
            </a:r>
            <a:endParaRPr lang="en-US" dirty="0"/>
          </a:p>
          <a:p>
            <a:r>
              <a:rPr lang="en-US" dirty="0" smtClean="0"/>
              <a:t>Distinction </a:t>
            </a:r>
            <a:r>
              <a:rPr lang="en-US" dirty="0"/>
              <a:t>and relationship between ‘network’ information and </a:t>
            </a:r>
            <a:r>
              <a:rPr lang="en-US" dirty="0" smtClean="0"/>
              <a:t>‘service’ </a:t>
            </a:r>
            <a:r>
              <a:rPr lang="en-US" dirty="0"/>
              <a:t>information</a:t>
            </a:r>
          </a:p>
          <a:p>
            <a:pPr lvl="1"/>
            <a:r>
              <a:rPr lang="en-US" dirty="0"/>
              <a:t>Structural description of network architecture.</a:t>
            </a:r>
          </a:p>
          <a:p>
            <a:pPr lvl="2"/>
            <a:r>
              <a:rPr lang="en-US" dirty="0"/>
              <a:t>Describe what the thing is</a:t>
            </a:r>
          </a:p>
          <a:p>
            <a:pPr lvl="1"/>
            <a:r>
              <a:rPr lang="en-US" dirty="0"/>
              <a:t>Description of parameters of user service</a:t>
            </a:r>
          </a:p>
          <a:p>
            <a:pPr lvl="2"/>
            <a:r>
              <a:rPr lang="en-US" dirty="0"/>
              <a:t>Describe what the thing delivers</a:t>
            </a:r>
          </a:p>
          <a:p>
            <a:r>
              <a:rPr lang="en-US" dirty="0" smtClean="0"/>
              <a:t>Description of the structure </a:t>
            </a:r>
            <a:r>
              <a:rPr lang="en-US" dirty="0"/>
              <a:t>of the management </a:t>
            </a:r>
            <a:r>
              <a:rPr lang="en-US" dirty="0" smtClean="0"/>
              <a:t>information and the control functions </a:t>
            </a:r>
            <a:r>
              <a:rPr lang="en-US" dirty="0"/>
              <a:t>of IEEE 802 access </a:t>
            </a:r>
            <a:r>
              <a:rPr lang="en-US" dirty="0" smtClean="0"/>
              <a:t>network.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dirty="0"/>
              <a:t>Network management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1910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FCAPS</a:t>
            </a:r>
          </a:p>
          <a:p>
            <a:r>
              <a:rPr lang="en-US" dirty="0"/>
              <a:t>Fault management</a:t>
            </a:r>
          </a:p>
          <a:p>
            <a:pPr lvl="1"/>
            <a:r>
              <a:rPr lang="en-US" dirty="0"/>
              <a:t>Detection, correction and logging of faults that occur in the network</a:t>
            </a:r>
          </a:p>
          <a:p>
            <a:r>
              <a:rPr lang="en-US" dirty="0"/>
              <a:t>Configuration management</a:t>
            </a:r>
          </a:p>
          <a:p>
            <a:pPr lvl="1"/>
            <a:r>
              <a:rPr lang="en-US" dirty="0"/>
              <a:t>Monitoring of system configuration information, and any changes of it</a:t>
            </a:r>
          </a:p>
          <a:p>
            <a:r>
              <a:rPr lang="en-US" dirty="0"/>
              <a:t>Accounting management</a:t>
            </a:r>
          </a:p>
          <a:p>
            <a:pPr lvl="1"/>
            <a:r>
              <a:rPr lang="en-US" dirty="0"/>
              <a:t>Collection and tracking of network utilization information</a:t>
            </a:r>
          </a:p>
          <a:p>
            <a:r>
              <a:rPr lang="en-US" dirty="0"/>
              <a:t>Performance management</a:t>
            </a:r>
          </a:p>
          <a:p>
            <a:pPr lvl="1"/>
            <a:r>
              <a:rPr lang="en-US" dirty="0"/>
              <a:t>Ensuring that network performance remains at acceptable levels</a:t>
            </a:r>
          </a:p>
          <a:p>
            <a:r>
              <a:rPr lang="en-US" dirty="0"/>
              <a:t>Security management</a:t>
            </a:r>
          </a:p>
          <a:p>
            <a:pPr lvl="1"/>
            <a:r>
              <a:rPr lang="en-US" dirty="0"/>
              <a:t>Controlling access to assets in the network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1"/>
            <a:ext cx="4038600" cy="4191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OAMPT</a:t>
            </a:r>
          </a:p>
          <a:p>
            <a:r>
              <a:rPr lang="en-US" dirty="0"/>
              <a:t>Operation</a:t>
            </a:r>
          </a:p>
          <a:p>
            <a:pPr lvl="1"/>
            <a:r>
              <a:rPr lang="en-US" dirty="0"/>
              <a:t>Procedures used to control normal network operation</a:t>
            </a:r>
          </a:p>
          <a:p>
            <a:r>
              <a:rPr lang="en-US" dirty="0"/>
              <a:t>Administration</a:t>
            </a:r>
          </a:p>
          <a:p>
            <a:pPr lvl="1"/>
            <a:r>
              <a:rPr lang="en-US" dirty="0"/>
              <a:t>Support procedures accompanying normal network operation</a:t>
            </a:r>
          </a:p>
          <a:p>
            <a:r>
              <a:rPr lang="en-US" dirty="0"/>
              <a:t>Maintenance</a:t>
            </a:r>
          </a:p>
          <a:p>
            <a:pPr lvl="1"/>
            <a:r>
              <a:rPr lang="en-US" dirty="0"/>
              <a:t>Re-adjustments of system operation due to failures and regular needs</a:t>
            </a:r>
          </a:p>
          <a:p>
            <a:r>
              <a:rPr lang="en-US" dirty="0"/>
              <a:t>Provisioning </a:t>
            </a:r>
          </a:p>
          <a:p>
            <a:pPr lvl="1"/>
            <a:r>
              <a:rPr lang="en-US" dirty="0"/>
              <a:t>Installation and activation of new network resources.</a:t>
            </a:r>
          </a:p>
          <a:p>
            <a:r>
              <a:rPr lang="en-US" dirty="0"/>
              <a:t>Troubleshooting</a:t>
            </a:r>
          </a:p>
          <a:p>
            <a:pPr lvl="1"/>
            <a:r>
              <a:rPr lang="en-US" dirty="0"/>
              <a:t>Procedures due to fault or failure to compensate the misbehavior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4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Neither approach </a:t>
            </a:r>
            <a:r>
              <a:rPr lang="en-US" sz="2400" dirty="0">
                <a:latin typeface="+mn-lt"/>
              </a:rPr>
              <a:t>can </a:t>
            </a:r>
            <a:r>
              <a:rPr lang="en-US" sz="2400" dirty="0" smtClean="0">
                <a:latin typeface="+mn-lt"/>
              </a:rPr>
              <a:t>really be directly reflected in information model; OAMPT may be more suited for IEEE 802 access network.</a:t>
            </a:r>
          </a:p>
        </p:txBody>
      </p:sp>
    </p:spTree>
    <p:extLst>
      <p:ext uri="{BB962C8B-B14F-4D97-AF65-F5344CB8AC3E}">
        <p14:creationId xmlns:p14="http://schemas.microsoft.com/office/powerpoint/2010/main" val="231078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information model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Essentially two information models needed: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Network model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Service model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Network information model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Description of network infrastructure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Structured according to the functional entities of NRM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Differentiating configuration </a:t>
            </a:r>
            <a:r>
              <a:rPr lang="en-US" dirty="0" smtClean="0"/>
              <a:t>(</a:t>
            </a:r>
            <a:r>
              <a:rPr lang="en-US" dirty="0" err="1" smtClean="0"/>
              <a:t>wr</a:t>
            </a:r>
            <a:r>
              <a:rPr lang="en-US" dirty="0" smtClean="0"/>
              <a:t>) </a:t>
            </a:r>
            <a:r>
              <a:rPr lang="en-US" dirty="0"/>
              <a:t>and statistics (</a:t>
            </a:r>
            <a:r>
              <a:rPr lang="en-US" dirty="0" err="1"/>
              <a:t>ro</a:t>
            </a:r>
            <a:r>
              <a:rPr lang="en-US" dirty="0"/>
              <a:t>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User service </a:t>
            </a:r>
            <a:r>
              <a:rPr lang="en-US" dirty="0"/>
              <a:t>information model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Abstract description of communication service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Description of user session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End-points, performance attributes, security aspects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6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686"/>
          </a:xfrm>
        </p:spPr>
        <p:txBody>
          <a:bodyPr/>
          <a:lstStyle/>
          <a:p>
            <a:r>
              <a:rPr lang="en-US" dirty="0" smtClean="0"/>
              <a:t>AN Information Model - a first attempt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914400"/>
            <a:ext cx="8001000" cy="3870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19400" y="2651437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819400" y="3084281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Coordination and Information Service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CIS-ID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220980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Access Network Control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19400" y="3517428"/>
            <a:ext cx="5638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Subscription Service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SS-ID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Service Provider: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2526323" y="258524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Diamond 19"/>
          <p:cNvSpPr/>
          <p:nvPr/>
        </p:nvSpPr>
        <p:spPr bwMode="auto">
          <a:xfrm>
            <a:off x="2438400" y="2579077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362200" y="2567961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2190393" y="2593766"/>
            <a:ext cx="629008" cy="122475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Diamond 23"/>
          <p:cNvSpPr/>
          <p:nvPr/>
        </p:nvSpPr>
        <p:spPr bwMode="auto">
          <a:xfrm>
            <a:off x="2117698" y="25908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Diamond 18"/>
          <p:cNvSpPr/>
          <p:nvPr/>
        </p:nvSpPr>
        <p:spPr bwMode="auto">
          <a:xfrm>
            <a:off x="2280139" y="25908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31361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30148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84356" y="359337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1+</a:t>
            </a:r>
            <a:endParaRPr lang="en-US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02552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42831" y="258734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804159" y="4620491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Access Router Control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ARC-ID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804159" y="5053335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Access Router Interface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ARI-ID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4175984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Access Router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11082" y="455429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Diamond 33"/>
          <p:cNvSpPr/>
          <p:nvPr/>
        </p:nvSpPr>
        <p:spPr bwMode="auto">
          <a:xfrm>
            <a:off x="2423159" y="454813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2346959" y="4537015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2264898" y="455985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99359" y="4994577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27590" y="455639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301484"/>
            <a:ext cx="441959" cy="6887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828800" y="135204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BH-ID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1793677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Node of Attachment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NA-ID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205939" y="1296183"/>
            <a:ext cx="592379" cy="11887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66800" y="1287300"/>
            <a:ext cx="731518" cy="31323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31361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29618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34820" y="415482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20623" y="134738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505382" y="1755042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36312" y="225116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796539" y="5943545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Terminal Control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96539" y="6376389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Terminal Interface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TEI-ID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813559" y="5499038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Terminal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2503462" y="5877349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Diamond 55"/>
          <p:cNvSpPr/>
          <p:nvPr/>
        </p:nvSpPr>
        <p:spPr bwMode="auto">
          <a:xfrm>
            <a:off x="2415539" y="587118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7" name="Freeform 56"/>
          <p:cNvSpPr/>
          <p:nvPr/>
        </p:nvSpPr>
        <p:spPr bwMode="auto">
          <a:xfrm>
            <a:off x="2339339" y="5860069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Diamond 57"/>
          <p:cNvSpPr/>
          <p:nvPr/>
        </p:nvSpPr>
        <p:spPr bwMode="auto">
          <a:xfrm>
            <a:off x="2257278" y="588290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491739" y="6317631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519970" y="587944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97762" y="553677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62" name="Freeform 61"/>
          <p:cNvSpPr/>
          <p:nvPr/>
        </p:nvSpPr>
        <p:spPr bwMode="auto">
          <a:xfrm>
            <a:off x="914400" y="1310366"/>
            <a:ext cx="884579" cy="445717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Diamond 62"/>
          <p:cNvSpPr/>
          <p:nvPr/>
        </p:nvSpPr>
        <p:spPr bwMode="auto">
          <a:xfrm>
            <a:off x="838200" y="129618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986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686"/>
          </a:xfrm>
        </p:spPr>
        <p:txBody>
          <a:bodyPr/>
          <a:lstStyle/>
          <a:p>
            <a:r>
              <a:rPr lang="en-US" dirty="0" smtClean="0"/>
              <a:t>Service Information Model - a first attempt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914400"/>
            <a:ext cx="8001000" cy="3870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User Service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Service-ID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19400" y="3565837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Service Provider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SP</a:t>
            </a:r>
            <a:r>
              <a:rPr lang="en-US" dirty="0" smtClean="0">
                <a:latin typeface="+mn-lt"/>
              </a:rPr>
              <a:t>-ID:FQDN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819400" y="3998681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Subscription Service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CIS-ID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312420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Subscription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NAI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2526323" y="349964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Diamond 19"/>
          <p:cNvSpPr/>
          <p:nvPr/>
        </p:nvSpPr>
        <p:spPr bwMode="auto">
          <a:xfrm>
            <a:off x="2438400" y="3493477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362200" y="3482361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Diamond 18"/>
          <p:cNvSpPr/>
          <p:nvPr/>
        </p:nvSpPr>
        <p:spPr bwMode="auto">
          <a:xfrm>
            <a:off x="2280139" y="35052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31361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30148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93992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42831" y="350174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804159" y="4875982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Service-Flow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Service-Flow-ID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804159" y="5308826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Terminal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4431475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Session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Session-ID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11082" y="4809786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Diamond 33"/>
          <p:cNvSpPr/>
          <p:nvPr/>
        </p:nvSpPr>
        <p:spPr bwMode="auto">
          <a:xfrm>
            <a:off x="2423159" y="480362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2346959" y="4792506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2264898" y="481534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99359" y="525006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27590" y="481188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301484"/>
            <a:ext cx="441959" cy="6887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828800" y="135204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User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User-ID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1793677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Datapath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Datapath</a:t>
            </a:r>
            <a:r>
              <a:rPr lang="en-US" dirty="0" smtClean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325819"/>
            <a:ext cx="630929" cy="15697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287300"/>
            <a:ext cx="756852" cy="20655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31361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90838" y="438008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20623" y="134738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505382" y="175504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35722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819400" y="2217835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IP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Provider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3" name="Freeform 52"/>
          <p:cNvSpPr/>
          <p:nvPr/>
        </p:nvSpPr>
        <p:spPr bwMode="auto">
          <a:xfrm>
            <a:off x="2526323" y="2151639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Diamond 53"/>
          <p:cNvSpPr/>
          <p:nvPr/>
        </p:nvSpPr>
        <p:spPr bwMode="auto">
          <a:xfrm>
            <a:off x="2438400" y="214547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542831" y="21537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0</a:t>
            </a:r>
            <a:r>
              <a:rPr lang="en-US" dirty="0" smtClean="0">
                <a:latin typeface="+mn-lt"/>
              </a:rPr>
              <a:t>+</a:t>
            </a:r>
            <a:endParaRPr lang="en-US" dirty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1828800" y="266700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Access Network Operator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AN-Op</a:t>
            </a:r>
            <a:r>
              <a:rPr lang="en-US" dirty="0" smtClean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35875" y="311635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296182"/>
            <a:ext cx="879227" cy="335201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2954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317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model notation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1371600"/>
            <a:ext cx="2438400" cy="13297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Class name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</a:t>
            </a:r>
            <a:r>
              <a:rPr lang="en-US" dirty="0" smtClean="0">
                <a:latin typeface="+mn-lt"/>
              </a:rPr>
              <a:t>#1: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Attribute#2: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r-IN" dirty="0" smtClean="0">
                <a:latin typeface="+mn-lt"/>
              </a:rPr>
              <a:t>…</a:t>
            </a:r>
            <a:endParaRPr lang="de-DE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>
                <a:latin typeface="+mn-lt"/>
              </a:rPr>
              <a:t>Response Function#1(</a:t>
            </a:r>
            <a:r>
              <a:rPr lang="de-DE" dirty="0" err="1" smtClean="0">
                <a:latin typeface="+mn-lt"/>
              </a:rPr>
              <a:t>parameter</a:t>
            </a:r>
            <a:r>
              <a:rPr lang="de-DE" dirty="0" smtClean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Response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de-DE" dirty="0" smtClean="0">
                <a:latin typeface="+mn-lt"/>
              </a:rPr>
              <a:t>Function#2(</a:t>
            </a:r>
            <a:r>
              <a:rPr lang="de-DE" dirty="0" err="1" smtClean="0">
                <a:latin typeface="+mn-lt"/>
              </a:rPr>
              <a:t>parameter</a:t>
            </a:r>
            <a:r>
              <a:rPr lang="de-DE" dirty="0" smtClean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...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" y="1606062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09600" y="2145324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1999" y="1417638"/>
            <a:ext cx="3810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Information element with specification of attributes as well as functions, which could be invoked by other elements over reference points. Functions return an result value.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3398838"/>
            <a:ext cx="1143000" cy="563562"/>
            <a:chOff x="609600" y="3429000"/>
            <a:chExt cx="1143000" cy="563562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13" name="Straight Connector 12"/>
            <p:cNvCxnSpPr>
              <a:stCxn id="11" idx="1"/>
              <a:endCxn id="11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3200400" y="3398838"/>
            <a:ext cx="1143000" cy="563562"/>
            <a:chOff x="609600" y="3429000"/>
            <a:chExt cx="1143000" cy="56356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4" name="Straight Connector 23"/>
            <p:cNvCxnSpPr>
              <a:stCxn id="23" idx="1"/>
              <a:endCxn id="2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6" name="Diamond 25"/>
          <p:cNvSpPr/>
          <p:nvPr/>
        </p:nvSpPr>
        <p:spPr bwMode="auto">
          <a:xfrm>
            <a:off x="1752600" y="3608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/>
          <p:cNvCxnSpPr>
            <a:stCxn id="26" idx="3"/>
            <a:endCxn id="23" idx="1"/>
          </p:cNvCxnSpPr>
          <p:nvPr/>
        </p:nvCxnSpPr>
        <p:spPr bwMode="auto">
          <a:xfrm flipV="1">
            <a:off x="1905000" y="3680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3400" y="2861846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latin typeface="+mn-lt"/>
              </a:rPr>
              <a:t>Aggregation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2843748"/>
            <a:ext cx="426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Aggregation is a special type of association used to model a "whole to its parts" relationship</a:t>
            </a:r>
            <a:r>
              <a:rPr lang="en-US" dirty="0" smtClean="0">
                <a:latin typeface="+mn-lt"/>
              </a:rPr>
              <a:t>.</a:t>
            </a:r>
          </a:p>
          <a:p>
            <a:r>
              <a:rPr lang="en-US" dirty="0" smtClean="0">
                <a:latin typeface="+mn-lt"/>
              </a:rPr>
              <a:t>In </a:t>
            </a:r>
            <a:r>
              <a:rPr lang="en-US" dirty="0">
                <a:latin typeface="+mn-lt"/>
              </a:rPr>
              <a:t>basic aggregation </a:t>
            </a:r>
            <a:r>
              <a:rPr lang="en-US" dirty="0" smtClean="0">
                <a:latin typeface="+mn-lt"/>
              </a:rPr>
              <a:t>relationships (framed diamond), </a:t>
            </a:r>
            <a:r>
              <a:rPr lang="en-US" dirty="0">
                <a:latin typeface="+mn-lt"/>
              </a:rPr>
              <a:t>the lifecycle of a part class is independent </a:t>
            </a:r>
            <a:r>
              <a:rPr lang="en-US" dirty="0" smtClean="0">
                <a:latin typeface="+mn-lt"/>
              </a:rPr>
              <a:t>from the whole class's lifecycle.</a:t>
            </a:r>
          </a:p>
          <a:p>
            <a:r>
              <a:rPr lang="en-US" dirty="0" smtClean="0">
                <a:latin typeface="+mn-lt"/>
              </a:rPr>
              <a:t>- Associations </a:t>
            </a:r>
            <a:r>
              <a:rPr lang="en-US" dirty="0">
                <a:latin typeface="+mn-lt"/>
              </a:rPr>
              <a:t>are always assumed to be bi-directional; this means that both classes are aware of each other and their </a:t>
            </a:r>
            <a:r>
              <a:rPr lang="en-US" dirty="0" smtClean="0">
                <a:latin typeface="+mn-lt"/>
              </a:rPr>
              <a:t>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</a:t>
            </a:r>
            <a:r>
              <a:rPr lang="en-US" dirty="0" smtClean="0">
                <a:latin typeface="+mn-lt"/>
              </a:rPr>
              <a:t>association (arrow), </a:t>
            </a:r>
            <a:r>
              <a:rPr lang="en-US" dirty="0">
                <a:latin typeface="+mn-lt"/>
              </a:rPr>
              <a:t>two classes are related, but only one class knows that the relationship exists</a:t>
            </a:r>
            <a:r>
              <a:rPr lang="en-US" dirty="0" smtClean="0">
                <a:latin typeface="+mn-lt"/>
              </a:rPr>
              <a:t>.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>
                <a:latin typeface="+mn-lt"/>
              </a:rPr>
              <a:t>The composition aggregation </a:t>
            </a:r>
            <a:r>
              <a:rPr lang="en-US" dirty="0" smtClean="0">
                <a:latin typeface="+mn-lt"/>
              </a:rPr>
              <a:t>relationship (filled diamond) </a:t>
            </a:r>
            <a:r>
              <a:rPr lang="en-US" dirty="0">
                <a:latin typeface="+mn-lt"/>
              </a:rPr>
              <a:t>is just another form of the aggregation relationship, but the child class's instance lifecycle is dependent on the parent class's instance lifecycle</a:t>
            </a:r>
            <a:r>
              <a:rPr lang="en-US" dirty="0" smtClean="0">
                <a:latin typeface="+mn-lt"/>
              </a:rPr>
              <a:t>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</a:t>
            </a:r>
            <a:r>
              <a:rPr lang="en-US" dirty="0" smtClean="0">
                <a:latin typeface="+mn-lt"/>
              </a:rPr>
              <a:t>association (arrow), </a:t>
            </a:r>
            <a:r>
              <a:rPr lang="en-US" dirty="0">
                <a:latin typeface="+mn-lt"/>
              </a:rPr>
              <a:t>two classes are related, but only one class knows that the relationship exists</a:t>
            </a:r>
            <a:r>
              <a:rPr lang="en-US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9170" y="3448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0+</a:t>
            </a:r>
            <a:endParaRPr lang="en-US" dirty="0" smtClean="0">
              <a:latin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97877" y="4160838"/>
            <a:ext cx="1143000" cy="563562"/>
            <a:chOff x="609600" y="3429000"/>
            <a:chExt cx="1143000" cy="563562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4" name="Straight Connector 33"/>
            <p:cNvCxnSpPr>
              <a:stCxn id="33" idx="1"/>
              <a:endCxn id="3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188677" y="4160838"/>
            <a:ext cx="1143000" cy="563562"/>
            <a:chOff x="609600" y="3429000"/>
            <a:chExt cx="1143000" cy="563562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8" name="Straight Connector 37"/>
            <p:cNvCxnSpPr>
              <a:stCxn id="37" idx="1"/>
              <a:endCxn id="37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0" name="Diamond 39"/>
          <p:cNvSpPr/>
          <p:nvPr/>
        </p:nvSpPr>
        <p:spPr bwMode="auto">
          <a:xfrm>
            <a:off x="1740877" y="4370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1" name="Straight Connector 40"/>
          <p:cNvCxnSpPr>
            <a:stCxn id="40" idx="3"/>
            <a:endCxn id="37" idx="1"/>
          </p:cNvCxnSpPr>
          <p:nvPr/>
        </p:nvCxnSpPr>
        <p:spPr bwMode="auto">
          <a:xfrm flipV="1">
            <a:off x="1893277" y="4442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77447" y="4210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+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97877" y="4922838"/>
            <a:ext cx="1143000" cy="563562"/>
            <a:chOff x="609600" y="3429000"/>
            <a:chExt cx="1143000" cy="563562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5" name="Straight Connector 44"/>
            <p:cNvCxnSpPr>
              <a:stCxn id="44" idx="1"/>
              <a:endCxn id="44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3188677" y="4922838"/>
            <a:ext cx="1143000" cy="563562"/>
            <a:chOff x="609600" y="3429000"/>
            <a:chExt cx="1143000" cy="563562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Diamond 50"/>
          <p:cNvSpPr/>
          <p:nvPr/>
        </p:nvSpPr>
        <p:spPr bwMode="auto">
          <a:xfrm>
            <a:off x="1740877" y="5132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51" idx="3"/>
            <a:endCxn id="48" idx="1"/>
          </p:cNvCxnSpPr>
          <p:nvPr/>
        </p:nvCxnSpPr>
        <p:spPr bwMode="auto">
          <a:xfrm flipV="1">
            <a:off x="1893277" y="5204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854569" y="4972763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0-1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597877" y="5684838"/>
            <a:ext cx="1143000" cy="563562"/>
            <a:chOff x="609600" y="3429000"/>
            <a:chExt cx="1143000" cy="563562"/>
          </a:xfrm>
        </p:grpSpPr>
        <p:sp>
          <p:nvSpPr>
            <p:cNvPr id="55" name="Rectangle 54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56" name="Straight Connector 55"/>
            <p:cNvCxnSpPr>
              <a:stCxn id="55" idx="1"/>
              <a:endCxn id="55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188677" y="5684838"/>
            <a:ext cx="1143000" cy="563562"/>
            <a:chOff x="609600" y="3429000"/>
            <a:chExt cx="1143000" cy="563562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60" name="Straight Connector 59"/>
            <p:cNvCxnSpPr>
              <a:stCxn id="59" idx="1"/>
              <a:endCxn id="59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2" name="Diamond 61"/>
          <p:cNvSpPr/>
          <p:nvPr/>
        </p:nvSpPr>
        <p:spPr bwMode="auto">
          <a:xfrm>
            <a:off x="1740877" y="5894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3" name="Straight Connector 62"/>
          <p:cNvCxnSpPr>
            <a:stCxn id="62" idx="3"/>
            <a:endCxn id="59" idx="1"/>
          </p:cNvCxnSpPr>
          <p:nvPr/>
        </p:nvCxnSpPr>
        <p:spPr bwMode="auto">
          <a:xfrm flipV="1">
            <a:off x="1893277" y="5966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877447" y="57347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4224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36000" tIns="18000" rIns="36000" bIns="18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1547</TotalTime>
  <Words>802</Words>
  <Application>Microsoft Macintosh PowerPoint</Application>
  <PresentationFormat>On-screen Show (4:3)</PresentationFormat>
  <Paragraphs>188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Mangal</vt:lpstr>
      <vt:lpstr>ＭＳ Ｐゴシック</vt:lpstr>
      <vt:lpstr>Times</vt:lpstr>
      <vt:lpstr>Times New Roman</vt:lpstr>
      <vt:lpstr>Arial</vt:lpstr>
      <vt:lpstr>Template</vt:lpstr>
      <vt:lpstr>PowerPoint Presentation</vt:lpstr>
      <vt:lpstr>P802.1CF Information Model Structure</vt:lpstr>
      <vt:lpstr>Information Model</vt:lpstr>
      <vt:lpstr>Purpose of P802.1CF  Information Model</vt:lpstr>
      <vt:lpstr>Network management approaches</vt:lpstr>
      <vt:lpstr>Thoughts on information model structure</vt:lpstr>
      <vt:lpstr>AN Information Model - a first attempt</vt:lpstr>
      <vt:lpstr>Service Information Model - a first attempt</vt:lpstr>
      <vt:lpstr>Information model notation</vt:lpstr>
      <vt:lpstr>Conclusion</vt:lpstr>
    </vt:vector>
  </TitlesOfParts>
  <Company>NIST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Max Riegel</cp:lastModifiedBy>
  <cp:revision>330</cp:revision>
  <cp:lastPrinted>1998-02-10T13:28:06Z</cp:lastPrinted>
  <dcterms:created xsi:type="dcterms:W3CDTF">2011-12-30T17:06:23Z</dcterms:created>
  <dcterms:modified xsi:type="dcterms:W3CDTF">2017-09-07T14:33:57Z</dcterms:modified>
</cp:coreProperties>
</file>