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27" r:id="rId3"/>
    <p:sldId id="329" r:id="rId4"/>
    <p:sldId id="328" r:id="rId5"/>
    <p:sldId id="332" r:id="rId6"/>
    <p:sldId id="326" r:id="rId7"/>
    <p:sldId id="333" r:id="rId8"/>
    <p:sldId id="33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1119" autoAdjust="0"/>
    <p:restoredTop sz="95989" autoAdjust="0"/>
  </p:normalViewPr>
  <p:slideViewPr>
    <p:cSldViewPr>
      <p:cViewPr>
        <p:scale>
          <a:sx n="160" d="100"/>
          <a:sy n="160" d="100"/>
        </p:scale>
        <p:origin x="4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 smtClean="0">
                <a:effectLst/>
                <a:latin typeface="+mj-lt"/>
              </a:rPr>
              <a:t>omniran-17-0064-01-CF00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886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Information Model Structure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2017-09-04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</a:t>
            </a:r>
            <a:r>
              <a:rPr lang="en-US" sz="1600" dirty="0" smtClean="0">
                <a:latin typeface="+mn-lt"/>
              </a:rPr>
              <a:t>revision of the presentation </a:t>
            </a:r>
            <a:r>
              <a:rPr lang="en-US" sz="1600" dirty="0">
                <a:latin typeface="+mn-lt"/>
              </a:rPr>
              <a:t>provides </a:t>
            </a:r>
            <a:r>
              <a:rPr lang="en-US" sz="1600" dirty="0" smtClean="0">
                <a:latin typeface="+mn-lt"/>
              </a:rPr>
              <a:t>an initial example of </a:t>
            </a:r>
            <a:r>
              <a:rPr lang="en-US" sz="1600" dirty="0">
                <a:latin typeface="+mn-lt"/>
              </a:rPr>
              <a:t>the basic structure of the P802.1CF information model.</a:t>
            </a: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 smtClean="0"/>
              <a:t>2017-09-04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</a:t>
            </a:r>
            <a:r>
              <a:rPr lang="en-US" dirty="0" smtClean="0"/>
              <a:t>model* </a:t>
            </a:r>
            <a:r>
              <a:rPr lang="en-US" dirty="0"/>
              <a:t>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P802.1CF  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Graphical r</a:t>
            </a:r>
            <a:r>
              <a:rPr lang="en-US" dirty="0" smtClean="0"/>
              <a:t>epresentation </a:t>
            </a:r>
            <a:r>
              <a:rPr lang="en-US" dirty="0"/>
              <a:t>of the configuration </a:t>
            </a:r>
            <a:r>
              <a:rPr lang="en-US" dirty="0" smtClean="0"/>
              <a:t>information and statistics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 smtClean="0"/>
              <a:t>IEEE </a:t>
            </a:r>
            <a:r>
              <a:rPr lang="en-US" dirty="0"/>
              <a:t>802 access </a:t>
            </a:r>
            <a:r>
              <a:rPr lang="en-US" dirty="0" smtClean="0"/>
              <a:t>network infrastructure and communication service.</a:t>
            </a:r>
            <a:endParaRPr lang="en-US" dirty="0"/>
          </a:p>
          <a:p>
            <a:r>
              <a:rPr lang="en-US" dirty="0" smtClean="0"/>
              <a:t>Distinction </a:t>
            </a:r>
            <a:r>
              <a:rPr lang="en-US" dirty="0"/>
              <a:t>and relationship between ‘network’ information and </a:t>
            </a:r>
            <a:r>
              <a:rPr lang="en-US" dirty="0" smtClean="0"/>
              <a:t>‘</a:t>
            </a:r>
            <a:r>
              <a:rPr lang="en-US" dirty="0" smtClean="0"/>
              <a:t>service</a:t>
            </a:r>
            <a:r>
              <a:rPr lang="en-US" dirty="0" smtClean="0"/>
              <a:t>’ </a:t>
            </a:r>
            <a:r>
              <a:rPr lang="en-US" dirty="0"/>
              <a:t>information</a:t>
            </a:r>
          </a:p>
          <a:p>
            <a:pPr lvl="1"/>
            <a:r>
              <a:rPr lang="en-US" dirty="0"/>
              <a:t>Structural description of network architecture.</a:t>
            </a:r>
          </a:p>
          <a:p>
            <a:pPr lvl="2"/>
            <a:r>
              <a:rPr lang="en-US" dirty="0"/>
              <a:t>Describe what the thing is</a:t>
            </a:r>
          </a:p>
          <a:p>
            <a:pPr lvl="1"/>
            <a:r>
              <a:rPr lang="en-US" dirty="0"/>
              <a:t>Description of parameters of user service</a:t>
            </a:r>
          </a:p>
          <a:p>
            <a:pPr lvl="2"/>
            <a:r>
              <a:rPr lang="en-US" dirty="0"/>
              <a:t>Describe what the thing delivers</a:t>
            </a:r>
          </a:p>
          <a:p>
            <a:r>
              <a:rPr lang="en-US" dirty="0" smtClean="0"/>
              <a:t>Description of the structure </a:t>
            </a:r>
            <a:r>
              <a:rPr lang="en-US" dirty="0"/>
              <a:t>of the management </a:t>
            </a:r>
            <a:r>
              <a:rPr lang="en-US" dirty="0" smtClean="0"/>
              <a:t>information and the control functions </a:t>
            </a:r>
            <a:r>
              <a:rPr lang="en-US" dirty="0"/>
              <a:t>of IEEE 802 access </a:t>
            </a:r>
            <a:r>
              <a:rPr lang="en-US" dirty="0" smtClean="0"/>
              <a:t>network.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/>
              <a:t>Network management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1910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FCAPS</a:t>
            </a:r>
          </a:p>
          <a:p>
            <a:r>
              <a:rPr lang="en-US" dirty="0"/>
              <a:t>Fault management</a:t>
            </a:r>
          </a:p>
          <a:p>
            <a:pPr lvl="1"/>
            <a:r>
              <a:rPr lang="en-US" dirty="0"/>
              <a:t>Detection, correction and logging of faults that occur in the network</a:t>
            </a:r>
          </a:p>
          <a:p>
            <a:r>
              <a:rPr lang="en-US" dirty="0"/>
              <a:t>Configuration management</a:t>
            </a:r>
          </a:p>
          <a:p>
            <a:pPr lvl="1"/>
            <a:r>
              <a:rPr lang="en-US" dirty="0"/>
              <a:t>Monitoring of system configuration information, and any changes of it</a:t>
            </a:r>
          </a:p>
          <a:p>
            <a:r>
              <a:rPr lang="en-US" dirty="0"/>
              <a:t>Accounting management</a:t>
            </a:r>
          </a:p>
          <a:p>
            <a:pPr lvl="1"/>
            <a:r>
              <a:rPr lang="en-US" dirty="0"/>
              <a:t>Collection and tracking of network utilization information</a:t>
            </a:r>
          </a:p>
          <a:p>
            <a:r>
              <a:rPr lang="en-US" dirty="0"/>
              <a:t>Performance management</a:t>
            </a:r>
          </a:p>
          <a:p>
            <a:pPr lvl="1"/>
            <a:r>
              <a:rPr lang="en-US" dirty="0"/>
              <a:t>Ensuring that network performance remains at acceptable levels</a:t>
            </a:r>
          </a:p>
          <a:p>
            <a:r>
              <a:rPr lang="en-US" dirty="0"/>
              <a:t>Security management</a:t>
            </a:r>
          </a:p>
          <a:p>
            <a:pPr lvl="1"/>
            <a:r>
              <a:rPr lang="en-US" dirty="0"/>
              <a:t>Controlling access to assets in the network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1"/>
            <a:ext cx="403860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OAMPT</a:t>
            </a:r>
          </a:p>
          <a:p>
            <a:r>
              <a:rPr lang="en-US" dirty="0"/>
              <a:t>Operation</a:t>
            </a:r>
          </a:p>
          <a:p>
            <a:pPr lvl="1"/>
            <a:r>
              <a:rPr lang="en-US" dirty="0"/>
              <a:t>Procedures used to control normal network operation</a:t>
            </a:r>
          </a:p>
          <a:p>
            <a:r>
              <a:rPr lang="en-US" dirty="0"/>
              <a:t>Administration</a:t>
            </a:r>
          </a:p>
          <a:p>
            <a:pPr lvl="1"/>
            <a:r>
              <a:rPr lang="en-US" dirty="0"/>
              <a:t>Support procedures accompanying normal network operation</a:t>
            </a:r>
          </a:p>
          <a:p>
            <a:r>
              <a:rPr lang="en-US" dirty="0"/>
              <a:t>Maintenance</a:t>
            </a:r>
          </a:p>
          <a:p>
            <a:pPr lvl="1"/>
            <a:r>
              <a:rPr lang="en-US" dirty="0"/>
              <a:t>Re-adjustments of system operation due to failures and regular needs</a:t>
            </a:r>
          </a:p>
          <a:p>
            <a:r>
              <a:rPr lang="en-US" dirty="0"/>
              <a:t>Provisioning </a:t>
            </a:r>
          </a:p>
          <a:p>
            <a:pPr lvl="1"/>
            <a:r>
              <a:rPr lang="en-US" dirty="0"/>
              <a:t>Installation and activation of new network resources.</a:t>
            </a:r>
          </a:p>
          <a:p>
            <a:r>
              <a:rPr lang="en-US" dirty="0"/>
              <a:t>Troubleshooting</a:t>
            </a:r>
          </a:p>
          <a:p>
            <a:pPr lvl="1"/>
            <a:r>
              <a:rPr lang="en-US" dirty="0"/>
              <a:t>Procedures due to fault or failure to compensate the misbehavior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4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Neither approach </a:t>
            </a:r>
            <a:r>
              <a:rPr lang="en-US" sz="2400" dirty="0">
                <a:latin typeface="+mn-lt"/>
              </a:rPr>
              <a:t>can </a:t>
            </a:r>
            <a:r>
              <a:rPr lang="en-US" sz="2400" dirty="0" smtClean="0">
                <a:latin typeface="+mn-lt"/>
              </a:rPr>
              <a:t>really be directly reflected in information model; OAMPT may be more suited for IEEE 802 access network.</a:t>
            </a:r>
          </a:p>
        </p:txBody>
      </p:sp>
    </p:spTree>
    <p:extLst>
      <p:ext uri="{BB962C8B-B14F-4D97-AF65-F5344CB8AC3E}">
        <p14:creationId xmlns:p14="http://schemas.microsoft.com/office/powerpoint/2010/main" val="231078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information 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Essentially two information models needed: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Network model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Service model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Network 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network infrastructure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Structured according to the functional entities of NRM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Differentiating configuration </a:t>
            </a:r>
            <a:r>
              <a:rPr lang="en-US" dirty="0" smtClean="0"/>
              <a:t>(</a:t>
            </a:r>
            <a:r>
              <a:rPr lang="en-US" dirty="0" err="1" smtClean="0"/>
              <a:t>wr</a:t>
            </a:r>
            <a:r>
              <a:rPr lang="en-US" dirty="0" smtClean="0"/>
              <a:t>) </a:t>
            </a:r>
            <a:r>
              <a:rPr lang="en-US" dirty="0"/>
              <a:t>and statistics (</a:t>
            </a:r>
            <a:r>
              <a:rPr lang="en-US" dirty="0" err="1"/>
              <a:t>ro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User s</a:t>
            </a:r>
            <a:r>
              <a:rPr lang="en-US" dirty="0" smtClean="0"/>
              <a:t>ervice </a:t>
            </a:r>
            <a:r>
              <a:rPr lang="en-US" dirty="0"/>
              <a:t>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Abstract description of communication service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user session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End-points, performance attributes, security aspects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6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 smtClean="0"/>
              <a:t>AN Information Model - a first attempt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179587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Network Management Service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2228719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Coordination and Information Service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135423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Access Network Control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19400" y="2661866"/>
            <a:ext cx="5638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Subscription Service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SS-ID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 Provider: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172967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17235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62200" y="1712399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190393" y="1738204"/>
            <a:ext cx="629008" cy="122475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Diamond 23"/>
          <p:cNvSpPr/>
          <p:nvPr/>
        </p:nvSpPr>
        <p:spPr bwMode="auto">
          <a:xfrm>
            <a:off x="2117698" y="173523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280139" y="1735238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4356" y="273780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1+</a:t>
            </a:r>
            <a:endParaRPr lang="en-US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216996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42831" y="173177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3764929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Access Router Control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04159" y="4197773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Access Router Interface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ARI-ID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3320422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Access Router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3698733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423159" y="369256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46959" y="3681453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2264898" y="370429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359" y="4139015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370083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23013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813559" y="4630617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Backhaul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13559" y="5072254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Node of Attachment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205939" y="1296183"/>
            <a:ext cx="592379" cy="363945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66800" y="1287300"/>
            <a:ext cx="731518" cy="402933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05382" y="335815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05382" y="462596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83115" y="500355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59173" y="131361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796539" y="594354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Terminal Control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TEC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96539" y="6376389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Terminal Interface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TEI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813559" y="549903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Terminal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2503462" y="587734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Diamond 55"/>
          <p:cNvSpPr/>
          <p:nvPr/>
        </p:nvSpPr>
        <p:spPr bwMode="auto">
          <a:xfrm>
            <a:off x="2415539" y="587118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2339339" y="5860069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Diamond 57"/>
          <p:cNvSpPr/>
          <p:nvPr/>
        </p:nvSpPr>
        <p:spPr bwMode="auto">
          <a:xfrm>
            <a:off x="2257278" y="588290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91739" y="631763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9970" y="587944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97762" y="553677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62" name="Freeform 61"/>
          <p:cNvSpPr/>
          <p:nvPr/>
        </p:nvSpPr>
        <p:spPr bwMode="auto">
          <a:xfrm>
            <a:off x="914400" y="1310366"/>
            <a:ext cx="884579" cy="445717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Diamond 62"/>
          <p:cNvSpPr/>
          <p:nvPr/>
        </p:nvSpPr>
        <p:spPr bwMode="auto">
          <a:xfrm>
            <a:off x="838200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8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Does the first attempt make sense?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proceed?:</a:t>
            </a:r>
          </a:p>
          <a:p>
            <a:pPr lvl="1"/>
            <a:r>
              <a:rPr lang="en-US" dirty="0" smtClean="0"/>
              <a:t> Definition of the graphical syntax (simplified UML)</a:t>
            </a:r>
          </a:p>
          <a:p>
            <a:pPr lvl="1"/>
            <a:r>
              <a:rPr lang="en-US" dirty="0" smtClean="0"/>
              <a:t>Design of the information structure for ‘service’</a:t>
            </a:r>
          </a:p>
          <a:p>
            <a:pPr lvl="1"/>
            <a:r>
              <a:rPr lang="en-US" dirty="0" smtClean="0"/>
              <a:t>More comprehensive listing of attributes</a:t>
            </a:r>
          </a:p>
          <a:p>
            <a:pPr lvl="2"/>
            <a:r>
              <a:rPr lang="en-US" dirty="0" err="1" smtClean="0"/>
              <a:t>Config</a:t>
            </a:r>
            <a:r>
              <a:rPr lang="en-US" dirty="0" smtClean="0"/>
              <a:t> attributes: ‘</a:t>
            </a:r>
            <a:r>
              <a:rPr lang="en-US" dirty="0" err="1" smtClean="0"/>
              <a:t>wr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Statistics attributes: ‘</a:t>
            </a:r>
            <a:r>
              <a:rPr lang="en-US" dirty="0" err="1" smtClean="0"/>
              <a:t>ro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Adding of methods to object classes</a:t>
            </a:r>
          </a:p>
          <a:p>
            <a:pPr lvl="2"/>
            <a:r>
              <a:rPr lang="en-US" dirty="0" smtClean="0"/>
              <a:t>Methods denote functional procedures described in chapter 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38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1461</TotalTime>
  <Words>660</Words>
  <Application>Microsoft Macintosh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Times</vt:lpstr>
      <vt:lpstr>Times New Roman</vt:lpstr>
      <vt:lpstr>Arial</vt:lpstr>
      <vt:lpstr>Template</vt:lpstr>
      <vt:lpstr>PowerPoint Presentation</vt:lpstr>
      <vt:lpstr>P802.1CF Information Model Structure</vt:lpstr>
      <vt:lpstr>Information Model</vt:lpstr>
      <vt:lpstr>Purpose of P802.1CF  Information Model</vt:lpstr>
      <vt:lpstr>Network management approaches</vt:lpstr>
      <vt:lpstr>Thoughts on information model structure</vt:lpstr>
      <vt:lpstr>AN Information Model - a first attempt</vt:lpstr>
      <vt:lpstr>Conclusion</vt:lpstr>
    </vt:vector>
  </TitlesOfParts>
  <Company>NIST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316</cp:revision>
  <cp:lastPrinted>1998-02-10T13:28:06Z</cp:lastPrinted>
  <dcterms:created xsi:type="dcterms:W3CDTF">2011-12-30T17:06:23Z</dcterms:created>
  <dcterms:modified xsi:type="dcterms:W3CDTF">2017-09-05T01:40:57Z</dcterms:modified>
</cp:coreProperties>
</file>