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31" r:id="rId2"/>
    <p:sldId id="327" r:id="rId3"/>
    <p:sldId id="329" r:id="rId4"/>
    <p:sldId id="328" r:id="rId5"/>
    <p:sldId id="332" r:id="rId6"/>
    <p:sldId id="326" r:id="rId7"/>
    <p:sldId id="333" r:id="rId8"/>
    <p:sldId id="334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1119" autoAdjust="0"/>
    <p:restoredTop sz="95989" autoAdjust="0"/>
  </p:normalViewPr>
  <p:slideViewPr>
    <p:cSldViewPr>
      <p:cViewPr>
        <p:scale>
          <a:sx n="160" d="100"/>
          <a:sy n="160" d="100"/>
        </p:scale>
        <p:origin x="44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614770" y="76200"/>
            <a:ext cx="230063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0" dirty="0" smtClean="0">
                <a:effectLst/>
                <a:latin typeface="+mj-lt"/>
              </a:rPr>
              <a:t>omniran-17-0064-01-CF00</a:t>
            </a:r>
            <a:endParaRPr lang="en-US" sz="1400" b="0" dirty="0"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1886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575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019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5534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P802.1CF Information Model Structure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Date: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2017-09-04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/>
                        <a:t>Authors: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Name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Affiliation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Phone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/>
                        <a:t>Email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/>
                        <a:t>Max Riegel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Nokia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maximilian.riegel@nokia.com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Notice:</a:t>
                      </a:r>
                    </a:p>
                    <a:p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Copyright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/>
                        <a:t>Patent policy: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>
                <a:latin typeface="+mn-lt"/>
              </a:rPr>
              <a:t>Abstract</a:t>
            </a:r>
          </a:p>
          <a:p>
            <a:endParaRPr lang="en-US" sz="1600" dirty="0">
              <a:latin typeface="+mn-lt"/>
            </a:endParaRPr>
          </a:p>
          <a:p>
            <a:r>
              <a:rPr lang="en-US" sz="1600" dirty="0">
                <a:latin typeface="+mn-lt"/>
              </a:rPr>
              <a:t>The </a:t>
            </a:r>
            <a:r>
              <a:rPr lang="en-US" sz="1600" dirty="0" smtClean="0">
                <a:latin typeface="+mn-lt"/>
              </a:rPr>
              <a:t>revision of the presentation </a:t>
            </a:r>
            <a:r>
              <a:rPr lang="en-US" sz="1600" dirty="0">
                <a:latin typeface="+mn-lt"/>
              </a:rPr>
              <a:t>provides </a:t>
            </a:r>
            <a:r>
              <a:rPr lang="en-US" sz="1600" dirty="0" smtClean="0">
                <a:latin typeface="+mn-lt"/>
              </a:rPr>
              <a:t>an initial example of </a:t>
            </a:r>
            <a:r>
              <a:rPr lang="en-US" sz="1600" dirty="0">
                <a:latin typeface="+mn-lt"/>
              </a:rPr>
              <a:t>the basic structure of the P802.1CF information model.</a:t>
            </a:r>
          </a:p>
        </p:txBody>
      </p:sp>
    </p:spTree>
    <p:extLst>
      <p:ext uri="{BB962C8B-B14F-4D97-AF65-F5344CB8AC3E}">
        <p14:creationId xmlns:p14="http://schemas.microsoft.com/office/powerpoint/2010/main" val="19461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P802.1CF Information Model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Max Riegel</a:t>
            </a:r>
          </a:p>
          <a:p>
            <a:r>
              <a:rPr lang="en-US" dirty="0"/>
              <a:t>(Nokia)</a:t>
            </a:r>
          </a:p>
          <a:p>
            <a:r>
              <a:rPr lang="en-US" dirty="0" smtClean="0"/>
              <a:t>2017-09-04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18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1940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An information </a:t>
            </a:r>
            <a:r>
              <a:rPr lang="en-US" dirty="0" smtClean="0"/>
              <a:t>model* </a:t>
            </a:r>
            <a:r>
              <a:rPr lang="en-US" dirty="0"/>
              <a:t>in software engineering is a representation of concepts and the relationships, constraints, rules, and operations to specify data semantics  for a chosen domain of discourse.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Typically it specifies relations between kinds of things, but may also include relations with individual things.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dirty="0"/>
              <a:t>It can provide sharable, stable, and organized structure of information requirements or knowledge for the domain context.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255361"/>
            <a:ext cx="3974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latin typeface="+mn-lt"/>
              </a:rPr>
              <a:t>Y. Tina Lee (1999). "Information modeling from design to implementation" </a:t>
            </a:r>
            <a:br>
              <a:rPr lang="en-US" sz="900" dirty="0">
                <a:latin typeface="+mn-lt"/>
              </a:rPr>
            </a:br>
            <a:r>
              <a:rPr lang="en-US" sz="900" dirty="0">
                <a:latin typeface="+mn-lt"/>
              </a:rPr>
              <a:t>National Institute of Standards and Technology.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5943600"/>
            <a:ext cx="822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* On difference between Information Model and Data Model: RFC 3444; A. </a:t>
            </a:r>
            <a:r>
              <a:rPr lang="en-US" dirty="0" err="1">
                <a:latin typeface="+mn-lt"/>
              </a:rPr>
              <a:t>Pras</a:t>
            </a:r>
            <a:r>
              <a:rPr lang="en-US" dirty="0">
                <a:latin typeface="+mn-lt"/>
              </a:rPr>
              <a:t> , J. </a:t>
            </a:r>
            <a:r>
              <a:rPr lang="en-US" dirty="0" err="1">
                <a:latin typeface="+mn-lt"/>
              </a:rPr>
              <a:t>Schoenwaelder</a:t>
            </a:r>
            <a:r>
              <a:rPr lang="en-US" dirty="0">
                <a:latin typeface="+mn-lt"/>
              </a:rPr>
              <a:t>; IETF, 2003</a:t>
            </a:r>
          </a:p>
        </p:txBody>
      </p:sp>
    </p:spTree>
    <p:extLst>
      <p:ext uri="{BB962C8B-B14F-4D97-AF65-F5344CB8AC3E}">
        <p14:creationId xmlns:p14="http://schemas.microsoft.com/office/powerpoint/2010/main" val="117684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P802.1CF  Information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Graphical r</a:t>
            </a:r>
            <a:r>
              <a:rPr lang="en-US" dirty="0" smtClean="0"/>
              <a:t>epresentation </a:t>
            </a:r>
            <a:r>
              <a:rPr lang="en-US" dirty="0"/>
              <a:t>of the configuration </a:t>
            </a:r>
            <a:r>
              <a:rPr lang="en-US" dirty="0" smtClean="0"/>
              <a:t>information and statistics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the </a:t>
            </a:r>
            <a:r>
              <a:rPr lang="en-US" dirty="0" smtClean="0"/>
              <a:t>IEEE </a:t>
            </a:r>
            <a:r>
              <a:rPr lang="en-US" dirty="0"/>
              <a:t>802 access </a:t>
            </a:r>
            <a:r>
              <a:rPr lang="en-US" dirty="0" smtClean="0"/>
              <a:t>network infrastructure and communication service.</a:t>
            </a:r>
            <a:endParaRPr lang="en-US" dirty="0"/>
          </a:p>
          <a:p>
            <a:r>
              <a:rPr lang="en-US" dirty="0" smtClean="0"/>
              <a:t>Distinction </a:t>
            </a:r>
            <a:r>
              <a:rPr lang="en-US" dirty="0"/>
              <a:t>and relationship between ‘network’ information and </a:t>
            </a:r>
            <a:r>
              <a:rPr lang="en-US" dirty="0" smtClean="0"/>
              <a:t>‘</a:t>
            </a:r>
            <a:r>
              <a:rPr lang="en-US" dirty="0" smtClean="0"/>
              <a:t>service</a:t>
            </a:r>
            <a:r>
              <a:rPr lang="en-US" dirty="0" smtClean="0"/>
              <a:t>’ </a:t>
            </a:r>
            <a:r>
              <a:rPr lang="en-US" dirty="0"/>
              <a:t>information</a:t>
            </a:r>
          </a:p>
          <a:p>
            <a:pPr lvl="1"/>
            <a:r>
              <a:rPr lang="en-US" dirty="0"/>
              <a:t>Structural description of network architecture.</a:t>
            </a:r>
          </a:p>
          <a:p>
            <a:pPr lvl="2"/>
            <a:r>
              <a:rPr lang="en-US" dirty="0"/>
              <a:t>Describe what the thing is</a:t>
            </a:r>
          </a:p>
          <a:p>
            <a:pPr lvl="1"/>
            <a:r>
              <a:rPr lang="en-US" dirty="0"/>
              <a:t>Description of parameters of user service</a:t>
            </a:r>
          </a:p>
          <a:p>
            <a:pPr lvl="2"/>
            <a:r>
              <a:rPr lang="en-US" dirty="0"/>
              <a:t>Describe what the thing delivers</a:t>
            </a:r>
          </a:p>
          <a:p>
            <a:r>
              <a:rPr lang="en-US" dirty="0" smtClean="0"/>
              <a:t>Description of the structure </a:t>
            </a:r>
            <a:r>
              <a:rPr lang="en-US" dirty="0"/>
              <a:t>of the management </a:t>
            </a:r>
            <a:r>
              <a:rPr lang="en-US" dirty="0" smtClean="0"/>
              <a:t>information and the control functions </a:t>
            </a:r>
            <a:r>
              <a:rPr lang="en-US" dirty="0"/>
              <a:t>of IEEE 802 access </a:t>
            </a:r>
            <a:r>
              <a:rPr lang="en-US" dirty="0" smtClean="0"/>
              <a:t>network.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312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dirty="0"/>
              <a:t>Network management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1910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FCAPS</a:t>
            </a:r>
          </a:p>
          <a:p>
            <a:r>
              <a:rPr lang="en-US" dirty="0"/>
              <a:t>Fault management</a:t>
            </a:r>
          </a:p>
          <a:p>
            <a:pPr lvl="1"/>
            <a:r>
              <a:rPr lang="en-US" dirty="0"/>
              <a:t>Detection, correction and logging of faults that occur in the network</a:t>
            </a:r>
          </a:p>
          <a:p>
            <a:r>
              <a:rPr lang="en-US" dirty="0"/>
              <a:t>Configuration management</a:t>
            </a:r>
          </a:p>
          <a:p>
            <a:pPr lvl="1"/>
            <a:r>
              <a:rPr lang="en-US" dirty="0"/>
              <a:t>Monitoring of system configuration information, and any changes of it</a:t>
            </a:r>
          </a:p>
          <a:p>
            <a:r>
              <a:rPr lang="en-US" dirty="0"/>
              <a:t>Accounting management</a:t>
            </a:r>
          </a:p>
          <a:p>
            <a:pPr lvl="1"/>
            <a:r>
              <a:rPr lang="en-US" dirty="0"/>
              <a:t>Collection and tracking of network utilization information</a:t>
            </a:r>
          </a:p>
          <a:p>
            <a:r>
              <a:rPr lang="en-US" dirty="0"/>
              <a:t>Performance management</a:t>
            </a:r>
          </a:p>
          <a:p>
            <a:pPr lvl="1"/>
            <a:r>
              <a:rPr lang="en-US" dirty="0"/>
              <a:t>Ensuring that network performance remains at acceptable levels</a:t>
            </a:r>
          </a:p>
          <a:p>
            <a:r>
              <a:rPr lang="en-US" dirty="0"/>
              <a:t>Security management</a:t>
            </a:r>
          </a:p>
          <a:p>
            <a:pPr lvl="1"/>
            <a:r>
              <a:rPr lang="en-US" dirty="0"/>
              <a:t>Controlling access to assets in the network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1"/>
            <a:ext cx="4038600" cy="4191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4000" dirty="0"/>
              <a:t>OAMPT</a:t>
            </a:r>
          </a:p>
          <a:p>
            <a:r>
              <a:rPr lang="en-US" dirty="0"/>
              <a:t>Operation</a:t>
            </a:r>
          </a:p>
          <a:p>
            <a:pPr lvl="1"/>
            <a:r>
              <a:rPr lang="en-US" dirty="0"/>
              <a:t>Procedures used to control normal network operation</a:t>
            </a:r>
          </a:p>
          <a:p>
            <a:r>
              <a:rPr lang="en-US" dirty="0"/>
              <a:t>Administration</a:t>
            </a:r>
          </a:p>
          <a:p>
            <a:pPr lvl="1"/>
            <a:r>
              <a:rPr lang="en-US" dirty="0"/>
              <a:t>Support procedures accompanying normal network operation</a:t>
            </a:r>
          </a:p>
          <a:p>
            <a:r>
              <a:rPr lang="en-US" dirty="0"/>
              <a:t>Maintenance</a:t>
            </a:r>
          </a:p>
          <a:p>
            <a:pPr lvl="1"/>
            <a:r>
              <a:rPr lang="en-US" dirty="0"/>
              <a:t>Re-adjustments of system operation due to failures and regular needs</a:t>
            </a:r>
          </a:p>
          <a:p>
            <a:r>
              <a:rPr lang="en-US" dirty="0"/>
              <a:t>Provisioning </a:t>
            </a:r>
          </a:p>
          <a:p>
            <a:pPr lvl="1"/>
            <a:r>
              <a:rPr lang="en-US" dirty="0"/>
              <a:t>Installation and activation of new network resources.</a:t>
            </a:r>
          </a:p>
          <a:p>
            <a:r>
              <a:rPr lang="en-US" dirty="0"/>
              <a:t>Troubleshooting</a:t>
            </a:r>
          </a:p>
          <a:p>
            <a:pPr lvl="1"/>
            <a:r>
              <a:rPr lang="en-US" dirty="0"/>
              <a:t>Procedures due to fault or failure to compensate the misbehavior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334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Neither approach </a:t>
            </a:r>
            <a:r>
              <a:rPr lang="en-US" sz="2400" dirty="0">
                <a:latin typeface="+mn-lt"/>
              </a:rPr>
              <a:t>can </a:t>
            </a:r>
            <a:r>
              <a:rPr lang="en-US" sz="2400" dirty="0" smtClean="0">
                <a:latin typeface="+mn-lt"/>
              </a:rPr>
              <a:t>really be directly reflected in information model; OAMPT may be more suited for IEEE 802 access network.</a:t>
            </a:r>
          </a:p>
        </p:txBody>
      </p:sp>
    </p:spTree>
    <p:extLst>
      <p:ext uri="{BB962C8B-B14F-4D97-AF65-F5344CB8AC3E}">
        <p14:creationId xmlns:p14="http://schemas.microsoft.com/office/powerpoint/2010/main" val="2310788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information model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Essentially two information models needed: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model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Service model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Network 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network infrastructure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Structured according to the functional entities of NRM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Differentiating configuration </a:t>
            </a:r>
            <a:r>
              <a:rPr lang="en-US" dirty="0" smtClean="0"/>
              <a:t>(</a:t>
            </a:r>
            <a:r>
              <a:rPr lang="en-US" dirty="0" err="1" smtClean="0"/>
              <a:t>wr</a:t>
            </a:r>
            <a:r>
              <a:rPr lang="en-US" dirty="0" smtClean="0"/>
              <a:t>) </a:t>
            </a:r>
            <a:r>
              <a:rPr lang="en-US" dirty="0"/>
              <a:t>and statistics (</a:t>
            </a:r>
            <a:r>
              <a:rPr lang="en-US" dirty="0" err="1"/>
              <a:t>ro</a:t>
            </a:r>
            <a:r>
              <a:rPr lang="en-US" dirty="0"/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dirty="0" smtClean="0"/>
              <a:t>User s</a:t>
            </a:r>
            <a:r>
              <a:rPr lang="en-US" dirty="0" smtClean="0"/>
              <a:t>ervice </a:t>
            </a:r>
            <a:r>
              <a:rPr lang="en-US" dirty="0"/>
              <a:t>information model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Abstract description of communication service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Description of user session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US" dirty="0"/>
              <a:t>End-points, performance attributes, security aspects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36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9686"/>
          </a:xfrm>
        </p:spPr>
        <p:txBody>
          <a:bodyPr/>
          <a:lstStyle/>
          <a:p>
            <a:r>
              <a:rPr lang="en-US" dirty="0" smtClean="0"/>
              <a:t>AN Information Model - a first attempt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457200" y="914400"/>
            <a:ext cx="8001000" cy="38708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819400" y="179587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Network Management Service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NMS-ID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819400" y="222871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Coordination and Information Service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CIS-ID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828800" y="135423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Access Network Control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ANC-ID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19400" y="2661866"/>
            <a:ext cx="56388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Subscription Service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SS-ID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Service Provider: FQDN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" name="Freeform 14"/>
          <p:cNvSpPr/>
          <p:nvPr/>
        </p:nvSpPr>
        <p:spPr bwMode="auto">
          <a:xfrm>
            <a:off x="2526323" y="172967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Diamond 19"/>
          <p:cNvSpPr/>
          <p:nvPr/>
        </p:nvSpPr>
        <p:spPr bwMode="auto">
          <a:xfrm>
            <a:off x="2438400" y="172351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2362200" y="1712399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Freeform 22"/>
          <p:cNvSpPr/>
          <p:nvPr/>
        </p:nvSpPr>
        <p:spPr bwMode="auto">
          <a:xfrm>
            <a:off x="2190393" y="1738204"/>
            <a:ext cx="629008" cy="122475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4" name="Diamond 23"/>
          <p:cNvSpPr/>
          <p:nvPr/>
        </p:nvSpPr>
        <p:spPr bwMode="auto">
          <a:xfrm>
            <a:off x="2117698" y="173523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9" name="Diamond 18"/>
          <p:cNvSpPr/>
          <p:nvPr/>
        </p:nvSpPr>
        <p:spPr bwMode="auto">
          <a:xfrm>
            <a:off x="2280139" y="1735238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5" name="Freeform 24"/>
          <p:cNvSpPr/>
          <p:nvPr/>
        </p:nvSpPr>
        <p:spPr bwMode="auto">
          <a:xfrm>
            <a:off x="1535722" y="1313615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Diamond 25"/>
          <p:cNvSpPr/>
          <p:nvPr/>
        </p:nvSpPr>
        <p:spPr bwMode="auto">
          <a:xfrm>
            <a:off x="1459522" y="1301484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84356" y="273780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+mn-lt"/>
              </a:rPr>
              <a:t>1+</a:t>
            </a:r>
            <a:endParaRPr lang="en-US"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14600" y="216996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42831" y="173177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2804159" y="376492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Access Router Control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ARC-ID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804159" y="4197773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Access Router Interface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ARI-ID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821179" y="3320422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Access Router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AR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3" name="Freeform 32"/>
          <p:cNvSpPr/>
          <p:nvPr/>
        </p:nvSpPr>
        <p:spPr bwMode="auto">
          <a:xfrm>
            <a:off x="2511082" y="3698733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4" name="Diamond 33"/>
          <p:cNvSpPr/>
          <p:nvPr/>
        </p:nvSpPr>
        <p:spPr bwMode="auto">
          <a:xfrm>
            <a:off x="2423159" y="3692569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2346959" y="3681453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Diamond 36"/>
          <p:cNvSpPr/>
          <p:nvPr/>
        </p:nvSpPr>
        <p:spPr bwMode="auto">
          <a:xfrm>
            <a:off x="2264898" y="3704292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99359" y="4139015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527590" y="370083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40" name="Freeform 39"/>
          <p:cNvSpPr/>
          <p:nvPr/>
        </p:nvSpPr>
        <p:spPr bwMode="auto">
          <a:xfrm>
            <a:off x="1371600" y="1301484"/>
            <a:ext cx="441959" cy="230130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Diamond 40"/>
          <p:cNvSpPr/>
          <p:nvPr/>
        </p:nvSpPr>
        <p:spPr bwMode="auto">
          <a:xfrm>
            <a:off x="12918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813559" y="4630617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Backhaul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BH-ID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1813559" y="5072254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Node of Attachment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4" name="Freeform 43"/>
          <p:cNvSpPr/>
          <p:nvPr/>
        </p:nvSpPr>
        <p:spPr bwMode="auto">
          <a:xfrm>
            <a:off x="1205939" y="1296183"/>
            <a:ext cx="592379" cy="3639455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5" name="Freeform 44"/>
          <p:cNvSpPr/>
          <p:nvPr/>
        </p:nvSpPr>
        <p:spPr bwMode="auto">
          <a:xfrm>
            <a:off x="1066800" y="1287300"/>
            <a:ext cx="731518" cy="4029338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6" name="Diamond 45"/>
          <p:cNvSpPr/>
          <p:nvPr/>
        </p:nvSpPr>
        <p:spPr bwMode="auto">
          <a:xfrm>
            <a:off x="1129738" y="1313615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7" name="Diamond 46"/>
          <p:cNvSpPr/>
          <p:nvPr/>
        </p:nvSpPr>
        <p:spPr bwMode="auto">
          <a:xfrm>
            <a:off x="987081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05382" y="3358158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505382" y="462596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483115" y="5003557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559173" y="131361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1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2796539" y="5943545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Terminal Control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TEC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2796539" y="6376389"/>
            <a:ext cx="56388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Terminal Interface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TEI</a:t>
            </a:r>
            <a:r>
              <a:rPr lang="en-US" dirty="0" smtClean="0">
                <a:latin typeface="+mn-lt"/>
              </a:rPr>
              <a:t>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1813559" y="5499038"/>
            <a:ext cx="6629400" cy="381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36000" tIns="18000" rIns="36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Terminal</a:t>
            </a:r>
            <a:endParaRPr lang="en-US" dirty="0">
              <a:latin typeface="+mn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>
                <a:latin typeface="+mn-lt"/>
              </a:rPr>
              <a:t>TE-ID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5" name="Freeform 54"/>
          <p:cNvSpPr/>
          <p:nvPr/>
        </p:nvSpPr>
        <p:spPr bwMode="auto">
          <a:xfrm>
            <a:off x="2503462" y="5877349"/>
            <a:ext cx="293077" cy="248813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Diamond 55"/>
          <p:cNvSpPr/>
          <p:nvPr/>
        </p:nvSpPr>
        <p:spPr bwMode="auto">
          <a:xfrm>
            <a:off x="2415539" y="5871185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7" name="Freeform 56"/>
          <p:cNvSpPr/>
          <p:nvPr/>
        </p:nvSpPr>
        <p:spPr bwMode="auto">
          <a:xfrm>
            <a:off x="2339339" y="5860069"/>
            <a:ext cx="457200" cy="708639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Diamond 57"/>
          <p:cNvSpPr/>
          <p:nvPr/>
        </p:nvSpPr>
        <p:spPr bwMode="auto">
          <a:xfrm>
            <a:off x="2257278" y="5882908"/>
            <a:ext cx="152400" cy="164123"/>
          </a:xfrm>
          <a:prstGeom prst="diamond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491739" y="6317631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1+</a:t>
            </a:r>
            <a:endParaRPr lang="en-US" dirty="0">
              <a:latin typeface="+mn-lt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19970" y="5879449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1</a:t>
            </a:r>
            <a:endParaRPr lang="en-US" dirty="0">
              <a:latin typeface="+mn-lt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497762" y="5536774"/>
            <a:ext cx="3593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+mn-lt"/>
              </a:rPr>
              <a:t>0</a:t>
            </a:r>
            <a:r>
              <a:rPr lang="en-US" smtClean="0">
                <a:latin typeface="+mn-lt"/>
              </a:rPr>
              <a:t>+</a:t>
            </a:r>
            <a:endParaRPr lang="en-US">
              <a:latin typeface="+mn-lt"/>
            </a:endParaRPr>
          </a:p>
        </p:txBody>
      </p:sp>
      <p:sp>
        <p:nvSpPr>
          <p:cNvPr id="62" name="Freeform 61"/>
          <p:cNvSpPr/>
          <p:nvPr/>
        </p:nvSpPr>
        <p:spPr bwMode="auto">
          <a:xfrm>
            <a:off x="914400" y="1310366"/>
            <a:ext cx="884579" cy="4457176"/>
          </a:xfrm>
          <a:custGeom>
            <a:avLst/>
            <a:gdLst>
              <a:gd name="connsiteX0" fmla="*/ 0 w 586154"/>
              <a:gd name="connsiteY0" fmla="*/ 0 h 375138"/>
              <a:gd name="connsiteX1" fmla="*/ 0 w 586154"/>
              <a:gd name="connsiteY1" fmla="*/ 375138 h 375138"/>
              <a:gd name="connsiteX2" fmla="*/ 586154 w 586154"/>
              <a:gd name="connsiteY2" fmla="*/ 375138 h 37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6154" h="375138">
                <a:moveTo>
                  <a:pt x="0" y="0"/>
                </a:moveTo>
                <a:lnTo>
                  <a:pt x="0" y="375138"/>
                </a:lnTo>
                <a:lnTo>
                  <a:pt x="586154" y="375138"/>
                </a:ln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lg" len="lg"/>
            <a:tailEnd type="non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Diamond 62"/>
          <p:cNvSpPr/>
          <p:nvPr/>
        </p:nvSpPr>
        <p:spPr bwMode="auto">
          <a:xfrm>
            <a:off x="838200" y="1296183"/>
            <a:ext cx="152400" cy="164123"/>
          </a:xfrm>
          <a:prstGeom prst="diamond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none" lIns="36000" tIns="18000" rIns="36000" bIns="18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09863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Does the first attempt make sense?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to proceed?:</a:t>
            </a:r>
          </a:p>
          <a:p>
            <a:pPr lvl="1"/>
            <a:r>
              <a:rPr lang="en-US" dirty="0" smtClean="0"/>
              <a:t> Definition of the graphical syntax (simplified UML)</a:t>
            </a:r>
          </a:p>
          <a:p>
            <a:pPr lvl="1"/>
            <a:r>
              <a:rPr lang="en-US" dirty="0" smtClean="0"/>
              <a:t>Design of the information structure for ‘service’</a:t>
            </a:r>
          </a:p>
          <a:p>
            <a:pPr lvl="1"/>
            <a:r>
              <a:rPr lang="en-US" dirty="0" smtClean="0"/>
              <a:t>More comprehensive listing of attributes</a:t>
            </a:r>
          </a:p>
          <a:p>
            <a:pPr lvl="2"/>
            <a:r>
              <a:rPr lang="en-US" dirty="0" err="1" smtClean="0"/>
              <a:t>Config</a:t>
            </a:r>
            <a:r>
              <a:rPr lang="en-US" dirty="0" smtClean="0"/>
              <a:t> attributes: ‘</a:t>
            </a:r>
            <a:r>
              <a:rPr lang="en-US" dirty="0" err="1" smtClean="0"/>
              <a:t>wr</a:t>
            </a:r>
            <a:r>
              <a:rPr lang="en-US" dirty="0" smtClean="0"/>
              <a:t>’</a:t>
            </a:r>
          </a:p>
          <a:p>
            <a:pPr lvl="2"/>
            <a:r>
              <a:rPr lang="en-US" dirty="0" smtClean="0"/>
              <a:t>Statistics attributes: ‘</a:t>
            </a:r>
            <a:r>
              <a:rPr lang="en-US" dirty="0" err="1" smtClean="0"/>
              <a:t>ro</a:t>
            </a:r>
            <a:r>
              <a:rPr lang="en-US" dirty="0" smtClean="0"/>
              <a:t>’</a:t>
            </a:r>
          </a:p>
          <a:p>
            <a:pPr lvl="1"/>
            <a:r>
              <a:rPr lang="en-US" dirty="0" smtClean="0"/>
              <a:t>Adding of methods to object classes</a:t>
            </a:r>
          </a:p>
          <a:p>
            <a:pPr lvl="2"/>
            <a:r>
              <a:rPr lang="en-US" dirty="0" smtClean="0"/>
              <a:t>Methods denote functional procedures described in chapter 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438235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36000" tIns="18000" rIns="36000" bIns="18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1461</TotalTime>
  <Words>660</Words>
  <Application>Microsoft Macintosh PowerPoint</Application>
  <PresentationFormat>On-screen Show (4:3)</PresentationFormat>
  <Paragraphs>126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ＭＳ Ｐゴシック</vt:lpstr>
      <vt:lpstr>Times</vt:lpstr>
      <vt:lpstr>Times New Roman</vt:lpstr>
      <vt:lpstr>Arial</vt:lpstr>
      <vt:lpstr>Template</vt:lpstr>
      <vt:lpstr>PowerPoint Presentation</vt:lpstr>
      <vt:lpstr>P802.1CF Information Model Structure</vt:lpstr>
      <vt:lpstr>Information Model</vt:lpstr>
      <vt:lpstr>Purpose of P802.1CF  Information Model</vt:lpstr>
      <vt:lpstr>Network management approaches</vt:lpstr>
      <vt:lpstr>Thoughts on information model structure</vt:lpstr>
      <vt:lpstr>AN Information Model - a first attempt</vt:lpstr>
      <vt:lpstr>Conclusion</vt:lpstr>
    </vt:vector>
  </TitlesOfParts>
  <Company>NIST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 Call Slides</dc:title>
  <dc:subject>Guiding material</dc:subject>
  <dc:creator>Max Riegel</dc:creator>
  <cp:lastModifiedBy>Max Riegel</cp:lastModifiedBy>
  <cp:revision>316</cp:revision>
  <cp:lastPrinted>1998-02-10T13:28:06Z</cp:lastPrinted>
  <dcterms:created xsi:type="dcterms:W3CDTF">2011-12-30T17:06:23Z</dcterms:created>
  <dcterms:modified xsi:type="dcterms:W3CDTF">2017-09-05T01:40:57Z</dcterms:modified>
</cp:coreProperties>
</file>