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90" r:id="rId4"/>
    <p:sldId id="291" r:id="rId5"/>
    <p:sldId id="292" r:id="rId6"/>
    <p:sldId id="307" r:id="rId7"/>
    <p:sldId id="293" r:id="rId8"/>
    <p:sldId id="271" r:id="rId9"/>
    <p:sldId id="266" r:id="rId10"/>
    <p:sldId id="283" r:id="rId11"/>
    <p:sldId id="294" r:id="rId12"/>
    <p:sldId id="297" r:id="rId13"/>
    <p:sldId id="302" r:id="rId14"/>
    <p:sldId id="308" r:id="rId15"/>
    <p:sldId id="310" r:id="rId16"/>
    <p:sldId id="31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8" autoAdjust="0"/>
    <p:restoredTop sz="99233" autoAdjust="0"/>
  </p:normalViewPr>
  <p:slideViewPr>
    <p:cSldViewPr>
      <p:cViewPr varScale="1">
        <p:scale>
          <a:sx n="106" d="100"/>
          <a:sy n="106" d="100"/>
        </p:scale>
        <p:origin x="5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omniran-17-0062-01-00TG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7/omniran-17-0061-00-00TG-july-2017-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64-00-CF00-information-model-structure.pptx" TargetMode="External"/><Relationship Id="rId2" Type="http://schemas.openxmlformats.org/officeDocument/2006/relationships/hyperlink" Target="https://mentor.ieee.org/omniran/dcn/17/omniran-17-0063-00-CF00-information-model-for-an-setup.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7442a267b1606a4590285f8f8d782ba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25108262&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July 25</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2016-07-25</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09:32 AM ET</a:t>
            </a:r>
          </a:p>
          <a:p>
            <a:r>
              <a:rPr lang="en-GB" sz="2400" dirty="0"/>
              <a:t>Minutes taker:</a:t>
            </a:r>
          </a:p>
          <a:p>
            <a:pPr lvl="1"/>
            <a:r>
              <a:rPr lang="en-GB" sz="2000" dirty="0"/>
              <a:t>Hao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1845702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rPr>
                        <a:t>Walter Pienciak</a:t>
                      </a:r>
                    </a:p>
                  </a:txBody>
                  <a:tcPr/>
                </a:tc>
                <a:tc>
                  <a:txBody>
                    <a:bodyPr/>
                    <a:lstStyle/>
                    <a:p>
                      <a:r>
                        <a:rPr lang="en-US" sz="1400" dirty="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tx1"/>
                          </a:solidFill>
                        </a:rPr>
                        <a:t>Antonio</a:t>
                      </a:r>
                      <a:r>
                        <a:rPr lang="en-US" sz="1400" baseline="0" dirty="0">
                          <a:solidFill>
                            <a:schemeClr val="tx1"/>
                          </a:solidFill>
                        </a:rPr>
                        <a:t> de la Oliva</a:t>
                      </a:r>
                      <a:endParaRPr lang="en-US" sz="1400" dirty="0">
                        <a:solidFill>
                          <a:schemeClr val="tx1"/>
                        </a:solidFill>
                      </a:endParaRPr>
                    </a:p>
                  </a:txBody>
                  <a:tcPr/>
                </a:tc>
                <a:tc>
                  <a:txBody>
                    <a:bodyPr/>
                    <a:lstStyle/>
                    <a:p>
                      <a:r>
                        <a:rPr lang="en-US" sz="1400" dirty="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r>
                        <a:rPr lang="en-US" sz="1400" dirty="0">
                          <a:solidFill>
                            <a:schemeClr val="tx1"/>
                          </a:solidFill>
                        </a:rPr>
                        <a:t>Yonggang</a:t>
                      </a:r>
                      <a:r>
                        <a:rPr lang="en-US" sz="1400" baseline="0" dirty="0">
                          <a:solidFill>
                            <a:schemeClr val="tx1"/>
                          </a:solidFill>
                        </a:rPr>
                        <a:t> Fang</a:t>
                      </a:r>
                      <a:endParaRPr lang="en-US" sz="1400" dirty="0">
                        <a:solidFill>
                          <a:schemeClr val="tx1"/>
                        </a:solidFill>
                      </a:endParaRPr>
                    </a:p>
                  </a:txBody>
                  <a:tcPr/>
                </a:tc>
                <a:tc>
                  <a:txBody>
                    <a:bodyPr/>
                    <a:lstStyle/>
                    <a:p>
                      <a:r>
                        <a:rPr lang="en-US" sz="1400" dirty="0">
                          <a:solidFill>
                            <a:schemeClr val="tx1"/>
                          </a:solidFill>
                        </a:rPr>
                        <a:t>ZTETX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Nothing brought up.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 </a:t>
            </a:r>
          </a:p>
          <a:p>
            <a:r>
              <a:rPr lang="en-US" dirty="0"/>
              <a:t>Reports </a:t>
            </a:r>
          </a:p>
          <a:p>
            <a:r>
              <a:rPr lang="en-US" dirty="0"/>
              <a:t>Editorial review of D0.6 to finalize for TG ballot </a:t>
            </a:r>
          </a:p>
          <a:p>
            <a:r>
              <a:rPr lang="en-US" dirty="0"/>
              <a:t>P802.1CF information model structure </a:t>
            </a:r>
          </a:p>
          <a:p>
            <a:r>
              <a:rPr lang="en-US" dirty="0"/>
              <a:t>Plans for St. John's F2F interim </a:t>
            </a:r>
          </a:p>
          <a:p>
            <a:r>
              <a:rPr lang="en-US" dirty="0" err="1"/>
              <a:t>AoB</a:t>
            </a:r>
            <a:r>
              <a:rPr lang="en-US" dirty="0"/>
              <a:t> </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0000" lnSpcReduction="20000"/>
          </a:bodyPr>
          <a:lstStyle/>
          <a:p>
            <a:r>
              <a:rPr lang="en-US" dirty="0"/>
              <a:t>Review of minutes</a:t>
            </a:r>
          </a:p>
          <a:p>
            <a:pPr lvl="1"/>
            <a:r>
              <a:rPr lang="en-US" dirty="0">
                <a:hlinkClick r:id="rId2"/>
              </a:rPr>
              <a:t>https://mentor.ieee.org/omniran/dcn/17/omniran-17-0061-00-00TG-july-2017-f2f-meeting-minutes.docx</a:t>
            </a:r>
            <a:endParaRPr lang="en-US" dirty="0"/>
          </a:p>
          <a:p>
            <a:r>
              <a:rPr lang="en-US" dirty="0"/>
              <a:t>Reports</a:t>
            </a:r>
          </a:p>
          <a:p>
            <a:pPr lvl="1"/>
            <a:r>
              <a:rPr lang="en-US" dirty="0"/>
              <a:t>Minutes of ICA at Berlin F2F uploaded to mentor</a:t>
            </a:r>
          </a:p>
          <a:p>
            <a:pPr lvl="2"/>
            <a:r>
              <a:rPr lang="en-US" dirty="0"/>
              <a:t>No comments received on minutes.</a:t>
            </a:r>
          </a:p>
          <a:p>
            <a:r>
              <a:rPr lang="en-US" dirty="0"/>
              <a:t>Editorial review of D0.6 to finalize for TG ballot </a:t>
            </a:r>
          </a:p>
          <a:p>
            <a:pPr lvl="1"/>
            <a:r>
              <a:rPr lang="en-US" dirty="0"/>
              <a:t>Walter explains that no major issues arose during editing.</a:t>
            </a:r>
          </a:p>
          <a:p>
            <a:pPr lvl="2"/>
            <a:r>
              <a:rPr lang="en-US" dirty="0"/>
              <a:t>Draft 0.6 will become until Aug. 7</a:t>
            </a:r>
            <a:r>
              <a:rPr lang="en-US" baseline="30000" dirty="0"/>
              <a:t>th</a:t>
            </a:r>
            <a:r>
              <a:rPr lang="en-US" dirty="0"/>
              <a:t> </a:t>
            </a:r>
          </a:p>
          <a:p>
            <a:pPr lvl="1"/>
            <a:r>
              <a:rPr lang="en-US" dirty="0"/>
              <a:t>TG ballot starting at about Aug. 8</a:t>
            </a:r>
            <a:r>
              <a:rPr lang="en-US" baseline="30000" dirty="0"/>
              <a:t>th</a:t>
            </a:r>
            <a:r>
              <a:rPr lang="en-US" dirty="0"/>
              <a:t> </a:t>
            </a:r>
          </a:p>
          <a:p>
            <a:pPr lvl="2"/>
            <a:r>
              <a:rPr lang="en-US" dirty="0"/>
              <a:t>Closing date: Aug 31</a:t>
            </a:r>
            <a:r>
              <a:rPr lang="en-US" baseline="30000" dirty="0"/>
              <a:t>st</a:t>
            </a:r>
            <a:r>
              <a:rPr lang="en-US" dirty="0"/>
              <a:t> </a:t>
            </a:r>
          </a:p>
          <a:p>
            <a:pPr lvl="1"/>
            <a:r>
              <a:rPr lang="en-US" dirty="0"/>
              <a:t>Walter offered to provide .</a:t>
            </a:r>
            <a:r>
              <a:rPr lang="en-US" dirty="0" err="1"/>
              <a:t>docx</a:t>
            </a:r>
            <a:r>
              <a:rPr lang="en-US" dirty="0"/>
              <a:t> version of text to contributors, who like to amend existing draft text.</a:t>
            </a:r>
          </a:p>
          <a:p>
            <a:pPr lvl="2"/>
            <a:r>
              <a:rPr lang="en-US" dirty="0"/>
              <a:t>Hao and Max asked for receiving .</a:t>
            </a:r>
            <a:r>
              <a:rPr lang="en-US" dirty="0" err="1"/>
              <a:t>docx</a:t>
            </a:r>
            <a:r>
              <a:rPr lang="en-US" dirty="0"/>
              <a:t> version for creation of contributions.</a:t>
            </a:r>
          </a:p>
          <a:p>
            <a:pPr lvl="1"/>
            <a:endParaRPr lang="en-US" dirty="0"/>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55000" lnSpcReduction="20000"/>
          </a:bodyPr>
          <a:lstStyle/>
          <a:p>
            <a:r>
              <a:rPr lang="en-US" dirty="0"/>
              <a:t>P802.1CF information model structure </a:t>
            </a:r>
          </a:p>
          <a:p>
            <a:pPr lvl="1"/>
            <a:r>
              <a:rPr lang="en-US" dirty="0">
                <a:hlinkClick r:id="rId2"/>
              </a:rPr>
              <a:t>https://mentor.ieee.org/omniran/dcn/17/omniran-17-0063-00-CF00-information-model-for-an-setup.pptx</a:t>
            </a:r>
            <a:endParaRPr lang="en-US" dirty="0"/>
          </a:p>
          <a:p>
            <a:pPr lvl="2"/>
            <a:r>
              <a:rPr lang="en-US" dirty="0"/>
              <a:t>Hao presented his thoughts on the information model of P802.1CF. His proposal to align content and structure of information model to the definitions provided in chapter 7 was well supported. More comprehensive discussion necessary in next F2F meeting, in particular to determine level of details in the model.</a:t>
            </a:r>
          </a:p>
          <a:p>
            <a:pPr lvl="1"/>
            <a:r>
              <a:rPr lang="en-US" dirty="0">
                <a:hlinkClick r:id="rId3"/>
              </a:rPr>
              <a:t>https://mentor.ieee.org/omniran/dcn/17/omniran-17-0064-00-CF00-information-model-structure.pptx</a:t>
            </a:r>
            <a:endParaRPr lang="en-US" dirty="0"/>
          </a:p>
          <a:p>
            <a:pPr lvl="2"/>
            <a:r>
              <a:rPr lang="en-US" dirty="0"/>
              <a:t>Max presented his basic thoughts on how to structure the information model. Several different representations of the model may be needed to address the various deployment cases of the information model. Hao proposed to strive for a single model containing all the necessary information.</a:t>
            </a:r>
          </a:p>
          <a:p>
            <a:r>
              <a:rPr lang="en-US" dirty="0"/>
              <a:t>Plans for St. John's F2F interim</a:t>
            </a:r>
          </a:p>
          <a:p>
            <a:pPr lvl="1"/>
            <a:r>
              <a:rPr lang="en-US" dirty="0"/>
              <a:t>See following 2 slides</a:t>
            </a:r>
          </a:p>
          <a:p>
            <a:pPr lvl="1"/>
            <a:r>
              <a:rPr lang="en-US" dirty="0"/>
              <a:t>Welcome reception planned for Monday afternoon. Social is planned for Tuesday.</a:t>
            </a:r>
          </a:p>
          <a:p>
            <a:pPr lvl="1"/>
            <a:r>
              <a:rPr lang="en-US" dirty="0"/>
              <a:t>Plan agreed by the group.</a:t>
            </a:r>
          </a:p>
          <a:p>
            <a:r>
              <a:rPr lang="en-US" dirty="0" err="1"/>
              <a:t>AoB</a:t>
            </a:r>
            <a:endParaRPr lang="en-US" dirty="0"/>
          </a:p>
          <a:p>
            <a:pPr lvl="1"/>
            <a:r>
              <a:rPr lang="en-US" dirty="0"/>
              <a:t>None</a:t>
            </a:r>
          </a:p>
          <a:p>
            <a:pPr lvl="1"/>
            <a:endParaRPr lang="en-US" dirty="0"/>
          </a:p>
          <a:p>
            <a:pPr marL="0" indent="0">
              <a:buNone/>
            </a:pPr>
            <a:r>
              <a:rPr lang="en-US" dirty="0"/>
              <a:t>Adjourned by chair at 11:05AM ET</a:t>
            </a:r>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P802.1CF-D0.6</a:t>
            </a:r>
          </a:p>
          <a:p>
            <a:r>
              <a:rPr lang="en-US" dirty="0"/>
              <a:t>New content for P802.1CF</a:t>
            </a:r>
          </a:p>
          <a:p>
            <a:pPr lvl="1"/>
            <a:r>
              <a:rPr lang="en-US" dirty="0"/>
              <a:t>Chapter 7.9 Information Model</a:t>
            </a:r>
          </a:p>
          <a:p>
            <a:pPr lvl="1"/>
            <a:r>
              <a:rPr lang="en-US" dirty="0"/>
              <a:t>Revision of 7.5 and 7.6 to cover TSN</a:t>
            </a:r>
          </a:p>
          <a:p>
            <a:pPr lvl="1"/>
            <a:r>
              <a:rPr lang="en-US" dirty="0"/>
              <a:t>Other amendments</a:t>
            </a:r>
          </a:p>
          <a:p>
            <a:r>
              <a:rPr lang="en-US" dirty="0"/>
              <a:t>Plan for 802.1CF-D0.7 draft</a:t>
            </a:r>
          </a:p>
          <a:p>
            <a:r>
              <a:rPr lang="en-US" dirty="0"/>
              <a:t>IC NEND contributions review</a:t>
            </a:r>
          </a:p>
          <a:p>
            <a:r>
              <a:rPr lang="en-US" dirty="0"/>
              <a:t>Conference calls until Nov F2F</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910164467"/>
              </p:ext>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9/4</a:t>
                      </a:r>
                    </a:p>
                  </a:txBody>
                  <a:tcPr marL="0" marR="0" marT="0" marB="0">
                    <a:solidFill>
                      <a:schemeClr val="bg1"/>
                    </a:solidFill>
                  </a:tcPr>
                </a:tc>
                <a:tc>
                  <a:txBody>
                    <a:bodyPr/>
                    <a:lstStyle/>
                    <a:p>
                      <a:pPr algn="ctr"/>
                      <a:r>
                        <a:rPr lang="en-US" sz="1800" dirty="0">
                          <a:solidFill>
                            <a:schemeClr val="tx2"/>
                          </a:solidFill>
                        </a:rPr>
                        <a:t>Tue 9/5</a:t>
                      </a:r>
                    </a:p>
                  </a:txBody>
                  <a:tcPr marL="0" marR="0" marT="0" marB="0">
                    <a:solidFill>
                      <a:schemeClr val="bg1"/>
                    </a:solidFill>
                  </a:tcPr>
                </a:tc>
                <a:tc>
                  <a:txBody>
                    <a:bodyPr/>
                    <a:lstStyle/>
                    <a:p>
                      <a:pPr algn="ctr"/>
                      <a:r>
                        <a:rPr lang="en-US" sz="1800" dirty="0">
                          <a:solidFill>
                            <a:schemeClr val="tx2"/>
                          </a:solidFill>
                        </a:rPr>
                        <a:t>Wed 9/6</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/7</a:t>
                      </a:r>
                    </a:p>
                  </a:txBody>
                  <a:tcPr marL="0" marR="0" marT="0" marB="0">
                    <a:solidFill>
                      <a:schemeClr val="bg1"/>
                    </a:solidFill>
                  </a:tcPr>
                </a:tc>
                <a:tc>
                  <a:txBody>
                    <a:bodyPr/>
                    <a:lstStyle/>
                    <a:p>
                      <a:pPr algn="ctr"/>
                      <a:r>
                        <a:rPr lang="en-US" sz="1800" dirty="0">
                          <a:solidFill>
                            <a:schemeClr val="tx2"/>
                          </a:solidFill>
                        </a:rPr>
                        <a:t>Fri 9/8</a:t>
                      </a:r>
                    </a:p>
                  </a:txBody>
                  <a:tcPr marL="0" marR="0" marT="0" marB="0">
                    <a:solidFill>
                      <a:schemeClr val="bg1"/>
                    </a:solidFill>
                  </a:tcPr>
                </a:tc>
                <a:extLst>
                  <a:ext uri="{0D108BD9-81ED-4DB2-BD59-A6C34878D82A}">
                    <a16:rowId xmlns:a16="http://schemas.microsoft.com/office/drawing/2014/main" val="10000"/>
                  </a:ext>
                </a:extLst>
              </a:tr>
              <a:tr h="457200">
                <a:tc rowSpan="2">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rowSpan="9">
                  <a:txBody>
                    <a:bodyPr/>
                    <a:lstStyle/>
                    <a:p>
                      <a:pPr algn="ctr"/>
                      <a:r>
                        <a:rPr lang="en-US" sz="1400" dirty="0"/>
                        <a:t>Labor Day</a:t>
                      </a:r>
                    </a:p>
                  </a:txBody>
                  <a:tcPr marL="36000" marR="36000" marT="36000" marB="36000">
                    <a:solidFill>
                      <a:schemeClr val="bg1">
                        <a:lumMod val="75000"/>
                      </a:schemeClr>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457200">
                <a:tc vMerge="1">
                  <a:txBody>
                    <a:bodyPr/>
                    <a:lstStyle/>
                    <a:p>
                      <a:endParaRPr lang="en-US"/>
                    </a:p>
                  </a:txBody>
                  <a:tcPr/>
                </a:tc>
                <a:tc vMerge="1">
                  <a:txBody>
                    <a:bodyPr/>
                    <a:lstStyle/>
                    <a:p>
                      <a:endParaRPr lang="en-US"/>
                    </a:p>
                  </a:txBody>
                  <a:tcPr/>
                </a:tc>
                <a:tc rowSpan="3">
                  <a:txBody>
                    <a:bodyPr/>
                    <a:lstStyle/>
                    <a:p>
                      <a:pPr marL="82550" indent="-82550">
                        <a:buFont typeface="Arial" pitchFamily="34" charset="0"/>
                        <a:buNone/>
                      </a:pPr>
                      <a:r>
                        <a:rPr lang="en-US" sz="1200" dirty="0"/>
                        <a:t>P802.1CF </a:t>
                      </a:r>
                    </a:p>
                    <a:p>
                      <a:pPr marL="82550" indent="-82550">
                        <a:buFont typeface="Arial" pitchFamily="34" charset="0"/>
                        <a:buNone/>
                      </a:pPr>
                      <a:r>
                        <a:rPr lang="en-US" sz="1200" dirty="0"/>
                        <a:t>Editor session</a:t>
                      </a:r>
                    </a:p>
                  </a:txBody>
                  <a:tcPr marL="36000" marR="36000" marT="36000" marB="36000">
                    <a:solidFill>
                      <a:schemeClr val="accent1">
                        <a:lumMod val="40000"/>
                        <a:lumOff val="60000"/>
                      </a:schemeClr>
                    </a:solidFill>
                  </a:tcPr>
                </a:tc>
                <a:tc rowSpan="3">
                  <a:txBody>
                    <a:bodyPr/>
                    <a:lstStyle/>
                    <a:p>
                      <a:r>
                        <a:rPr lang="en-US" sz="1200" dirty="0"/>
                        <a:t>P802.1CF </a:t>
                      </a:r>
                      <a:br>
                        <a:rPr lang="en-US" sz="1200" dirty="0"/>
                      </a:br>
                      <a:r>
                        <a:rPr lang="en-US" sz="1200" dirty="0"/>
                        <a:t>Editor session</a:t>
                      </a:r>
                    </a:p>
                  </a:txBody>
                  <a:tcPr marL="36000" marR="36000" marT="36000" marB="36000">
                    <a:solidFill>
                      <a:schemeClr val="accent1">
                        <a:lumMod val="40000"/>
                        <a:lumOff val="60000"/>
                      </a:schemeClr>
                    </a:solidFill>
                  </a:tcPr>
                </a:tc>
                <a:tc rowSpan="3">
                  <a:txBody>
                    <a:bodyPr/>
                    <a:lstStyle/>
                    <a:p>
                      <a:pPr marL="85725" indent="-85725">
                        <a:buFont typeface="Arial" pitchFamily="34" charset="0"/>
                        <a:buNone/>
                      </a:pPr>
                      <a:r>
                        <a:rPr lang="en-US" sz="1200" dirty="0"/>
                        <a:t>P802.1CF</a:t>
                      </a:r>
                    </a:p>
                    <a:p>
                      <a:pPr marL="85725" indent="-85725">
                        <a:buFont typeface="Arial" pitchFamily="34" charset="0"/>
                        <a:buNone/>
                      </a:pPr>
                      <a:r>
                        <a:rPr lang="en-US" sz="1200" dirty="0"/>
                        <a:t>Editor session</a:t>
                      </a:r>
                    </a:p>
                  </a:txBody>
                  <a:tcPr marL="36000" marR="36000" marT="36000" marB="36000">
                    <a:solidFill>
                      <a:schemeClr val="accent1">
                        <a:lumMod val="40000"/>
                        <a:lumOff val="60000"/>
                      </a:schemeClr>
                    </a:solidFill>
                  </a:tcPr>
                </a:tc>
                <a:tc vMerge="1">
                  <a:txBody>
                    <a:bodyPr/>
                    <a:lstStyle/>
                    <a:p>
                      <a:endParaRPr lang="en-US"/>
                    </a:p>
                  </a:txBody>
                  <a:tcPr/>
                </a:tc>
                <a:extLst>
                  <a:ext uri="{0D108BD9-81ED-4DB2-BD59-A6C34878D82A}">
                    <a16:rowId xmlns:a16="http://schemas.microsoft.com/office/drawing/2014/main" val="3395481729"/>
                  </a:ext>
                </a:extLst>
              </a:tr>
              <a:tr h="227133">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75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45720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dirty="0"/>
                    </a:p>
                  </a:txBody>
                  <a:tcPr marL="36000" marR="36000" marT="36000" marB="36000">
                    <a:solidFill>
                      <a:schemeClr val="bg1"/>
                    </a:solidFill>
                  </a:tcPr>
                </a:tc>
                <a:tc>
                  <a:txBody>
                    <a:bodyPr/>
                    <a:lstStyle/>
                    <a:p>
                      <a:r>
                        <a:rPr lang="en-US" sz="1200" dirty="0"/>
                        <a:t>OmniRAN opening</a:t>
                      </a:r>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p>
                      <a:endParaRPr lang="en-US" sz="1400" dirty="0"/>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129540">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457200">
                <a:tc rowSpan="2">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vMerge="1">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457200">
                <a:tc vMerge="1">
                  <a:txBody>
                    <a:bodyPr/>
                    <a:lstStyle/>
                    <a:p>
                      <a:endParaRPr lang="en-US"/>
                    </a:p>
                  </a:txBody>
                  <a:tcPr/>
                </a:tc>
                <a:tc rowSpan="2">
                  <a:txBody>
                    <a:bodyPr/>
                    <a:lstStyle/>
                    <a:p>
                      <a:r>
                        <a:rPr lang="en-US" sz="1200" i="1" dirty="0"/>
                        <a:t>Reception</a:t>
                      </a:r>
                    </a:p>
                  </a:txBody>
                  <a:tcPr marL="36000" marR="36000" marT="36000" marB="36000">
                    <a:solidFill>
                      <a:schemeClr val="bg2">
                        <a:lumMod val="50000"/>
                      </a:schemeClr>
                    </a:solidFill>
                  </a:tcPr>
                </a:tc>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i="1" dirty="0"/>
                        <a:t>Social Event @ Cabot Tower</a:t>
                      </a:r>
                    </a:p>
                  </a:txBody>
                  <a:tcPr marL="36000" marR="36000" marT="36000" marB="36000">
                    <a:solidFill>
                      <a:schemeClr val="bg2">
                        <a:lumMod val="5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705921288"/>
                  </a:ext>
                </a:extLst>
              </a:tr>
              <a:tr h="182880">
                <a:tc rowSpan="3">
                  <a:txBody>
                    <a:bodyPr/>
                    <a:lstStyle/>
                    <a:p>
                      <a:pPr algn="ct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65000"/>
                      </a:schemeClr>
                    </a:solidFill>
                  </a:tcPr>
                </a:tc>
                <a:tc vMerge="1">
                  <a:txBody>
                    <a:bodyPr/>
                    <a:lstStyle/>
                    <a:p>
                      <a:endParaRPr lang="en-US" dirty="0"/>
                    </a:p>
                  </a:txBody>
                  <a:tcPr marL="36000" marR="36000" marT="36000" marB="36000">
                    <a:solidFill>
                      <a:schemeClr val="bg1"/>
                    </a:solidFill>
                  </a:tcPr>
                </a:tc>
                <a:tc rowSpan="3">
                  <a:txBody>
                    <a:bodyPr/>
                    <a:lstStyle/>
                    <a:p>
                      <a:endParaRPr lang="en-US" sz="1200" dirty="0">
                        <a:solidFill>
                          <a:schemeClr val="tx1"/>
                        </a:solidFill>
                      </a:endParaRPr>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63440">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dirty="0"/>
                    </a:p>
                  </a:txBody>
                  <a:tcPr marL="36000" marR="36000" marT="36000" marB="36000">
                    <a:no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825619667"/>
                  </a:ext>
                </a:extLst>
              </a:tr>
              <a:tr h="204273">
                <a:tc vMerge="1">
                  <a:txBody>
                    <a:bodyPr/>
                    <a:lstStyle/>
                    <a:p>
                      <a:endParaRPr lang="en-US"/>
                    </a:p>
                  </a:txBody>
                  <a:tcPr/>
                </a:tc>
                <a:tc vMerge="1">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77338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a:t>Tuesday, July 25</a:t>
            </a:r>
            <a:r>
              <a:rPr lang="en-GB" baseline="30000" dirty="0"/>
              <a:t>th</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https://nokiameetings.webex.com/nokiameetings/j.php?MTID=m7442a267b1606a4590285f8f8d782ba3</a:t>
            </a:r>
            <a:endParaRPr lang="en-US" dirty="0"/>
          </a:p>
          <a:p>
            <a:pPr lvl="1"/>
            <a:r>
              <a:rPr lang="en-US" dirty="0"/>
              <a:t>Meeting number: 957 357 733 </a:t>
            </a:r>
          </a:p>
          <a:p>
            <a:pPr lvl="1"/>
            <a:r>
              <a:rPr lang="en-US" dirty="0"/>
              <a:t>Meeting password: OmniRAN </a:t>
            </a:r>
          </a:p>
          <a:p>
            <a:r>
              <a:rPr lang="en-US" dirty="0"/>
              <a:t>Join by phone </a:t>
            </a:r>
          </a:p>
          <a:p>
            <a:pPr marL="457200" lvl="1" indent="0">
              <a:buNone/>
            </a:pPr>
            <a:r>
              <a:rPr lang="en-US" dirty="0"/>
              <a:t>+19724459814 US Dallas </a:t>
            </a:r>
          </a:p>
          <a:p>
            <a:pPr marL="457200" lvl="1" indent="0">
              <a:buNone/>
            </a:pPr>
            <a:r>
              <a:rPr lang="en-US" dirty="0"/>
              <a:t>+442036087616 UK London </a:t>
            </a:r>
          </a:p>
          <a:p>
            <a:pPr lvl="1"/>
            <a:r>
              <a:rPr lang="en-US" dirty="0"/>
              <a:t>Access code: 957 357 733</a:t>
            </a:r>
          </a:p>
          <a:p>
            <a:pPr lvl="1"/>
            <a:r>
              <a:rPr lang="en-US" dirty="0"/>
              <a:t>Global call-in numbers</a:t>
            </a:r>
            <a:br>
              <a:rPr lang="en-US" dirty="0"/>
            </a:br>
            <a:r>
              <a:rPr lang="en-US" u="sng" dirty="0">
                <a:hlinkClick r:id="rId4"/>
              </a:rPr>
              <a:t>https://nokiameetings.webex.com/nokiameetings/globalcallin.php?serviceType=MC&amp;ED=525108262&amp;tollFree=0</a:t>
            </a:r>
            <a:endParaRPr lang="en-US" dirty="0"/>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Minutes </a:t>
            </a:r>
          </a:p>
          <a:p>
            <a:r>
              <a:rPr lang="en-US" dirty="0"/>
              <a:t>Reports </a:t>
            </a:r>
          </a:p>
          <a:p>
            <a:r>
              <a:rPr lang="en-US" dirty="0"/>
              <a:t>Editorial review of D0.6 to finalize for TG ballot </a:t>
            </a:r>
          </a:p>
          <a:p>
            <a:r>
              <a:rPr lang="en-US" dirty="0"/>
              <a:t>P802.1CF information model structure </a:t>
            </a:r>
          </a:p>
          <a:p>
            <a:r>
              <a:rPr lang="en-US" dirty="0"/>
              <a:t>Plans for St. John's F2F interim </a:t>
            </a:r>
          </a:p>
          <a:p>
            <a:r>
              <a:rPr lang="en-US" dirty="0" err="1"/>
              <a:t>AoB</a:t>
            </a:r>
            <a:r>
              <a:rPr lang="en-US" dirty="0"/>
              <a:t>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1650</TotalTime>
  <Words>1547</Words>
  <Application>Microsoft Office PowerPoint</Application>
  <PresentationFormat>On-screen Show (4:3)</PresentationFormat>
  <Paragraphs>203</Paragraphs>
  <Slides>16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Helvetica</vt:lpstr>
      <vt:lpstr>Monotype Sorts</vt:lpstr>
      <vt:lpstr>Times</vt:lpstr>
      <vt:lpstr>Times New Roman</vt:lpstr>
      <vt:lpstr>Template</vt:lpstr>
      <vt:lpstr>IEEE 802.1 OmniRAN TG July 25th, 2017 Conference Call</vt:lpstr>
      <vt:lpstr>Conference Call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Agenda proposal</vt:lpstr>
      <vt:lpstr>Business#1</vt:lpstr>
      <vt:lpstr>Call for Potentially Essential Patents</vt:lpstr>
      <vt:lpstr>Agenda</vt:lpstr>
      <vt:lpstr>Business #2</vt:lpstr>
      <vt:lpstr>Business #3</vt:lpstr>
      <vt:lpstr>Agenda proposal for Sep 2017 F2F</vt:lpstr>
      <vt:lpstr>Sep 2017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326</cp:revision>
  <cp:lastPrinted>1998-02-10T13:28:06Z</cp:lastPrinted>
  <dcterms:created xsi:type="dcterms:W3CDTF">2011-12-30T17:06:23Z</dcterms:created>
  <dcterms:modified xsi:type="dcterms:W3CDTF">2017-07-31T09:39:52Z</dcterms:modified>
</cp:coreProperties>
</file>