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62" r:id="rId2"/>
    <p:sldId id="265" r:id="rId3"/>
    <p:sldId id="290" r:id="rId4"/>
    <p:sldId id="291" r:id="rId5"/>
    <p:sldId id="292" r:id="rId6"/>
    <p:sldId id="307" r:id="rId7"/>
    <p:sldId id="293" r:id="rId8"/>
    <p:sldId id="271" r:id="rId9"/>
    <p:sldId id="266" r:id="rId10"/>
    <p:sldId id="283" r:id="rId11"/>
    <p:sldId id="294" r:id="rId12"/>
    <p:sldId id="297" r:id="rId13"/>
    <p:sldId id="302" r:id="rId14"/>
    <p:sldId id="308" r:id="rId15"/>
    <p:sldId id="310" r:id="rId16"/>
    <p:sldId id="311"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8" autoAdjust="0"/>
    <p:restoredTop sz="99233" autoAdjust="0"/>
  </p:normalViewPr>
  <p:slideViewPr>
    <p:cSldViewPr>
      <p:cViewPr varScale="1">
        <p:scale>
          <a:sx n="106" d="100"/>
          <a:sy n="106" d="100"/>
        </p:scale>
        <p:origin x="55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664411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7</a:t>
            </a:fld>
            <a:endParaRPr lang="en-US" altLang="en-US" sz="1200" dirty="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a:p>
        </p:txBody>
      </p:sp>
    </p:spTree>
    <p:extLst>
      <p:ext uri="{BB962C8B-B14F-4D97-AF65-F5344CB8AC3E}">
        <p14:creationId xmlns:p14="http://schemas.microsoft.com/office/powerpoint/2010/main" val="30862705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8</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9</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12</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544237" y="76200"/>
            <a:ext cx="2371163" cy="307777"/>
          </a:xfrm>
          <a:prstGeom prst="rect">
            <a:avLst/>
          </a:prstGeom>
        </p:spPr>
        <p:txBody>
          <a:bodyPr wrap="none">
            <a:spAutoFit/>
          </a:bodyPr>
          <a:lstStyle/>
          <a:p>
            <a:pPr algn="r"/>
            <a:r>
              <a:rPr lang="en-US" sz="1400" b="0" dirty="0">
                <a:latin typeface="+mj-lt"/>
              </a:rPr>
              <a:t>omniran-17-0062-00-00TG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omniran/dcn/17/omniran-17-0061-00-00TG-july-2017-f2f-meeting-minutes.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7442a267b1606a4590285f8f8d782ba3"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25108262&amp;tollFree=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July 25</a:t>
            </a:r>
            <a:r>
              <a:rPr lang="en-US" baseline="30000" dirty="0"/>
              <a:t>th</a:t>
            </a:r>
            <a:r>
              <a:rPr lang="en-US" dirty="0"/>
              <a:t>, 2017 Conference Call</a:t>
            </a:r>
          </a:p>
        </p:txBody>
      </p:sp>
      <p:sp>
        <p:nvSpPr>
          <p:cNvPr id="3" name="Subtitle 2"/>
          <p:cNvSpPr>
            <a:spLocks noGrp="1"/>
          </p:cNvSpPr>
          <p:nvPr>
            <p:ph type="subTitle" idx="1"/>
          </p:nvPr>
        </p:nvSpPr>
        <p:spPr/>
        <p:txBody>
          <a:bodyPr/>
          <a:lstStyle/>
          <a:p>
            <a:r>
              <a:rPr lang="en-US" dirty="0"/>
              <a:t>2016-07-24</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Business#1</a:t>
            </a:r>
          </a:p>
        </p:txBody>
      </p:sp>
      <p:sp>
        <p:nvSpPr>
          <p:cNvPr id="3" name="Content Placeholder 2"/>
          <p:cNvSpPr>
            <a:spLocks noGrp="1"/>
          </p:cNvSpPr>
          <p:nvPr>
            <p:ph idx="1"/>
          </p:nvPr>
        </p:nvSpPr>
        <p:spPr>
          <a:xfrm>
            <a:off x="457200" y="1295400"/>
            <a:ext cx="8229600" cy="5333999"/>
          </a:xfrm>
        </p:spPr>
        <p:txBody>
          <a:bodyPr>
            <a:normAutofit/>
          </a:bodyPr>
          <a:lstStyle/>
          <a:p>
            <a:r>
              <a:rPr lang="en-GB" sz="2400" dirty="0"/>
              <a:t>Call Meeting to Order</a:t>
            </a:r>
          </a:p>
          <a:p>
            <a:pPr lvl="1"/>
            <a:r>
              <a:rPr lang="en-GB" sz="2000" dirty="0"/>
              <a:t>Meeting called to order by chair at … AM ET</a:t>
            </a:r>
          </a:p>
          <a:p>
            <a:r>
              <a:rPr lang="en-GB" sz="2400" dirty="0"/>
              <a:t>Minutes taker:</a:t>
            </a:r>
          </a:p>
          <a:p>
            <a:pPr lvl="1"/>
            <a:r>
              <a:rPr lang="en-GB" sz="2000" dirty="0"/>
              <a:t>… is taking notes</a:t>
            </a:r>
          </a:p>
          <a:p>
            <a:r>
              <a:rPr lang="en-GB" sz="2400" dirty="0"/>
              <a:t>Roll Call</a:t>
            </a:r>
          </a:p>
          <a:p>
            <a:endParaRPr lang="en-GB" sz="2400" dirty="0"/>
          </a:p>
          <a:p>
            <a:endParaRPr lang="en-GB" sz="2400" dirty="0"/>
          </a:p>
          <a:p>
            <a:endParaRPr lang="en-GB" sz="2400" dirty="0"/>
          </a:p>
          <a:p>
            <a:endParaRPr lang="en-GB" sz="2400" dirty="0"/>
          </a:p>
          <a:p>
            <a:endParaRPr lang="en-GB" sz="2400" dirty="0"/>
          </a:p>
          <a:p>
            <a:endParaRPr lang="en-GB" sz="2400" dirty="0"/>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942869596"/>
              </p:ext>
            </p:extLst>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extLst>
                    <a:ext uri="{9D8B030D-6E8A-4147-A177-3AD203B41FA5}">
                      <a16:colId xmlns:a16="http://schemas.microsoft.com/office/drawing/2014/main" val="20000"/>
                    </a:ext>
                  </a:extLst>
                </a:gridCol>
                <a:gridCol w="1859280">
                  <a:extLst>
                    <a:ext uri="{9D8B030D-6E8A-4147-A177-3AD203B41FA5}">
                      <a16:colId xmlns:a16="http://schemas.microsoft.com/office/drawing/2014/main" val="20001"/>
                    </a:ext>
                  </a:extLst>
                </a:gridCol>
                <a:gridCol w="243840">
                  <a:extLst>
                    <a:ext uri="{9D8B030D-6E8A-4147-A177-3AD203B41FA5}">
                      <a16:colId xmlns:a16="http://schemas.microsoft.com/office/drawing/2014/main" val="20002"/>
                    </a:ext>
                  </a:extLst>
                </a:gridCol>
                <a:gridCol w="1905000">
                  <a:extLst>
                    <a:ext uri="{9D8B030D-6E8A-4147-A177-3AD203B41FA5}">
                      <a16:colId xmlns:a16="http://schemas.microsoft.com/office/drawing/2014/main" val="20003"/>
                    </a:ext>
                  </a:extLst>
                </a:gridCol>
                <a:gridCol w="1905000">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bg1">
                              <a:lumMod val="85000"/>
                            </a:schemeClr>
                          </a:solidFill>
                        </a:rPr>
                        <a:t>Max Riegel</a:t>
                      </a:r>
                    </a:p>
                  </a:txBody>
                  <a:tcPr/>
                </a:tc>
                <a:tc>
                  <a:txBody>
                    <a:bodyPr/>
                    <a:lstStyle/>
                    <a:p>
                      <a:r>
                        <a:rPr lang="en-US" sz="1400" dirty="0">
                          <a:solidFill>
                            <a:schemeClr val="bg1">
                              <a:lumMod val="85000"/>
                            </a:schemeClr>
                          </a:solidFill>
                        </a:rPr>
                        <a:t>Nokia</a:t>
                      </a: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bg2"/>
                        </a:solidFill>
                      </a:endParaRPr>
                    </a:p>
                  </a:txBody>
                  <a:tcPr/>
                </a:tc>
                <a:tc>
                  <a:txBody>
                    <a:bodyPr/>
                    <a:lstStyle/>
                    <a:p>
                      <a:endParaRPr lang="en-US" sz="1400" dirty="0">
                        <a:solidFill>
                          <a:schemeClr val="bg2"/>
                        </a:solidFill>
                      </a:endParaRPr>
                    </a:p>
                  </a:txBody>
                  <a:tcPr/>
                </a:tc>
                <a:extLst>
                  <a:ext uri="{0D108BD9-81ED-4DB2-BD59-A6C34878D82A}">
                    <a16:rowId xmlns:a16="http://schemas.microsoft.com/office/drawing/2014/main" val="10001"/>
                  </a:ext>
                </a:extLst>
              </a:tr>
              <a:tr h="292100">
                <a:tc>
                  <a:txBody>
                    <a:bodyPr/>
                    <a:lstStyle/>
                    <a:p>
                      <a:r>
                        <a:rPr lang="en-US" sz="1400" dirty="0">
                          <a:solidFill>
                            <a:schemeClr val="bg1">
                              <a:lumMod val="85000"/>
                            </a:schemeClr>
                          </a:solidFill>
                        </a:rPr>
                        <a:t>Walter Pienciak</a:t>
                      </a:r>
                    </a:p>
                  </a:txBody>
                  <a:tcPr/>
                </a:tc>
                <a:tc>
                  <a:txBody>
                    <a:bodyPr/>
                    <a:lstStyle/>
                    <a:p>
                      <a:r>
                        <a:rPr lang="en-US" sz="1400" dirty="0">
                          <a:solidFill>
                            <a:schemeClr val="bg1">
                              <a:lumMod val="85000"/>
                            </a:schemeClr>
                          </a:solidFill>
                        </a:rPr>
                        <a:t>IEEE SA</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2"/>
                  </a:ext>
                </a:extLst>
              </a:tr>
              <a:tr h="292100">
                <a:tc>
                  <a:txBody>
                    <a:bodyPr/>
                    <a:lstStyle/>
                    <a:p>
                      <a:r>
                        <a:rPr lang="en-US" sz="1400" dirty="0">
                          <a:solidFill>
                            <a:schemeClr val="bg1">
                              <a:lumMod val="85000"/>
                            </a:schemeClr>
                          </a:solidFill>
                          <a:effectLst/>
                        </a:rPr>
                        <a:t>Wang Hao</a:t>
                      </a:r>
                      <a:endParaRPr lang="en-US" sz="1400" dirty="0">
                        <a:solidFill>
                          <a:schemeClr val="bg1">
                            <a:lumMod val="85000"/>
                          </a:schemeClr>
                        </a:solidFill>
                      </a:endParaRPr>
                    </a:p>
                  </a:txBody>
                  <a:tcPr/>
                </a:tc>
                <a:tc>
                  <a:txBody>
                    <a:bodyPr/>
                    <a:lstStyle/>
                    <a:p>
                      <a:r>
                        <a:rPr lang="en-US" sz="1400" dirty="0">
                          <a:solidFill>
                            <a:schemeClr val="bg1">
                              <a:lumMod val="85000"/>
                            </a:schemeClr>
                          </a:solidFill>
                          <a:effectLst/>
                        </a:rPr>
                        <a:t>Fujitsu</a:t>
                      </a:r>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3"/>
                  </a:ext>
                </a:extLst>
              </a:tr>
              <a:tr h="292100">
                <a:tc>
                  <a:txBody>
                    <a:bodyPr/>
                    <a:lstStyle/>
                    <a:p>
                      <a:r>
                        <a:rPr lang="en-US" sz="1400" dirty="0">
                          <a:solidFill>
                            <a:schemeClr val="bg1">
                              <a:lumMod val="85000"/>
                            </a:schemeClr>
                          </a:solidFill>
                        </a:rPr>
                        <a:t>Yonggang Fang</a:t>
                      </a:r>
                    </a:p>
                  </a:txBody>
                  <a:tcPr/>
                </a:tc>
                <a:tc>
                  <a:txBody>
                    <a:bodyPr/>
                    <a:lstStyle/>
                    <a:p>
                      <a:r>
                        <a:rPr lang="en-US" sz="1400" dirty="0">
                          <a:solidFill>
                            <a:schemeClr val="bg1">
                              <a:lumMod val="85000"/>
                            </a:schemeClr>
                          </a:solidFill>
                        </a:rPr>
                        <a:t>ZTE TX</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4"/>
                  </a:ext>
                </a:extLst>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5"/>
                  </a:ext>
                </a:extLst>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6"/>
                  </a:ext>
                </a:extLst>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953000"/>
          </a:xfrm>
        </p:spPr>
        <p:txBody>
          <a:bodyPr>
            <a:noAutofit/>
          </a:bodyPr>
          <a:lstStyle/>
          <a:p>
            <a:r>
              <a:rPr lang="en-US" altLang="en-US" sz="24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2000" dirty="0"/>
              <a:t>Either speak up now or</a:t>
            </a:r>
          </a:p>
          <a:p>
            <a:pPr lvl="1"/>
            <a:r>
              <a:rPr lang="en-US" altLang="en-US" sz="2000" dirty="0"/>
              <a:t>Provide the chair of this group with the identity of the holder(s) of any and all such claims as soon as possible or</a:t>
            </a:r>
          </a:p>
          <a:p>
            <a:pPr lvl="1"/>
            <a:r>
              <a:rPr lang="en-US" altLang="en-US" sz="2000" dirty="0"/>
              <a:t>Cause an LOA to be submitted</a:t>
            </a:r>
            <a:br>
              <a:rPr lang="en-US" altLang="en-US" sz="2000" dirty="0"/>
            </a:br>
            <a:endParaRPr lang="en-US" altLang="en-US" sz="2000" dirty="0"/>
          </a:p>
          <a:p>
            <a:r>
              <a:rPr lang="en-US" altLang="en-US" sz="2400" dirty="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p>
        </p:txBody>
      </p:sp>
      <p:sp>
        <p:nvSpPr>
          <p:cNvPr id="4104" name="Rectangle 5"/>
          <p:cNvSpPr>
            <a:spLocks noGrp="1" noChangeArrowheads="1"/>
          </p:cNvSpPr>
          <p:nvPr>
            <p:ph type="body" idx="1"/>
          </p:nvPr>
        </p:nvSpPr>
        <p:spPr>
          <a:xfrm>
            <a:off x="457200" y="1524000"/>
            <a:ext cx="8229600" cy="4876800"/>
          </a:xfrm>
        </p:spPr>
        <p:txBody>
          <a:bodyPr>
            <a:normAutofit/>
          </a:bodyPr>
          <a:lstStyle/>
          <a:p>
            <a:r>
              <a:rPr lang="en-US" dirty="0"/>
              <a:t>Minutes </a:t>
            </a:r>
          </a:p>
          <a:p>
            <a:r>
              <a:rPr lang="en-US" dirty="0"/>
              <a:t>Reports </a:t>
            </a:r>
          </a:p>
          <a:p>
            <a:r>
              <a:rPr lang="en-US" dirty="0"/>
              <a:t>Editorial review of D0.6 to finalize for TG ballot </a:t>
            </a:r>
          </a:p>
          <a:p>
            <a:r>
              <a:rPr lang="en-US" dirty="0"/>
              <a:t>P802.1CF information model structure </a:t>
            </a:r>
          </a:p>
          <a:p>
            <a:r>
              <a:rPr lang="en-US" dirty="0"/>
              <a:t>Plans for St. John's F2F interim </a:t>
            </a:r>
          </a:p>
          <a:p>
            <a:r>
              <a:rPr lang="en-US" dirty="0" err="1"/>
              <a:t>AoB</a:t>
            </a:r>
            <a:r>
              <a:rPr lang="en-US" dirty="0"/>
              <a:t> </a:t>
            </a:r>
          </a:p>
        </p:txBody>
      </p:sp>
    </p:spTree>
    <p:extLst>
      <p:ext uri="{BB962C8B-B14F-4D97-AF65-F5344CB8AC3E}">
        <p14:creationId xmlns:p14="http://schemas.microsoft.com/office/powerpoint/2010/main" val="283237095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fontScale="92500" lnSpcReduction="10000"/>
          </a:bodyPr>
          <a:lstStyle/>
          <a:p>
            <a:r>
              <a:rPr lang="en-US" dirty="0"/>
              <a:t>Review of minutes</a:t>
            </a:r>
          </a:p>
          <a:p>
            <a:pPr lvl="1"/>
            <a:r>
              <a:rPr lang="en-US" dirty="0">
                <a:hlinkClick r:id="rId2"/>
              </a:rPr>
              <a:t>https://mentor.ieee.org/omniran/dcn/17/omniran-17-0061-00-00TG-july-2017-f2f-meeting-minutes.docx</a:t>
            </a:r>
            <a:endParaRPr lang="en-US" dirty="0"/>
          </a:p>
          <a:p>
            <a:r>
              <a:rPr lang="en-US" dirty="0"/>
              <a:t>Reports</a:t>
            </a:r>
          </a:p>
          <a:p>
            <a:pPr lvl="1"/>
            <a:r>
              <a:rPr lang="en-US" dirty="0"/>
              <a:t>…</a:t>
            </a:r>
          </a:p>
          <a:p>
            <a:r>
              <a:rPr lang="en-US" dirty="0"/>
              <a:t>Editorial review of D0.6 to finalize for TG ballot </a:t>
            </a:r>
          </a:p>
          <a:p>
            <a:pPr lvl="1"/>
            <a:r>
              <a:rPr lang="en-US" dirty="0"/>
              <a:t>Walter guides through the draft document</a:t>
            </a:r>
          </a:p>
          <a:p>
            <a:pPr lvl="1"/>
            <a:r>
              <a:rPr lang="en-US" dirty="0"/>
              <a:t>…</a:t>
            </a:r>
          </a:p>
          <a:p>
            <a:endParaRPr lang="en-US" dirty="0"/>
          </a:p>
        </p:txBody>
      </p:sp>
    </p:spTree>
    <p:extLst>
      <p:ext uri="{BB962C8B-B14F-4D97-AF65-F5344CB8AC3E}">
        <p14:creationId xmlns:p14="http://schemas.microsoft.com/office/powerpoint/2010/main" val="989255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#3</a:t>
            </a:r>
          </a:p>
        </p:txBody>
      </p:sp>
      <p:sp>
        <p:nvSpPr>
          <p:cNvPr id="3" name="Content Placeholder 2"/>
          <p:cNvSpPr>
            <a:spLocks noGrp="1"/>
          </p:cNvSpPr>
          <p:nvPr>
            <p:ph idx="1"/>
          </p:nvPr>
        </p:nvSpPr>
        <p:spPr/>
        <p:txBody>
          <a:bodyPr>
            <a:normAutofit/>
          </a:bodyPr>
          <a:lstStyle/>
          <a:p>
            <a:r>
              <a:rPr lang="en-US" dirty="0"/>
              <a:t>P802.1CF information model structure </a:t>
            </a:r>
          </a:p>
          <a:p>
            <a:pPr lvl="1"/>
            <a:r>
              <a:rPr lang="en-US" dirty="0"/>
              <a:t>…</a:t>
            </a:r>
          </a:p>
          <a:p>
            <a:r>
              <a:rPr lang="en-US" dirty="0"/>
              <a:t>Plans for St. John's F2F interim</a:t>
            </a:r>
          </a:p>
          <a:p>
            <a:pPr lvl="1"/>
            <a:r>
              <a:rPr lang="en-US" dirty="0"/>
              <a:t>See following 2 slides</a:t>
            </a:r>
          </a:p>
          <a:p>
            <a:pPr lvl="1"/>
            <a:r>
              <a:rPr lang="en-US" dirty="0"/>
              <a:t>…</a:t>
            </a:r>
          </a:p>
          <a:p>
            <a:r>
              <a:rPr lang="en-US" dirty="0" err="1"/>
              <a:t>AoB</a:t>
            </a:r>
            <a:endParaRPr lang="en-US" dirty="0"/>
          </a:p>
          <a:p>
            <a:pPr lvl="1"/>
            <a:r>
              <a:rPr lang="en-US" dirty="0"/>
              <a:t>…</a:t>
            </a:r>
          </a:p>
          <a:p>
            <a:pPr marL="0" indent="0">
              <a:buNone/>
            </a:pPr>
            <a:r>
              <a:rPr lang="en-US" dirty="0"/>
              <a:t>Adjourn</a:t>
            </a:r>
          </a:p>
        </p:txBody>
      </p:sp>
    </p:spTree>
    <p:extLst>
      <p:ext uri="{BB962C8B-B14F-4D97-AF65-F5344CB8AC3E}">
        <p14:creationId xmlns:p14="http://schemas.microsoft.com/office/powerpoint/2010/main" val="15387215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Sep 2017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r>
              <a:rPr lang="en-US" dirty="0"/>
              <a:t>Reports</a:t>
            </a:r>
          </a:p>
          <a:p>
            <a:r>
              <a:rPr lang="en-US" dirty="0"/>
              <a:t>Comment resolution on P802.1CF-D0.6</a:t>
            </a:r>
          </a:p>
          <a:p>
            <a:r>
              <a:rPr lang="en-US" dirty="0"/>
              <a:t>New content for P802.1CF</a:t>
            </a:r>
          </a:p>
          <a:p>
            <a:pPr lvl="1"/>
            <a:r>
              <a:rPr lang="en-US" dirty="0"/>
              <a:t>Chapter 7.9 Information Model</a:t>
            </a:r>
          </a:p>
          <a:p>
            <a:pPr lvl="1"/>
            <a:r>
              <a:rPr lang="en-US" dirty="0"/>
              <a:t>Revision of 7.5 and 7.6 to cover TSN</a:t>
            </a:r>
          </a:p>
          <a:p>
            <a:pPr lvl="1"/>
            <a:r>
              <a:rPr lang="en-US" dirty="0"/>
              <a:t>Other amendments</a:t>
            </a:r>
          </a:p>
          <a:p>
            <a:r>
              <a:rPr lang="en-US" dirty="0"/>
              <a:t>Plan for 802.1CF-D0.7 draft</a:t>
            </a:r>
          </a:p>
          <a:p>
            <a:r>
              <a:rPr lang="en-US" dirty="0"/>
              <a:t>IC NEND contributions review</a:t>
            </a:r>
          </a:p>
          <a:p>
            <a:r>
              <a:rPr lang="en-US" dirty="0"/>
              <a:t>Conference calls until Nov F2F</a:t>
            </a:r>
          </a:p>
          <a:p>
            <a:r>
              <a:rPr lang="en-US" dirty="0"/>
              <a:t>Status report to IEEE 802 WGs</a:t>
            </a:r>
          </a:p>
          <a:p>
            <a:r>
              <a:rPr lang="en-US" dirty="0"/>
              <a:t>AOB</a:t>
            </a:r>
          </a:p>
        </p:txBody>
      </p:sp>
    </p:spTree>
    <p:extLst>
      <p:ext uri="{BB962C8B-B14F-4D97-AF65-F5344CB8AC3E}">
        <p14:creationId xmlns:p14="http://schemas.microsoft.com/office/powerpoint/2010/main" val="12014582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Sep 2017 Agenda Graphics</a:t>
            </a:r>
          </a:p>
        </p:txBody>
      </p:sp>
      <p:graphicFrame>
        <p:nvGraphicFramePr>
          <p:cNvPr id="3" name="Table 2"/>
          <p:cNvGraphicFramePr>
            <a:graphicFrameLocks noGrp="1"/>
          </p:cNvGraphicFramePr>
          <p:nvPr>
            <p:extLst>
              <p:ext uri="{D42A27DB-BD31-4B8C-83A1-F6EECF244321}">
                <p14:modId xmlns:p14="http://schemas.microsoft.com/office/powerpoint/2010/main" val="3910164467"/>
              </p:ext>
            </p:extLst>
          </p:nvPr>
        </p:nvGraphicFramePr>
        <p:xfrm>
          <a:off x="381000" y="1014102"/>
          <a:ext cx="8305800" cy="542401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9/4</a:t>
                      </a:r>
                    </a:p>
                  </a:txBody>
                  <a:tcPr marL="0" marR="0" marT="0" marB="0">
                    <a:solidFill>
                      <a:schemeClr val="bg1"/>
                    </a:solidFill>
                  </a:tcPr>
                </a:tc>
                <a:tc>
                  <a:txBody>
                    <a:bodyPr/>
                    <a:lstStyle/>
                    <a:p>
                      <a:pPr algn="ctr"/>
                      <a:r>
                        <a:rPr lang="en-US" sz="1800" dirty="0">
                          <a:solidFill>
                            <a:schemeClr val="tx2"/>
                          </a:solidFill>
                        </a:rPr>
                        <a:t>Tue 9/5</a:t>
                      </a:r>
                    </a:p>
                  </a:txBody>
                  <a:tcPr marL="0" marR="0" marT="0" marB="0">
                    <a:solidFill>
                      <a:schemeClr val="bg1"/>
                    </a:solidFill>
                  </a:tcPr>
                </a:tc>
                <a:tc>
                  <a:txBody>
                    <a:bodyPr/>
                    <a:lstStyle/>
                    <a:p>
                      <a:pPr algn="ctr"/>
                      <a:r>
                        <a:rPr lang="en-US" sz="1800" dirty="0">
                          <a:solidFill>
                            <a:schemeClr val="tx2"/>
                          </a:solidFill>
                        </a:rPr>
                        <a:t>Wed 9/6</a:t>
                      </a:r>
                    </a:p>
                  </a:txBody>
                  <a:tcPr marL="0" marR="0" marT="0" marB="0">
                    <a:solidFill>
                      <a:schemeClr val="bg1"/>
                    </a:solidFill>
                  </a:tcPr>
                </a:tc>
                <a:tc>
                  <a:txBody>
                    <a:bodyPr/>
                    <a:lstStyle/>
                    <a:p>
                      <a:pPr algn="ctr"/>
                      <a:r>
                        <a:rPr lang="en-US" sz="1800" dirty="0">
                          <a:solidFill>
                            <a:schemeClr val="tx2"/>
                          </a:solidFill>
                        </a:rPr>
                        <a:t>Thu</a:t>
                      </a:r>
                      <a:r>
                        <a:rPr lang="en-US" sz="1800" baseline="0" dirty="0">
                          <a:solidFill>
                            <a:schemeClr val="tx2"/>
                          </a:solidFill>
                        </a:rPr>
                        <a:t> 9</a:t>
                      </a:r>
                      <a:r>
                        <a:rPr lang="en-US" sz="1800" dirty="0">
                          <a:solidFill>
                            <a:schemeClr val="tx2"/>
                          </a:solidFill>
                        </a:rPr>
                        <a:t>/7</a:t>
                      </a:r>
                    </a:p>
                  </a:txBody>
                  <a:tcPr marL="0" marR="0" marT="0" marB="0">
                    <a:solidFill>
                      <a:schemeClr val="bg1"/>
                    </a:solidFill>
                  </a:tcPr>
                </a:tc>
                <a:tc>
                  <a:txBody>
                    <a:bodyPr/>
                    <a:lstStyle/>
                    <a:p>
                      <a:pPr algn="ctr"/>
                      <a:r>
                        <a:rPr lang="en-US" sz="1800" dirty="0">
                          <a:solidFill>
                            <a:schemeClr val="tx2"/>
                          </a:solidFill>
                        </a:rPr>
                        <a:t>Fri 9/8</a:t>
                      </a:r>
                    </a:p>
                  </a:txBody>
                  <a:tcPr marL="0" marR="0" marT="0" marB="0">
                    <a:solidFill>
                      <a:schemeClr val="bg1"/>
                    </a:solidFill>
                  </a:tcPr>
                </a:tc>
                <a:extLst>
                  <a:ext uri="{0D108BD9-81ED-4DB2-BD59-A6C34878D82A}">
                    <a16:rowId xmlns:a16="http://schemas.microsoft.com/office/drawing/2014/main" val="10000"/>
                  </a:ext>
                </a:extLst>
              </a:tr>
              <a:tr h="457200">
                <a:tc rowSpan="2">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solidFill>
                      <a:schemeClr val="accent1">
                        <a:lumMod val="40000"/>
                        <a:lumOff val="60000"/>
                      </a:schemeClr>
                    </a:solidFill>
                  </a:tcPr>
                </a:tc>
                <a:tc rowSpan="9">
                  <a:txBody>
                    <a:bodyPr/>
                    <a:lstStyle/>
                    <a:p>
                      <a:pPr algn="ctr"/>
                      <a:r>
                        <a:rPr lang="en-US" sz="1400" dirty="0"/>
                        <a:t>Labor Day</a:t>
                      </a:r>
                    </a:p>
                  </a:txBody>
                  <a:tcPr marL="36000" marR="36000" marT="36000" marB="36000">
                    <a:solidFill>
                      <a:schemeClr val="bg1">
                        <a:lumMod val="75000"/>
                      </a:schemeClr>
                    </a:solidFill>
                  </a:tcPr>
                </a:tc>
                <a:tc>
                  <a:txBody>
                    <a:bodyPr/>
                    <a:lstStyle/>
                    <a:p>
                      <a:endParaRPr lang="en-US" sz="11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1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c rowSpan="4">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1"/>
                  </a:ext>
                </a:extLst>
              </a:tr>
              <a:tr h="457200">
                <a:tc vMerge="1">
                  <a:txBody>
                    <a:bodyPr/>
                    <a:lstStyle/>
                    <a:p>
                      <a:endParaRPr lang="en-US"/>
                    </a:p>
                  </a:txBody>
                  <a:tcPr/>
                </a:tc>
                <a:tc vMerge="1">
                  <a:txBody>
                    <a:bodyPr/>
                    <a:lstStyle/>
                    <a:p>
                      <a:endParaRPr lang="en-US"/>
                    </a:p>
                  </a:txBody>
                  <a:tcPr/>
                </a:tc>
                <a:tc rowSpan="3">
                  <a:txBody>
                    <a:bodyPr/>
                    <a:lstStyle/>
                    <a:p>
                      <a:pPr marL="82550" indent="-82550">
                        <a:buFont typeface="Arial" pitchFamily="34" charset="0"/>
                        <a:buNone/>
                      </a:pPr>
                      <a:r>
                        <a:rPr lang="en-US" sz="1200" dirty="0"/>
                        <a:t>P802.1CF </a:t>
                      </a:r>
                    </a:p>
                    <a:p>
                      <a:pPr marL="82550" indent="-82550">
                        <a:buFont typeface="Arial" pitchFamily="34" charset="0"/>
                        <a:buNone/>
                      </a:pPr>
                      <a:r>
                        <a:rPr lang="en-US" sz="1200" dirty="0"/>
                        <a:t>Editor session</a:t>
                      </a:r>
                    </a:p>
                  </a:txBody>
                  <a:tcPr marL="36000" marR="36000" marT="36000" marB="36000">
                    <a:solidFill>
                      <a:schemeClr val="accent1">
                        <a:lumMod val="40000"/>
                        <a:lumOff val="60000"/>
                      </a:schemeClr>
                    </a:solidFill>
                  </a:tcPr>
                </a:tc>
                <a:tc rowSpan="3">
                  <a:txBody>
                    <a:bodyPr/>
                    <a:lstStyle/>
                    <a:p>
                      <a:r>
                        <a:rPr lang="en-US" sz="1200" dirty="0"/>
                        <a:t>P802.1CF </a:t>
                      </a:r>
                      <a:br>
                        <a:rPr lang="en-US" sz="1200" dirty="0"/>
                      </a:br>
                      <a:r>
                        <a:rPr lang="en-US" sz="1200" dirty="0"/>
                        <a:t>Editor session</a:t>
                      </a:r>
                    </a:p>
                  </a:txBody>
                  <a:tcPr marL="36000" marR="36000" marT="36000" marB="36000">
                    <a:solidFill>
                      <a:schemeClr val="accent1">
                        <a:lumMod val="40000"/>
                        <a:lumOff val="60000"/>
                      </a:schemeClr>
                    </a:solidFill>
                  </a:tcPr>
                </a:tc>
                <a:tc rowSpan="3">
                  <a:txBody>
                    <a:bodyPr/>
                    <a:lstStyle/>
                    <a:p>
                      <a:pPr marL="85725" indent="-85725">
                        <a:buFont typeface="Arial" pitchFamily="34" charset="0"/>
                        <a:buNone/>
                      </a:pPr>
                      <a:r>
                        <a:rPr lang="en-US" sz="1200" dirty="0"/>
                        <a:t>P802.1CF</a:t>
                      </a:r>
                    </a:p>
                    <a:p>
                      <a:pPr marL="85725" indent="-85725">
                        <a:buFont typeface="Arial" pitchFamily="34" charset="0"/>
                        <a:buNone/>
                      </a:pPr>
                      <a:r>
                        <a:rPr lang="en-US" sz="1200" dirty="0"/>
                        <a:t>Editor session</a:t>
                      </a:r>
                    </a:p>
                  </a:txBody>
                  <a:tcPr marL="36000" marR="36000" marT="36000" marB="36000">
                    <a:solidFill>
                      <a:schemeClr val="accent1">
                        <a:lumMod val="40000"/>
                        <a:lumOff val="60000"/>
                      </a:schemeClr>
                    </a:solidFill>
                  </a:tcPr>
                </a:tc>
                <a:tc vMerge="1">
                  <a:txBody>
                    <a:bodyPr/>
                    <a:lstStyle/>
                    <a:p>
                      <a:endParaRPr lang="en-US"/>
                    </a:p>
                  </a:txBody>
                  <a:tcPr/>
                </a:tc>
                <a:extLst>
                  <a:ext uri="{0D108BD9-81ED-4DB2-BD59-A6C34878D82A}">
                    <a16:rowId xmlns:a16="http://schemas.microsoft.com/office/drawing/2014/main" val="3395481729"/>
                  </a:ext>
                </a:extLst>
              </a:tr>
              <a:tr h="227133">
                <a:tc>
                  <a:txBody>
                    <a:bodyPr/>
                    <a:lstStyle/>
                    <a:p>
                      <a:pPr algn="r"/>
                      <a:endParaRPr lang="en-US" sz="1500" dirty="0"/>
                    </a:p>
                  </a:txBody>
                  <a:tcPr marL="0" marR="0" marT="0" marB="0">
                    <a:solidFill>
                      <a:schemeClr val="bg1"/>
                    </a:solidFill>
                  </a:tcPr>
                </a:tc>
                <a:tc vMerge="1">
                  <a:txBody>
                    <a:bodyPr/>
                    <a:lstStyle/>
                    <a:p>
                      <a:endParaRPr lang="en-US" sz="400" dirty="0"/>
                    </a:p>
                  </a:txBody>
                  <a:tcPr marL="36000" marR="36000" marT="36000" marB="36000">
                    <a:solidFill>
                      <a:schemeClr val="bg1">
                        <a:lumMod val="75000"/>
                      </a:schemeClr>
                    </a:solidFill>
                  </a:tcPr>
                </a:tc>
                <a:tc vMerge="1">
                  <a:txBody>
                    <a:bodyPr/>
                    <a:lstStyle/>
                    <a:p>
                      <a:pPr marL="82550" indent="-82550">
                        <a:buFont typeface="Arial" pitchFamily="34" charset="0"/>
                        <a:buNone/>
                      </a:pPr>
                      <a:endParaRPr lang="en-US" sz="1100" dirty="0"/>
                    </a:p>
                  </a:txBody>
                  <a:tcPr marL="36000" marR="36000" marT="36000" marB="36000">
                    <a:solidFill>
                      <a:schemeClr val="accent1">
                        <a:lumMod val="40000"/>
                        <a:lumOff val="60000"/>
                      </a:schemeClr>
                    </a:solidFill>
                  </a:tcPr>
                </a:tc>
                <a:tc vMerge="1">
                  <a:txBody>
                    <a:bodyPr/>
                    <a:lstStyle/>
                    <a:p>
                      <a:endParaRPr lang="en-US" sz="1200" dirty="0"/>
                    </a:p>
                  </a:txBody>
                  <a:tcPr marL="36000" marR="36000" marT="36000" marB="36000">
                    <a:solidFill>
                      <a:schemeClr val="accent1">
                        <a:lumMod val="40000"/>
                        <a:lumOff val="60000"/>
                      </a:schemeClr>
                    </a:solidFill>
                  </a:tcPr>
                </a:tc>
                <a:tc vMerge="1">
                  <a:txBody>
                    <a:bodyPr/>
                    <a:lstStyle/>
                    <a:p>
                      <a:pPr marL="85725" indent="-85725">
                        <a:buFont typeface="Arial" pitchFamily="34" charset="0"/>
                        <a:buNone/>
                      </a:pPr>
                      <a:endParaRPr lang="en-US" sz="1200" dirty="0"/>
                    </a:p>
                  </a:txBody>
                  <a:tcPr marL="36000" marR="36000" marT="36000" marB="36000">
                    <a:solidFill>
                      <a:schemeClr val="accent1">
                        <a:lumMod val="40000"/>
                        <a:lumOff val="60000"/>
                      </a:schemeClr>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694584">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solidFill>
                      <a:schemeClr val="tx2">
                        <a:lumMod val="20000"/>
                        <a:lumOff val="80000"/>
                      </a:schemeClr>
                    </a:solidFill>
                  </a:tcPr>
                </a:tc>
                <a:tc vMerge="1">
                  <a:txBody>
                    <a:bodyPr/>
                    <a:lstStyle/>
                    <a:p>
                      <a:pPr marL="0" indent="0">
                        <a:buFont typeface="Arial" panose="020B0604020202020204" pitchFamily="34" charset="0"/>
                        <a:buNone/>
                      </a:pPr>
                      <a:endParaRPr lang="en-US" sz="1200" dirty="0"/>
                    </a:p>
                  </a:txBody>
                  <a:tcPr marL="36000" marR="36000" marT="36000" marB="36000">
                    <a:solidFill>
                      <a:schemeClr val="bg1">
                        <a:lumMod val="75000"/>
                      </a:schemeClr>
                    </a:solidFill>
                  </a:tcPr>
                </a:tc>
                <a:tc vMerge="1">
                  <a:txBody>
                    <a:bodyPr/>
                    <a:lstStyle/>
                    <a:p>
                      <a:pPr marL="82550" indent="-82550">
                        <a:buFont typeface="Arial" pitchFamily="34" charset="0"/>
                        <a:buNone/>
                      </a:pPr>
                      <a:endParaRPr lang="en-US" sz="1100" dirty="0"/>
                    </a:p>
                  </a:txBody>
                  <a:tcPr marL="36000" marR="36000" marT="36000" marB="36000">
                    <a:solidFill>
                      <a:schemeClr val="accent1">
                        <a:lumMod val="40000"/>
                        <a:lumOff val="60000"/>
                      </a:schemeClr>
                    </a:solidFill>
                  </a:tcPr>
                </a:tc>
                <a:tc vMerge="1">
                  <a:txBody>
                    <a:bodyPr/>
                    <a:lstStyle/>
                    <a:p>
                      <a:endParaRPr lang="en-US" sz="1200" dirty="0"/>
                    </a:p>
                  </a:txBody>
                  <a:tcPr marL="36000" marR="36000" marT="36000" marB="36000">
                    <a:solidFill>
                      <a:schemeClr val="accent1">
                        <a:lumMod val="40000"/>
                        <a:lumOff val="60000"/>
                      </a:schemeClr>
                    </a:solidFill>
                  </a:tcPr>
                </a:tc>
                <a:tc vMerge="1">
                  <a:txBody>
                    <a:bodyPr/>
                    <a:lstStyle/>
                    <a:p>
                      <a:pPr marL="85725" indent="-85725">
                        <a:buFont typeface="Arial" pitchFamily="34" charset="0"/>
                        <a:buNone/>
                      </a:pPr>
                      <a:endParaRPr lang="en-US" sz="1200" dirty="0"/>
                    </a:p>
                  </a:txBody>
                  <a:tcPr marL="36000" marR="36000" marT="36000" marB="36000">
                    <a:solidFill>
                      <a:schemeClr val="accent1">
                        <a:lumMod val="40000"/>
                        <a:lumOff val="6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3"/>
                  </a:ext>
                </a:extLst>
              </a:tr>
              <a:tr h="0">
                <a:tc rowSpan="2">
                  <a:txBody>
                    <a:bodyPr/>
                    <a:lstStyle/>
                    <a:p>
                      <a:pPr algn="r"/>
                      <a:endParaRPr lang="en-US" sz="1500" dirty="0"/>
                    </a:p>
                  </a:txBody>
                  <a:tcPr marL="0" marR="0" marT="0" marB="0">
                    <a:solidFill>
                      <a:schemeClr val="bg1"/>
                    </a:solidFill>
                  </a:tcPr>
                </a:tc>
                <a:tc vMerge="1">
                  <a:txBody>
                    <a:bodyPr/>
                    <a:lstStyle/>
                    <a:p>
                      <a:endParaRPr lang="en-US" dirty="0"/>
                    </a:p>
                  </a:txBody>
                  <a:tcPr marL="36000" marR="36000" marT="36000" marB="36000">
                    <a:solidFill>
                      <a:schemeClr val="bg1">
                        <a:lumMod val="75000"/>
                      </a:schemeClr>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4"/>
                  </a:ext>
                </a:extLst>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5"/>
                  </a:ext>
                </a:extLst>
              </a:tr>
              <a:tr h="457200">
                <a:tc>
                  <a:txBody>
                    <a:bodyPr/>
                    <a:lstStyle/>
                    <a:p>
                      <a:pPr algn="r"/>
                      <a:r>
                        <a:rPr lang="en-US" sz="1500" dirty="0"/>
                        <a:t>13:30</a:t>
                      </a:r>
                    </a:p>
                    <a:p>
                      <a:pPr algn="r"/>
                      <a:br>
                        <a:rPr lang="en-US" sz="900" dirty="0"/>
                      </a:br>
                      <a:endParaRPr lang="en-US" sz="700" dirty="0"/>
                    </a:p>
                    <a:p>
                      <a:pPr algn="r"/>
                      <a:endParaRPr lang="en-US" sz="1200" dirty="0"/>
                    </a:p>
                    <a:p>
                      <a:pPr algn="r"/>
                      <a:r>
                        <a:rPr lang="en-US" sz="1500" dirty="0"/>
                        <a:t>15:30</a:t>
                      </a:r>
                    </a:p>
                  </a:txBody>
                  <a:tcPr marL="0" marR="0" marT="0" marB="0">
                    <a:solidFill>
                      <a:schemeClr val="tx2">
                        <a:lumMod val="20000"/>
                        <a:lumOff val="80000"/>
                      </a:schemeClr>
                    </a:solidFill>
                  </a:tcPr>
                </a:tc>
                <a:tc vMerge="1">
                  <a:txBody>
                    <a:bodyPr/>
                    <a:lstStyle/>
                    <a:p>
                      <a:endParaRPr lang="en-US" dirty="0"/>
                    </a:p>
                  </a:txBody>
                  <a:tcPr marL="36000" marR="36000" marT="36000" marB="36000">
                    <a:solidFill>
                      <a:schemeClr val="bg1"/>
                    </a:solidFill>
                  </a:tcPr>
                </a:tc>
                <a:tc>
                  <a:txBody>
                    <a:bodyPr/>
                    <a:lstStyle/>
                    <a:p>
                      <a:r>
                        <a:rPr lang="en-US" sz="1200" dirty="0"/>
                        <a:t>OmniRAN opening</a:t>
                      </a:r>
                    </a:p>
                  </a:txBody>
                  <a:tcPr marL="36000" marR="36000" marT="36000" marB="36000">
                    <a:solidFill>
                      <a:schemeClr val="tx2">
                        <a:lumMod val="60000"/>
                        <a:lumOff val="40000"/>
                      </a:schemeClr>
                    </a:solidFill>
                  </a:tcPr>
                </a:tc>
                <a:tc>
                  <a:txBody>
                    <a:bodyPr/>
                    <a:lstStyle/>
                    <a:p>
                      <a:endParaRPr lang="en-US" dirty="0"/>
                    </a:p>
                  </a:txBody>
                  <a:tcPr marL="36000" marR="36000" marT="36000" marB="36000">
                    <a:solidFill>
                      <a:schemeClr val="tx2">
                        <a:lumMod val="60000"/>
                        <a:lumOff val="40000"/>
                      </a:schemeClr>
                    </a:solidFill>
                  </a:tcPr>
                </a:tc>
                <a:tc row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OmniRAN</a:t>
                      </a:r>
                      <a:r>
                        <a:rPr lang="en-US" sz="1200" baseline="0" dirty="0"/>
                        <a:t> closing</a:t>
                      </a:r>
                      <a:endParaRPr lang="en-US" sz="1200" dirty="0"/>
                    </a:p>
                    <a:p>
                      <a:endParaRPr lang="en-US" sz="1400" dirty="0"/>
                    </a:p>
                  </a:txBody>
                  <a:tcPr marL="36000" marR="36000" marT="36000" marB="36000">
                    <a:solidFill>
                      <a:schemeClr val="tx2">
                        <a:lumMod val="60000"/>
                        <a:lumOff val="40000"/>
                      </a:schemeClr>
                    </a:solidFill>
                  </a:tcPr>
                </a:tc>
                <a:tc vMerge="1">
                  <a:txBody>
                    <a:bodyPr/>
                    <a:lstStyle/>
                    <a:p>
                      <a:endParaRPr lang="en-US"/>
                    </a:p>
                  </a:txBody>
                  <a:tcPr/>
                </a:tc>
                <a:extLst>
                  <a:ext uri="{0D108BD9-81ED-4DB2-BD59-A6C34878D82A}">
                    <a16:rowId xmlns:a16="http://schemas.microsoft.com/office/drawing/2014/main" val="10006"/>
                  </a:ext>
                </a:extLst>
              </a:tr>
              <a:tr h="129540">
                <a:tc>
                  <a:txBody>
                    <a:bodyPr/>
                    <a:lstStyle/>
                    <a:p>
                      <a:pPr algn="r"/>
                      <a:endParaRPr lang="en-US" sz="1500" dirty="0"/>
                    </a:p>
                  </a:txBody>
                  <a:tcPr marL="0" marR="0" marT="0" marB="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457200">
                <a:tc rowSpan="2">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solidFill>
                      <a:schemeClr val="tx2">
                        <a:lumMod val="20000"/>
                        <a:lumOff val="80000"/>
                      </a:schemeClr>
                    </a:solidFill>
                  </a:tcPr>
                </a:tc>
                <a:tc vMerge="1">
                  <a:txBody>
                    <a:bodyPr/>
                    <a:lstStyle/>
                    <a:p>
                      <a:endParaRPr lang="en-US" sz="12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row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rowSpan="2">
                  <a:txBody>
                    <a:bodyPr/>
                    <a:lstStyle/>
                    <a:p>
                      <a:pPr marL="85725" indent="-85725">
                        <a:buFont typeface="Arial" panose="020B0604020202020204" pitchFamily="34" charset="0"/>
                        <a:buNone/>
                      </a:pPr>
                      <a:endParaRPr lang="en-US" sz="1400" dirty="0"/>
                    </a:p>
                  </a:txBody>
                  <a:tcPr marL="36000" marR="36000" marT="36000" marB="36000">
                    <a:solidFill>
                      <a:schemeClr val="bg1"/>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457200">
                <a:tc vMerge="1">
                  <a:txBody>
                    <a:bodyPr/>
                    <a:lstStyle/>
                    <a:p>
                      <a:endParaRPr lang="en-US"/>
                    </a:p>
                  </a:txBody>
                  <a:tcPr/>
                </a:tc>
                <a:tc rowSpan="2">
                  <a:txBody>
                    <a:bodyPr/>
                    <a:lstStyle/>
                    <a:p>
                      <a:r>
                        <a:rPr lang="en-US" sz="1200" i="1" dirty="0"/>
                        <a:t>Reception</a:t>
                      </a:r>
                    </a:p>
                  </a:txBody>
                  <a:tcPr marL="36000" marR="36000" marT="36000" marB="36000">
                    <a:solidFill>
                      <a:schemeClr val="bg2">
                        <a:lumMod val="50000"/>
                      </a:schemeClr>
                    </a:solidFill>
                  </a:tcPr>
                </a:tc>
                <a:tc rowSpan="4">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i="1" dirty="0"/>
                        <a:t>Social Event @ Cabot Tower</a:t>
                      </a:r>
                    </a:p>
                  </a:txBody>
                  <a:tcPr marL="36000" marR="36000" marT="36000" marB="36000">
                    <a:solidFill>
                      <a:schemeClr val="bg2">
                        <a:lumMod val="5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705921288"/>
                  </a:ext>
                </a:extLst>
              </a:tr>
              <a:tr h="182880">
                <a:tc rowSpan="3">
                  <a:txBody>
                    <a:bodyPr/>
                    <a:lstStyle/>
                    <a:p>
                      <a:pPr algn="ctr"/>
                      <a:endParaRPr lang="en-US" sz="1500" dirty="0"/>
                    </a:p>
                  </a:txBody>
                  <a:tcPr marL="0" marR="0" marT="0" marB="0">
                    <a:solidFill>
                      <a:schemeClr val="bg1"/>
                    </a:solidFill>
                  </a:tcPr>
                </a:tc>
                <a:tc vMerge="1">
                  <a:txBody>
                    <a:bodyPr/>
                    <a:lstStyle/>
                    <a:p>
                      <a:endParaRPr lang="en-US" dirty="0"/>
                    </a:p>
                  </a:txBody>
                  <a:tcPr marL="36000" marR="36000" marT="36000" marB="36000">
                    <a:solidFill>
                      <a:schemeClr val="bg1">
                        <a:lumMod val="65000"/>
                      </a:schemeClr>
                    </a:solidFill>
                  </a:tcPr>
                </a:tc>
                <a:tc vMerge="1">
                  <a:txBody>
                    <a:bodyPr/>
                    <a:lstStyle/>
                    <a:p>
                      <a:endParaRPr lang="en-US" dirty="0"/>
                    </a:p>
                  </a:txBody>
                  <a:tcPr marL="36000" marR="36000" marT="36000" marB="36000">
                    <a:solidFill>
                      <a:schemeClr val="bg1"/>
                    </a:solidFill>
                  </a:tcPr>
                </a:tc>
                <a:tc rowSpan="3">
                  <a:txBody>
                    <a:bodyPr/>
                    <a:lstStyle/>
                    <a:p>
                      <a:endParaRPr lang="en-US" sz="1200" dirty="0">
                        <a:solidFill>
                          <a:schemeClr val="tx1"/>
                        </a:solidFill>
                      </a:endParaRPr>
                    </a:p>
                  </a:txBody>
                  <a:tcPr marL="36000" marR="36000" marT="36000" marB="36000">
                    <a:solidFill>
                      <a:schemeClr val="bg1"/>
                    </a:solidFill>
                  </a:tcPr>
                </a:tc>
                <a:tc rowSpan="3">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noFill/>
                  </a:tcPr>
                </a:tc>
                <a:extLst>
                  <a:ext uri="{0D108BD9-81ED-4DB2-BD59-A6C34878D82A}">
                    <a16:rowId xmlns:a16="http://schemas.microsoft.com/office/drawing/2014/main" val="10010"/>
                  </a:ext>
                </a:extLst>
              </a:tr>
              <a:tr h="163440">
                <a:tc vMerge="1">
                  <a:txBody>
                    <a:bodyPr/>
                    <a:lstStyle/>
                    <a:p>
                      <a:endParaRPr lang="en-US"/>
                    </a:p>
                  </a:txBody>
                  <a:tcPr/>
                </a:tc>
                <a:tc rowSpan="2">
                  <a:txBody>
                    <a:bodyPr/>
                    <a:lstStyle/>
                    <a:p>
                      <a:endParaRPr lang="en-US" dirty="0"/>
                    </a:p>
                  </a:txBody>
                  <a:tcPr marL="36000" marR="36000" marT="36000" marB="36000">
                    <a:solidFill>
                      <a:schemeClr val="bg1"/>
                    </a:solidFill>
                  </a:tcPr>
                </a:tc>
                <a:tc vMerge="1">
                  <a:txBody>
                    <a:bodyPr/>
                    <a:lstStyle/>
                    <a:p>
                      <a:endParaRPr lang="en-US" dirty="0"/>
                    </a:p>
                  </a:txBody>
                  <a:tcPr marL="36000" marR="36000" marT="36000" marB="36000">
                    <a:no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825619667"/>
                  </a:ext>
                </a:extLst>
              </a:tr>
              <a:tr h="204273">
                <a:tc vMerge="1">
                  <a:txBody>
                    <a:bodyPr/>
                    <a:lstStyle/>
                    <a:p>
                      <a:endParaRPr lang="en-US"/>
                    </a:p>
                  </a:txBody>
                  <a:tcPr/>
                </a:tc>
                <a:tc vMerge="1">
                  <a:txBody>
                    <a:bodyPr/>
                    <a:lstStyle/>
                    <a:p>
                      <a:endParaRPr lang="en-US" sz="1200" dirty="0"/>
                    </a:p>
                  </a:txBody>
                  <a:tcPr marL="36000" marR="36000" marT="36000" marB="36000">
                    <a:solidFill>
                      <a:schemeClr val="bg1"/>
                    </a:solidFill>
                  </a:tcPr>
                </a:tc>
                <a:tc vMerge="1">
                  <a:txBody>
                    <a:bodyPr/>
                    <a:lstStyle/>
                    <a:p>
                      <a:endParaRPr lang="en-US" sz="1200" dirty="0"/>
                    </a:p>
                  </a:txBody>
                  <a:tcPr marL="36000" marR="36000" marT="36000" marB="36000">
                    <a:no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577338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a:t>Conference Call</a:t>
            </a:r>
          </a:p>
        </p:txBody>
      </p:sp>
      <p:sp>
        <p:nvSpPr>
          <p:cNvPr id="3078" name="Rectangle 3"/>
          <p:cNvSpPr>
            <a:spLocks noGrp="1" noChangeArrowheads="1"/>
          </p:cNvSpPr>
          <p:nvPr>
            <p:ph type="body" idx="1"/>
          </p:nvPr>
        </p:nvSpPr>
        <p:spPr>
          <a:xfrm>
            <a:off x="457200" y="1600200"/>
            <a:ext cx="8458200" cy="4525963"/>
          </a:xfrm>
        </p:spPr>
        <p:txBody>
          <a:bodyPr>
            <a:normAutofit fontScale="70000" lnSpcReduction="20000"/>
          </a:bodyPr>
          <a:lstStyle/>
          <a:p>
            <a:r>
              <a:rPr lang="en-GB" dirty="0"/>
              <a:t>Tuesday, July 25</a:t>
            </a:r>
            <a:r>
              <a:rPr lang="en-GB" baseline="30000" dirty="0"/>
              <a:t>th</a:t>
            </a:r>
            <a:r>
              <a:rPr lang="en-GB" dirty="0"/>
              <a:t> </a:t>
            </a:r>
            <a:r>
              <a:rPr lang="en-US" dirty="0"/>
              <a:t>, 2017 at 09:30-11:00am ET</a:t>
            </a:r>
          </a:p>
          <a:p>
            <a:endParaRPr lang="en-US" dirty="0"/>
          </a:p>
          <a:p>
            <a:r>
              <a:rPr lang="en-US" dirty="0"/>
              <a:t>Join WebEx meeting:</a:t>
            </a:r>
          </a:p>
          <a:p>
            <a:pPr lvl="1"/>
            <a:r>
              <a:rPr lang="en-US" u="sng" dirty="0">
                <a:hlinkClick r:id="rId3"/>
              </a:rPr>
              <a:t>https://nokiameetings.webex.com/nokiameetings/j.php?MTID=m7442a267b1606a4590285f8f8d782ba3</a:t>
            </a:r>
            <a:endParaRPr lang="en-US" dirty="0"/>
          </a:p>
          <a:p>
            <a:pPr lvl="1"/>
            <a:r>
              <a:rPr lang="en-US" dirty="0"/>
              <a:t>Meeting number: 957 357 733 </a:t>
            </a:r>
          </a:p>
          <a:p>
            <a:pPr lvl="1"/>
            <a:r>
              <a:rPr lang="en-US" dirty="0"/>
              <a:t>Meeting password: OmniRAN </a:t>
            </a:r>
          </a:p>
          <a:p>
            <a:r>
              <a:rPr lang="en-US" dirty="0"/>
              <a:t>Join by phone </a:t>
            </a:r>
          </a:p>
          <a:p>
            <a:pPr marL="457200" lvl="1" indent="0">
              <a:buNone/>
            </a:pPr>
            <a:r>
              <a:rPr lang="en-US" dirty="0"/>
              <a:t>+19724459814 US Dallas </a:t>
            </a:r>
          </a:p>
          <a:p>
            <a:pPr marL="457200" lvl="1" indent="0">
              <a:buNone/>
            </a:pPr>
            <a:r>
              <a:rPr lang="en-US" dirty="0"/>
              <a:t>+442036087616 UK London </a:t>
            </a:r>
          </a:p>
          <a:p>
            <a:pPr lvl="1"/>
            <a:r>
              <a:rPr lang="en-US" dirty="0"/>
              <a:t>Access code: 957 357 733</a:t>
            </a:r>
          </a:p>
          <a:p>
            <a:pPr lvl="1"/>
            <a:r>
              <a:rPr lang="en-US" dirty="0"/>
              <a:t>Global call-in numbers</a:t>
            </a:r>
            <a:br>
              <a:rPr lang="en-US" dirty="0"/>
            </a:br>
            <a:r>
              <a:rPr lang="en-US" u="sng" dirty="0">
                <a:hlinkClick r:id="rId4"/>
              </a:rPr>
              <a:t>https://nokiameetings.webex.com/nokiameetings/globalcallin.php?serviceType=MC&amp;ED=525108262&amp;tollFree=0</a:t>
            </a:r>
            <a:endParaRPr lang="en-US" dirty="0"/>
          </a:p>
          <a:p>
            <a:pPr lvl="1"/>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a:t>Patent Related Links</a:t>
            </a:r>
            <a:endParaRPr lang="en-US" altLang="en-US" dirty="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a:t>All participants should be familiar with their obligations under the IEEE-SA Policies &amp; Procedures for standards development.</a:t>
            </a:r>
            <a:br>
              <a:rPr lang="en-US" altLang="en-US" dirty="0"/>
            </a:br>
            <a:endParaRPr lang="en-US" altLang="en-US" dirty="0"/>
          </a:p>
          <a:p>
            <a:r>
              <a:rPr lang="en-US" altLang="en-US" dirty="0"/>
              <a:t>Patent Policy is stated in these sources:</a:t>
            </a:r>
          </a:p>
          <a:p>
            <a:pPr lvl="1"/>
            <a:r>
              <a:rPr lang="en-GB" altLang="en-US" dirty="0"/>
              <a:t>IEEE-SA Standards Boards Bylaws</a:t>
            </a:r>
            <a:br>
              <a:rPr lang="en-GB" altLang="en-US" dirty="0"/>
            </a:br>
            <a:r>
              <a:rPr lang="en-US" altLang="en-US" sz="2400" dirty="0">
                <a:hlinkClick r:id="rId2"/>
              </a:rPr>
              <a:t>http://standards.ieee.org/develop/policies/bylaws/sect6-7.html#6</a:t>
            </a:r>
            <a:endParaRPr lang="en-US" altLang="en-US" dirty="0"/>
          </a:p>
          <a:p>
            <a:pPr lvl="1"/>
            <a:r>
              <a:rPr lang="en-GB" altLang="en-US" dirty="0"/>
              <a:t>IEEE-SA Standards Board Operations Manual</a:t>
            </a:r>
            <a:br>
              <a:rPr lang="en-GB" altLang="en-US" dirty="0"/>
            </a:br>
            <a:r>
              <a:rPr lang="en-US" altLang="en-US" sz="2400" dirty="0">
                <a:hlinkClick r:id="rId3"/>
              </a:rPr>
              <a:t>http://standards.ieee.org/develop/policies/opman/sect6.html#6.3</a:t>
            </a:r>
            <a:endParaRPr lang="en-US" altLang="en-US" dirty="0"/>
          </a:p>
          <a:p>
            <a:pPr lvl="1"/>
            <a:r>
              <a:rPr lang="en-US" altLang="en-US" dirty="0"/>
              <a:t>Material about the patent policy is available at </a:t>
            </a:r>
            <a:br>
              <a:rPr lang="en-US" altLang="en-US" dirty="0"/>
            </a:br>
            <a:r>
              <a:rPr lang="en-US" altLang="en-US" sz="2400" dirty="0">
                <a:hlinkClick r:id="rId4"/>
              </a:rPr>
              <a:t>http://standards.ieee.org/about/sasb/patcom/materials.html</a:t>
            </a:r>
            <a:endParaRPr lang="en-US" altLang="en-US" dirty="0"/>
          </a:p>
          <a:p>
            <a:pPr lvl="1"/>
            <a:endParaRPr lang="en-US" altLang="en-US" dirty="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https://development.standards.ieee.org/myproject/Public/mytools/mob/slideset.ppt</a:t>
            </a:r>
            <a:endParaRPr lang="en-US" altLang="en-US" sz="1200" b="1" dirty="0">
              <a:solidFill>
                <a:srgbClr val="000099"/>
              </a:solidFill>
              <a:latin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25725102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a:solidFill>
                  <a:srgbClr val="000099"/>
                </a:solidFill>
              </a:rPr>
              <a:t>Technical considerations remain primary focus</a:t>
            </a:r>
            <a:endParaRPr lang="en-US" altLang="en-US" sz="1400" dirty="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a:solidFill>
                  <a:srgbClr val="000099"/>
                </a:solidFill>
              </a:rPr>
              <a:t>---------------------------------------------------------------   </a:t>
            </a:r>
            <a:endParaRPr lang="en-US" altLang="en-US" sz="1200" b="1" dirty="0">
              <a:solidFill>
                <a:srgbClr val="000099"/>
              </a:solidFill>
            </a:endParaRPr>
          </a:p>
          <a:p>
            <a:pPr marL="230188" indent="-230188" algn="ctr">
              <a:lnSpc>
                <a:spcPct val="80000"/>
              </a:lnSpc>
              <a:buClr>
                <a:srgbClr val="CC3300"/>
              </a:buClr>
              <a:buSzPct val="50000"/>
              <a:buNone/>
            </a:pPr>
            <a:r>
              <a:rPr lang="en-US" altLang="en-US" sz="1200" b="1" dirty="0">
                <a:solidFill>
                  <a:srgbClr val="000099"/>
                </a:solidFill>
              </a:rPr>
              <a:t>See </a:t>
            </a:r>
            <a:r>
              <a:rPr lang="en-US" altLang="en-US" sz="1200" b="1" i="1" dirty="0">
                <a:solidFill>
                  <a:srgbClr val="000099"/>
                </a:solidFill>
              </a:rPr>
              <a:t>IEEE-SA Standards Board Operations Manual</a:t>
            </a:r>
            <a:r>
              <a:rPr lang="en-US" altLang="en-US" sz="1200" b="1" dirty="0">
                <a:solidFill>
                  <a:srgbClr val="000099"/>
                </a:solidFill>
              </a:rPr>
              <a:t>, clause 5.3.10 and </a:t>
            </a:r>
            <a:r>
              <a:rPr lang="en-GB" altLang="en-US" sz="1200" b="1" dirty="0">
                <a:solidFill>
                  <a:srgbClr val="000099"/>
                </a:solidFill>
              </a:rPr>
              <a:t>“Promoting Competition and Innovation: What You Need to Know about the IEEE Standards Association's Antitrust and Competition Policy”</a:t>
            </a:r>
            <a:r>
              <a:rPr lang="en-US" altLang="en-US" sz="1200" b="1" dirty="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http://standards.ieee.org/faqs/affiliationFAQ.html</a:t>
            </a:r>
            <a:br>
              <a:rPr lang="en-US" sz="2200" dirty="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http://standards.ieee.org/resources/antitrust-guidelines.pdf</a:t>
            </a:r>
            <a:br>
              <a:rPr lang="en-US" sz="2200" dirty="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br>
              <a:rPr lang="en-US" sz="2200" dirty="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endParaRPr lang="en-US" dirty="0"/>
          </a:p>
        </p:txBody>
      </p:sp>
      <p:sp>
        <p:nvSpPr>
          <p:cNvPr id="4104" name="Rectangle 5"/>
          <p:cNvSpPr>
            <a:spLocks noGrp="1" noChangeArrowheads="1"/>
          </p:cNvSpPr>
          <p:nvPr>
            <p:ph type="body" idx="1"/>
          </p:nvPr>
        </p:nvSpPr>
        <p:spPr/>
        <p:txBody>
          <a:bodyPr>
            <a:normAutofit/>
          </a:bodyPr>
          <a:lstStyle/>
          <a:p>
            <a:r>
              <a:rPr lang="en-US" dirty="0"/>
              <a:t>Minutes </a:t>
            </a:r>
          </a:p>
          <a:p>
            <a:r>
              <a:rPr lang="en-US" dirty="0"/>
              <a:t>Reports </a:t>
            </a:r>
          </a:p>
          <a:p>
            <a:r>
              <a:rPr lang="en-US" dirty="0"/>
              <a:t>Editorial review of D0.6 to finalize for TG ballot </a:t>
            </a:r>
          </a:p>
          <a:p>
            <a:r>
              <a:rPr lang="en-US" dirty="0"/>
              <a:t>P802.1CF information model structure </a:t>
            </a:r>
          </a:p>
          <a:p>
            <a:r>
              <a:rPr lang="en-US" dirty="0"/>
              <a:t>Plans for St. John's F2F interim </a:t>
            </a:r>
          </a:p>
          <a:p>
            <a:r>
              <a:rPr lang="en-US" dirty="0" err="1"/>
              <a:t>AoB</a:t>
            </a:r>
            <a:r>
              <a:rPr lang="en-US" dirty="0"/>
              <a:t> </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1527</TotalTime>
  <Words>1316</Words>
  <Application>Microsoft Office PowerPoint</Application>
  <PresentationFormat>On-screen Show (4:3)</PresentationFormat>
  <Paragraphs>191</Paragraphs>
  <Slides>16</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ＭＳ Ｐゴシック</vt:lpstr>
      <vt:lpstr>Arial</vt:lpstr>
      <vt:lpstr>Helvetica</vt:lpstr>
      <vt:lpstr>Monotype Sorts</vt:lpstr>
      <vt:lpstr>Times</vt:lpstr>
      <vt:lpstr>Times New Roman</vt:lpstr>
      <vt:lpstr>Template</vt:lpstr>
      <vt:lpstr>IEEE 802.1 OmniRAN TG July 25th, 2017 Conference Call</vt:lpstr>
      <vt:lpstr>Conference Call</vt:lpstr>
      <vt:lpstr>Participants, Patents, and Duty to Inform</vt:lpstr>
      <vt:lpstr>Patent Related Links</vt:lpstr>
      <vt:lpstr>Call for Potentially Essential Patents</vt:lpstr>
      <vt:lpstr>Participation in IEEE 802 Meetings</vt:lpstr>
      <vt:lpstr>Other Guidelines for IEEE WG Meetings</vt:lpstr>
      <vt:lpstr>Resources – URLs</vt:lpstr>
      <vt:lpstr>Agenda proposal</vt:lpstr>
      <vt:lpstr>Business#1</vt:lpstr>
      <vt:lpstr>Call for Potentially Essential Patents</vt:lpstr>
      <vt:lpstr>Agenda</vt:lpstr>
      <vt:lpstr>Business #2</vt:lpstr>
      <vt:lpstr>Business #3</vt:lpstr>
      <vt:lpstr>Agenda proposal for Sep 2017 F2F</vt:lpstr>
      <vt:lpstr>Sep 2017 Agenda Graphics</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319</cp:revision>
  <cp:lastPrinted>1998-02-10T13:28:06Z</cp:lastPrinted>
  <dcterms:created xsi:type="dcterms:W3CDTF">2011-12-30T17:06:23Z</dcterms:created>
  <dcterms:modified xsi:type="dcterms:W3CDTF">2017-07-25T08:51:20Z</dcterms:modified>
</cp:coreProperties>
</file>