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 id="310" r:id="rId16"/>
    <p:sldId id="31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8" autoAdjust="0"/>
    <p:restoredTop sz="99233" autoAdjust="0"/>
  </p:normalViewPr>
  <p:slideViewPr>
    <p:cSldViewPr>
      <p:cViewPr varScale="1">
        <p:scale>
          <a:sx n="106" d="100"/>
          <a:sy n="106" d="100"/>
        </p:scale>
        <p:origin x="5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0" dirty="0">
                <a:latin typeface="+mj-lt"/>
              </a:rPr>
              <a:t>omniran-17-0062-00-00TG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61-00-00TG-july-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442a267b1606a4590285f8f8d782ba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25108262&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July 25</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2016-07-24</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4286959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bg1">
                              <a:lumMod val="85000"/>
                            </a:schemeClr>
                          </a:solidFill>
                        </a:rPr>
                        <a:t>Max Riegel</a:t>
                      </a:r>
                    </a:p>
                  </a:txBody>
                  <a:tcPr/>
                </a:tc>
                <a:tc>
                  <a:txBody>
                    <a:bodyPr/>
                    <a:lstStyle/>
                    <a:p>
                      <a:r>
                        <a:rPr lang="en-US" sz="1400" dirty="0">
                          <a:solidFill>
                            <a:schemeClr val="bg1">
                              <a:lumMod val="85000"/>
                            </a:schemeClr>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bg1">
                              <a:lumMod val="85000"/>
                            </a:schemeClr>
                          </a:solidFill>
                        </a:rPr>
                        <a:t>Walter Pienciak</a:t>
                      </a:r>
                    </a:p>
                  </a:txBody>
                  <a:tcPr/>
                </a:tc>
                <a:tc>
                  <a:txBody>
                    <a:bodyPr/>
                    <a:lstStyle/>
                    <a:p>
                      <a:r>
                        <a:rPr lang="en-US" sz="1400" dirty="0">
                          <a:solidFill>
                            <a:schemeClr val="bg1">
                              <a:lumMod val="85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bg1">
                              <a:lumMod val="85000"/>
                            </a:schemeClr>
                          </a:solidFill>
                          <a:effectLst/>
                        </a:rPr>
                        <a:t>Wang Hao</a:t>
                      </a:r>
                      <a:endParaRPr lang="en-US" sz="1400" dirty="0">
                        <a:solidFill>
                          <a:schemeClr val="bg1">
                            <a:lumMod val="85000"/>
                          </a:schemeClr>
                        </a:solidFill>
                      </a:endParaRPr>
                    </a:p>
                  </a:txBody>
                  <a:tcPr/>
                </a:tc>
                <a:tc>
                  <a:txBody>
                    <a:bodyPr/>
                    <a:lstStyle/>
                    <a:p>
                      <a:r>
                        <a:rPr lang="en-US" sz="1400" dirty="0">
                          <a:solidFill>
                            <a:schemeClr val="bg1">
                              <a:lumMod val="85000"/>
                            </a:schemeClr>
                          </a:solidFill>
                          <a:effectLst/>
                        </a:rPr>
                        <a:t>Fujitsu</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bg1">
                              <a:lumMod val="85000"/>
                            </a:schemeClr>
                          </a:solidFill>
                        </a:rPr>
                        <a:t>Yonggang Fang</a:t>
                      </a:r>
                    </a:p>
                  </a:txBody>
                  <a:tcPr/>
                </a:tc>
                <a:tc>
                  <a:txBody>
                    <a:bodyPr/>
                    <a:lstStyle/>
                    <a:p>
                      <a:r>
                        <a:rPr lang="en-US" sz="1400" dirty="0">
                          <a:solidFill>
                            <a:schemeClr val="bg1">
                              <a:lumMod val="85000"/>
                            </a:schemeClr>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 </a:t>
            </a:r>
          </a:p>
          <a:p>
            <a:r>
              <a:rPr lang="en-US" dirty="0"/>
              <a:t>Reports </a:t>
            </a:r>
          </a:p>
          <a:p>
            <a:r>
              <a:rPr lang="en-US" dirty="0"/>
              <a:t>Editorial review of D0.6 to finalize for TG ballot </a:t>
            </a:r>
          </a:p>
          <a:p>
            <a:r>
              <a:rPr lang="en-US" dirty="0"/>
              <a:t>P802.1CF information model structure </a:t>
            </a:r>
          </a:p>
          <a:p>
            <a:r>
              <a:rPr lang="en-US" dirty="0"/>
              <a:t>Plans for St. John's F2F interim </a:t>
            </a:r>
          </a:p>
          <a:p>
            <a:r>
              <a:rPr lang="en-US" dirty="0" err="1"/>
              <a:t>AoB</a:t>
            </a:r>
            <a:r>
              <a:rPr lang="en-US" dirty="0"/>
              <a:t> </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92500" lnSpcReduction="10000"/>
          </a:bodyPr>
          <a:lstStyle/>
          <a:p>
            <a:r>
              <a:rPr lang="en-US" dirty="0"/>
              <a:t>Review of minutes</a:t>
            </a:r>
          </a:p>
          <a:p>
            <a:pPr lvl="1"/>
            <a:r>
              <a:rPr lang="en-US" dirty="0">
                <a:hlinkClick r:id="rId2"/>
              </a:rPr>
              <a:t>https://mentor.ieee.org/omniran/dcn/17/omniran-17-0061-00-00TG-july-2017-f2f-meeting-minutes.docx</a:t>
            </a:r>
            <a:endParaRPr lang="en-US" dirty="0"/>
          </a:p>
          <a:p>
            <a:r>
              <a:rPr lang="en-US" dirty="0"/>
              <a:t>Reports</a:t>
            </a:r>
          </a:p>
          <a:p>
            <a:pPr lvl="1"/>
            <a:r>
              <a:rPr lang="en-US" dirty="0"/>
              <a:t>…</a:t>
            </a:r>
          </a:p>
          <a:p>
            <a:r>
              <a:rPr lang="en-US" dirty="0"/>
              <a:t>Editorial review of D0.6 to finalize for TG ballot </a:t>
            </a:r>
          </a:p>
          <a:p>
            <a:pPr lvl="1"/>
            <a:r>
              <a:rPr lang="en-US" dirty="0"/>
              <a:t>Walter guides through the draft document</a:t>
            </a:r>
          </a:p>
          <a:p>
            <a:pPr lvl="1"/>
            <a:r>
              <a:rPr lang="en-US" dirty="0"/>
              <a:t>…</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a:bodyPr>
          <a:lstStyle/>
          <a:p>
            <a:r>
              <a:rPr lang="en-US" dirty="0"/>
              <a:t>P802.1CF information model structure </a:t>
            </a:r>
          </a:p>
          <a:p>
            <a:pPr lvl="1"/>
            <a:r>
              <a:rPr lang="en-US" dirty="0"/>
              <a:t>…</a:t>
            </a:r>
          </a:p>
          <a:p>
            <a:r>
              <a:rPr lang="en-US" dirty="0"/>
              <a:t>Plans for St. John's F2F interim</a:t>
            </a:r>
          </a:p>
          <a:p>
            <a:pPr lvl="1"/>
            <a:r>
              <a:rPr lang="en-US" dirty="0"/>
              <a:t>See following 2 slides</a:t>
            </a:r>
          </a:p>
          <a:p>
            <a:pPr lvl="1"/>
            <a:r>
              <a:rPr lang="en-US" dirty="0"/>
              <a:t>…</a:t>
            </a:r>
          </a:p>
          <a:p>
            <a:r>
              <a:rPr lang="en-US" dirty="0" err="1"/>
              <a:t>AoB</a:t>
            </a:r>
            <a:endParaRPr lang="en-US" dirty="0"/>
          </a:p>
          <a:p>
            <a:pPr lvl="1"/>
            <a:r>
              <a:rPr lang="en-US" dirty="0"/>
              <a:t>…</a:t>
            </a:r>
          </a:p>
          <a:p>
            <a:pPr marL="0" indent="0">
              <a:buNone/>
            </a:pPr>
            <a:r>
              <a:rPr lang="en-US" dirty="0"/>
              <a:t>Adjourn</a:t>
            </a:r>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P802.1CF-D0.6</a:t>
            </a:r>
          </a:p>
          <a:p>
            <a:r>
              <a:rPr lang="en-US" dirty="0"/>
              <a:t>New content for P802.1CF</a:t>
            </a:r>
          </a:p>
          <a:p>
            <a:pPr lvl="1"/>
            <a:r>
              <a:rPr lang="en-US" dirty="0"/>
              <a:t>Chapter 7.9 Information Model</a:t>
            </a:r>
          </a:p>
          <a:p>
            <a:pPr lvl="1"/>
            <a:r>
              <a:rPr lang="en-US" dirty="0"/>
              <a:t>Revision of 7.5 and 7.6 to cover TSN</a:t>
            </a:r>
          </a:p>
          <a:p>
            <a:pPr lvl="1"/>
            <a:r>
              <a:rPr lang="en-US" dirty="0"/>
              <a:t>Other amendments</a:t>
            </a:r>
          </a:p>
          <a:p>
            <a:r>
              <a:rPr lang="en-US" dirty="0"/>
              <a:t>Plan for 802.1CF-D0.7 draft</a:t>
            </a:r>
          </a:p>
          <a:p>
            <a:r>
              <a:rPr lang="en-US" dirty="0"/>
              <a:t>IC NEND contributions review</a:t>
            </a:r>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910164467"/>
              </p:ext>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9/4</a:t>
                      </a:r>
                    </a:p>
                  </a:txBody>
                  <a:tcPr marL="0" marR="0" marT="0" marB="0">
                    <a:solidFill>
                      <a:schemeClr val="bg1"/>
                    </a:solidFill>
                  </a:tcPr>
                </a:tc>
                <a:tc>
                  <a:txBody>
                    <a:bodyPr/>
                    <a:lstStyle/>
                    <a:p>
                      <a:pPr algn="ctr"/>
                      <a:r>
                        <a:rPr lang="en-US" sz="1800" dirty="0">
                          <a:solidFill>
                            <a:schemeClr val="tx2"/>
                          </a:solidFill>
                        </a:rPr>
                        <a:t>Tue 9/5</a:t>
                      </a:r>
                    </a:p>
                  </a:txBody>
                  <a:tcPr marL="0" marR="0" marT="0" marB="0">
                    <a:solidFill>
                      <a:schemeClr val="bg1"/>
                    </a:solidFill>
                  </a:tcPr>
                </a:tc>
                <a:tc>
                  <a:txBody>
                    <a:bodyPr/>
                    <a:lstStyle/>
                    <a:p>
                      <a:pPr algn="ctr"/>
                      <a:r>
                        <a:rPr lang="en-US" sz="1800" dirty="0">
                          <a:solidFill>
                            <a:schemeClr val="tx2"/>
                          </a:solidFill>
                        </a:rPr>
                        <a:t>Wed 9/6</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/7</a:t>
                      </a:r>
                    </a:p>
                  </a:txBody>
                  <a:tcPr marL="0" marR="0" marT="0" marB="0">
                    <a:solidFill>
                      <a:schemeClr val="bg1"/>
                    </a:solidFill>
                  </a:tcPr>
                </a:tc>
                <a:tc>
                  <a:txBody>
                    <a:bodyPr/>
                    <a:lstStyle/>
                    <a:p>
                      <a:pPr algn="ctr"/>
                      <a:r>
                        <a:rPr lang="en-US" sz="1800" dirty="0">
                          <a:solidFill>
                            <a:schemeClr val="tx2"/>
                          </a:solidFill>
                        </a:rPr>
                        <a:t>Fri 9/8</a:t>
                      </a:r>
                    </a:p>
                  </a:txBody>
                  <a:tcPr marL="0" marR="0" marT="0" marB="0">
                    <a:solidFill>
                      <a:schemeClr val="bg1"/>
                    </a:solidFill>
                  </a:tcPr>
                </a:tc>
                <a:extLst>
                  <a:ext uri="{0D108BD9-81ED-4DB2-BD59-A6C34878D82A}">
                    <a16:rowId xmlns:a16="http://schemas.microsoft.com/office/drawing/2014/main" val="10000"/>
                  </a:ext>
                </a:extLst>
              </a:tr>
              <a:tr h="457200">
                <a:tc rowSpan="2">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rowSpan="9">
                  <a:txBody>
                    <a:bodyPr/>
                    <a:lstStyle/>
                    <a:p>
                      <a:pPr algn="ctr"/>
                      <a:r>
                        <a:rPr lang="en-US" sz="1400" dirty="0"/>
                        <a:t>Labor Day</a:t>
                      </a:r>
                    </a:p>
                  </a:txBody>
                  <a:tcPr marL="36000" marR="36000" marT="36000" marB="36000">
                    <a:solidFill>
                      <a:schemeClr val="bg1">
                        <a:lumMod val="75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457200">
                <a:tc vMerge="1">
                  <a:txBody>
                    <a:bodyPr/>
                    <a:lstStyle/>
                    <a:p>
                      <a:endParaRPr lang="en-US"/>
                    </a:p>
                  </a:txBody>
                  <a:tcPr/>
                </a:tc>
                <a:tc vMerge="1">
                  <a:txBody>
                    <a:bodyPr/>
                    <a:lstStyle/>
                    <a:p>
                      <a:endParaRPr lang="en-US"/>
                    </a:p>
                  </a:txBody>
                  <a:tcPr/>
                </a:tc>
                <a:tc rowSpan="3">
                  <a:txBody>
                    <a:bodyPr/>
                    <a:lstStyle/>
                    <a:p>
                      <a:pPr marL="82550" indent="-82550">
                        <a:buFont typeface="Arial" pitchFamily="34" charset="0"/>
                        <a:buNone/>
                      </a:pPr>
                      <a:r>
                        <a:rPr lang="en-US" sz="1200" dirty="0"/>
                        <a:t>P802.1CF </a:t>
                      </a:r>
                    </a:p>
                    <a:p>
                      <a:pPr marL="82550" indent="-82550">
                        <a:buFont typeface="Arial" pitchFamily="34" charset="0"/>
                        <a:buNone/>
                      </a:pPr>
                      <a:r>
                        <a:rPr lang="en-US" sz="1200" dirty="0"/>
                        <a:t>Editor session</a:t>
                      </a:r>
                    </a:p>
                  </a:txBody>
                  <a:tcPr marL="36000" marR="36000" marT="36000" marB="36000">
                    <a:solidFill>
                      <a:schemeClr val="accent1">
                        <a:lumMod val="40000"/>
                        <a:lumOff val="60000"/>
                      </a:schemeClr>
                    </a:solidFill>
                  </a:tcPr>
                </a:tc>
                <a:tc rowSpan="3">
                  <a:txBody>
                    <a:bodyPr/>
                    <a:lstStyle/>
                    <a:p>
                      <a:r>
                        <a:rPr lang="en-US" sz="1200" dirty="0"/>
                        <a:t>P802.1CF </a:t>
                      </a:r>
                      <a:br>
                        <a:rPr lang="en-US" sz="1200" dirty="0"/>
                      </a:br>
                      <a:r>
                        <a:rPr lang="en-US" sz="1200" dirty="0"/>
                        <a:t>Editor session</a:t>
                      </a:r>
                    </a:p>
                  </a:txBody>
                  <a:tcPr marL="36000" marR="36000" marT="36000" marB="36000">
                    <a:solidFill>
                      <a:schemeClr val="accent1">
                        <a:lumMod val="40000"/>
                        <a:lumOff val="60000"/>
                      </a:schemeClr>
                    </a:solidFill>
                  </a:tcPr>
                </a:tc>
                <a:tc rowSpan="3">
                  <a:txBody>
                    <a:bodyPr/>
                    <a:lstStyle/>
                    <a:p>
                      <a:pPr marL="85725" indent="-85725">
                        <a:buFont typeface="Arial" pitchFamily="34" charset="0"/>
                        <a:buNone/>
                      </a:pPr>
                      <a:r>
                        <a:rPr lang="en-US" sz="1200" dirty="0"/>
                        <a:t>P802.1CF</a:t>
                      </a:r>
                    </a:p>
                    <a:p>
                      <a:pPr marL="85725" indent="-85725">
                        <a:buFont typeface="Arial" pitchFamily="34" charset="0"/>
                        <a:buNone/>
                      </a:pPr>
                      <a:r>
                        <a:rPr lang="en-US" sz="1200" dirty="0"/>
                        <a:t>Editor session</a:t>
                      </a:r>
                    </a:p>
                  </a:txBody>
                  <a:tcPr marL="36000" marR="36000" marT="36000" marB="36000">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val="3395481729"/>
                  </a:ext>
                </a:extLst>
              </a:tr>
              <a:tr h="227133">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75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45720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dirty="0"/>
                    </a:p>
                  </a:txBody>
                  <a:tcPr marL="36000" marR="36000" marT="36000" marB="36000">
                    <a:solidFill>
                      <a:schemeClr val="bg1"/>
                    </a:solidFill>
                  </a:tcPr>
                </a:tc>
                <a:tc>
                  <a:txBody>
                    <a:bodyPr/>
                    <a:lstStyle/>
                    <a:p>
                      <a:r>
                        <a:rPr lang="en-US" sz="1200" dirty="0"/>
                        <a:t>OmniRAN opening</a:t>
                      </a:r>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p>
                      <a:endParaRPr lang="en-US" sz="1400" dirty="0"/>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12954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457200">
                <a:tc rowSpan="2">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vMerge="1">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457200">
                <a:tc vMerge="1">
                  <a:txBody>
                    <a:bodyPr/>
                    <a:lstStyle/>
                    <a:p>
                      <a:endParaRPr lang="en-US"/>
                    </a:p>
                  </a:txBody>
                  <a:tcPr/>
                </a:tc>
                <a:tc rowSpan="2">
                  <a:txBody>
                    <a:bodyPr/>
                    <a:lstStyle/>
                    <a:p>
                      <a:r>
                        <a:rPr lang="en-US" sz="1200" i="1" dirty="0"/>
                        <a:t>Reception</a:t>
                      </a:r>
                    </a:p>
                  </a:txBody>
                  <a:tcPr marL="36000" marR="36000" marT="36000" marB="36000">
                    <a:solidFill>
                      <a:schemeClr val="bg2">
                        <a:lumMod val="50000"/>
                      </a:schemeClr>
                    </a:solidFill>
                  </a:tcPr>
                </a:tc>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a:t>Social Event @ Cabot Tower</a:t>
                      </a:r>
                    </a:p>
                  </a:txBody>
                  <a:tcPr marL="36000" marR="36000" marT="36000" marB="36000">
                    <a:solidFill>
                      <a:schemeClr val="bg2">
                        <a:lumMod val="5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05921288"/>
                  </a:ext>
                </a:extLst>
              </a:tr>
              <a:tr h="182880">
                <a:tc rowSpan="3">
                  <a:txBody>
                    <a:bodyPr/>
                    <a:lstStyle/>
                    <a:p>
                      <a:pPr algn="ct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65000"/>
                      </a:schemeClr>
                    </a:solidFill>
                  </a:tcPr>
                </a:tc>
                <a:tc vMerge="1">
                  <a:txBody>
                    <a:bodyPr/>
                    <a:lstStyle/>
                    <a:p>
                      <a:endParaRPr lang="en-US" dirty="0"/>
                    </a:p>
                  </a:txBody>
                  <a:tcPr marL="36000" marR="36000" marT="36000" marB="36000">
                    <a:solidFill>
                      <a:schemeClr val="bg1"/>
                    </a:solidFill>
                  </a:tcPr>
                </a:tc>
                <a:tc rowSpan="3">
                  <a:txBody>
                    <a:bodyPr/>
                    <a:lstStyle/>
                    <a:p>
                      <a:endParaRPr lang="en-US" sz="1200" dirty="0">
                        <a:solidFill>
                          <a:schemeClr val="tx1"/>
                        </a:solidFill>
                      </a:endParaRPr>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63440">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dirty="0"/>
                    </a:p>
                  </a:txBody>
                  <a:tcPr marL="36000" marR="36000" marT="36000" marB="36000">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25619667"/>
                  </a:ext>
                </a:extLst>
              </a:tr>
              <a:tr h="204273">
                <a:tc vMerge="1">
                  <a:txBody>
                    <a:bodyPr/>
                    <a:lstStyle/>
                    <a:p>
                      <a:endParaRPr lang="en-US"/>
                    </a:p>
                  </a:txBody>
                  <a:tcPr/>
                </a:tc>
                <a:tc vMerge="1">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7733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a:t>Tuesday, July 25</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https://nokiameetings.webex.com/nokiameetings/j.php?MTID=m7442a267b1606a4590285f8f8d782ba3</a:t>
            </a:r>
            <a:endParaRPr lang="en-US" dirty="0"/>
          </a:p>
          <a:p>
            <a:pPr lvl="1"/>
            <a:r>
              <a:rPr lang="en-US" dirty="0"/>
              <a:t>Meeting number: 957 357 733 </a:t>
            </a:r>
          </a:p>
          <a:p>
            <a:pPr lvl="1"/>
            <a:r>
              <a:rPr lang="en-US" dirty="0"/>
              <a:t>Meeting password: OmniRAN </a:t>
            </a:r>
          </a:p>
          <a:p>
            <a:r>
              <a:rPr lang="en-US" dirty="0"/>
              <a:t>Join by phone </a:t>
            </a:r>
          </a:p>
          <a:p>
            <a:pPr marL="457200" lvl="1" indent="0">
              <a:buNone/>
            </a:pPr>
            <a:r>
              <a:rPr lang="en-US" dirty="0"/>
              <a:t>+19724459814 US Dallas </a:t>
            </a:r>
          </a:p>
          <a:p>
            <a:pPr marL="457200" lvl="1" indent="0">
              <a:buNone/>
            </a:pPr>
            <a:r>
              <a:rPr lang="en-US" dirty="0"/>
              <a:t>+442036087616 UK London </a:t>
            </a:r>
          </a:p>
          <a:p>
            <a:pPr lvl="1"/>
            <a:r>
              <a:rPr lang="en-US" dirty="0"/>
              <a:t>Access code: 957 357 733</a:t>
            </a:r>
          </a:p>
          <a:p>
            <a:pPr lvl="1"/>
            <a:r>
              <a:rPr lang="en-US" dirty="0"/>
              <a:t>Global call-in numbers</a:t>
            </a:r>
            <a:br>
              <a:rPr lang="en-US" dirty="0"/>
            </a:br>
            <a:r>
              <a:rPr lang="en-US" u="sng" dirty="0">
                <a:hlinkClick r:id="rId4"/>
              </a:rPr>
              <a:t>https://nokiameetings.webex.com/nokiameetings/globalcallin.php?serviceType=MC&amp;ED=525108262&amp;tollFree=0</a:t>
            </a:r>
            <a:endParaRPr lang="en-US" dirty="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Minutes </a:t>
            </a:r>
          </a:p>
          <a:p>
            <a:r>
              <a:rPr lang="en-US" dirty="0"/>
              <a:t>Reports </a:t>
            </a:r>
          </a:p>
          <a:p>
            <a:r>
              <a:rPr lang="en-US" dirty="0"/>
              <a:t>Editorial review of D0.6 to finalize for TG ballot </a:t>
            </a:r>
          </a:p>
          <a:p>
            <a:r>
              <a:rPr lang="en-US" dirty="0"/>
              <a:t>P802.1CF information model structure </a:t>
            </a:r>
          </a:p>
          <a:p>
            <a:r>
              <a:rPr lang="en-US" dirty="0"/>
              <a:t>Plans for St. John's F2F interim </a:t>
            </a:r>
          </a:p>
          <a:p>
            <a:r>
              <a:rPr lang="en-US" dirty="0" err="1"/>
              <a:t>AoB</a:t>
            </a:r>
            <a:r>
              <a:rPr lang="en-US" dirty="0"/>
              <a:t>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1527</TotalTime>
  <Words>1316</Words>
  <Application>Microsoft Office PowerPoint</Application>
  <PresentationFormat>On-screen Show (4:3)</PresentationFormat>
  <Paragraphs>191</Paragraphs>
  <Slides>16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Helvetica</vt:lpstr>
      <vt:lpstr>Monotype Sorts</vt:lpstr>
      <vt:lpstr>Times</vt:lpstr>
      <vt:lpstr>Times New Roman</vt:lpstr>
      <vt:lpstr>Template</vt:lpstr>
      <vt:lpstr>IEEE 802.1 OmniRAN TG July 25th,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lpstr>Agenda proposal for Sep 2017 F2F</vt:lpstr>
      <vt:lpstr>Sep 2017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319</cp:revision>
  <cp:lastPrinted>1998-02-10T13:28:06Z</cp:lastPrinted>
  <dcterms:created xsi:type="dcterms:W3CDTF">2011-12-30T17:06:23Z</dcterms:created>
  <dcterms:modified xsi:type="dcterms:W3CDTF">2017-07-25T08:51:20Z</dcterms:modified>
</cp:coreProperties>
</file>