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8" r:id="rId3"/>
    <p:sldId id="325" r:id="rId4"/>
    <p:sldId id="326" r:id="rId5"/>
    <p:sldId id="290" r:id="rId6"/>
    <p:sldId id="291" r:id="rId7"/>
    <p:sldId id="292" r:id="rId8"/>
    <p:sldId id="320" r:id="rId9"/>
    <p:sldId id="293" r:id="rId10"/>
    <p:sldId id="271" r:id="rId11"/>
    <p:sldId id="297" r:id="rId12"/>
    <p:sldId id="299" r:id="rId13"/>
    <p:sldId id="327" r:id="rId14"/>
    <p:sldId id="30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92" autoAdjust="0"/>
    <p:restoredTop sz="95982" autoAdjust="0"/>
  </p:normalViewPr>
  <p:slideViewPr>
    <p:cSldViewPr>
      <p:cViewPr varScale="1">
        <p:scale>
          <a:sx n="80" d="100"/>
          <a:sy n="80" d="100"/>
        </p:scale>
        <p:origin x="82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effectLst/>
              </a:rPr>
              <a:t>omniran-17-0051-00-00TG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strel.com/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July 2017 F2F Meeting</a:t>
            </a:r>
            <a:br>
              <a:rPr lang="en-US" dirty="0"/>
            </a:br>
            <a:r>
              <a:rPr lang="en-US" dirty="0"/>
              <a:t>Berlin, Germany</a:t>
            </a:r>
          </a:p>
        </p:txBody>
      </p:sp>
      <p:sp>
        <p:nvSpPr>
          <p:cNvPr id="3" name="Subtitle 2"/>
          <p:cNvSpPr>
            <a:spLocks noGrp="1"/>
          </p:cNvSpPr>
          <p:nvPr>
            <p:ph type="subTitle" idx="1"/>
          </p:nvPr>
        </p:nvSpPr>
        <p:spPr/>
        <p:txBody>
          <a:bodyPr/>
          <a:lstStyle/>
          <a:p>
            <a:r>
              <a:rPr lang="en-US" dirty="0"/>
              <a:t>2017-07-06</a:t>
            </a:r>
          </a:p>
          <a:p>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p>
          <a:p>
            <a:r>
              <a:rPr lang="en-GB" sz="2400" dirty="0"/>
              <a:t>Minutes taker:</a:t>
            </a:r>
          </a:p>
          <a:p>
            <a:pPr lvl="1"/>
            <a:r>
              <a:rPr lang="en-GB" sz="2000" dirty="0"/>
              <a:t> …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29440648"/>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val="20000"/>
                    </a:ext>
                  </a:extLst>
                </a:gridCol>
                <a:gridCol w="182282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r>
                        <a:rPr lang="en-US" sz="1400" baseline="0" dirty="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a:solidFill>
                            <a:schemeClr val="accent1">
                              <a:lumMod val="20000"/>
                              <a:lumOff val="80000"/>
                            </a:schemeClr>
                          </a:solidFill>
                        </a:rPr>
                        <a:t>Jeorge</a:t>
                      </a:r>
                      <a:r>
                        <a:rPr lang="en-US" sz="1400" dirty="0">
                          <a:solidFill>
                            <a:schemeClr val="accent1">
                              <a:lumMod val="20000"/>
                              <a:lumOff val="80000"/>
                            </a:schemeClr>
                          </a:solidFill>
                        </a:rPr>
                        <a:t> S. </a:t>
                      </a:r>
                      <a:r>
                        <a:rPr lang="en-US" sz="1400" dirty="0" err="1">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Teradyne</a:t>
                      </a:r>
                    </a:p>
                  </a:txBody>
                  <a:tcPr/>
                </a:tc>
                <a:extLst>
                  <a:ext uri="{0D108BD9-81ED-4DB2-BD59-A6C34878D82A}">
                    <a16:rowId xmlns:a16="http://schemas.microsoft.com/office/drawing/2014/main"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20000"/>
                              <a:lumOff val="80000"/>
                            </a:schemeClr>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20000"/>
                              <a:lumOff val="80000"/>
                            </a:schemeClr>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a:solidFill>
                            <a:schemeClr val="accent1">
                              <a:lumMod val="20000"/>
                              <a:lumOff val="80000"/>
                            </a:schemeClr>
                          </a:solidFill>
                        </a:rPr>
                        <a:t>Katsuo</a:t>
                      </a:r>
                      <a:r>
                        <a:rPr lang="en-US" sz="1400" dirty="0">
                          <a:solidFill>
                            <a:schemeClr val="accent1">
                              <a:lumMod val="20000"/>
                              <a:lumOff val="80000"/>
                            </a:schemeClr>
                          </a:solidFill>
                        </a:rPr>
                        <a:t> </a:t>
                      </a:r>
                      <a:r>
                        <a:rPr lang="en-US" sz="1400" dirty="0" err="1">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KDDI R&amp;D Labs</a:t>
                      </a:r>
                    </a:p>
                  </a:txBody>
                  <a:tcPr/>
                </a:tc>
                <a:extLst>
                  <a:ext uri="{0D108BD9-81ED-4DB2-BD59-A6C34878D82A}">
                    <a16:rowId xmlns:a16="http://schemas.microsoft.com/office/drawing/2014/main" val="10002"/>
                  </a:ext>
                </a:extLst>
              </a:tr>
              <a:tr h="292100">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Stephen Pain</a:t>
                      </a:r>
                    </a:p>
                  </a:txBody>
                  <a:tcPr/>
                </a:tc>
                <a:tc>
                  <a:txBody>
                    <a:bodyPr/>
                    <a:lstStyle/>
                    <a:p>
                      <a:r>
                        <a:rPr lang="en-US" sz="1400" dirty="0">
                          <a:solidFill>
                            <a:schemeClr val="accent1">
                              <a:lumMod val="20000"/>
                              <a:lumOff val="80000"/>
                            </a:schemeClr>
                          </a:solidFill>
                        </a:rPr>
                        <a:t>BRCM</a:t>
                      </a:r>
                    </a:p>
                  </a:txBody>
                  <a:tcPr/>
                </a:tc>
                <a:extLst>
                  <a:ext uri="{0D108BD9-81ED-4DB2-BD59-A6C34878D82A}">
                    <a16:rowId xmlns:a16="http://schemas.microsoft.com/office/drawing/2014/main" val="10003"/>
                  </a:ext>
                </a:extLst>
              </a:tr>
              <a:tr h="292100">
                <a:tc>
                  <a:txBody>
                    <a:bodyPr/>
                    <a:lstStyle/>
                    <a:p>
                      <a:r>
                        <a:rPr lang="en-US" sz="1400" dirty="0" err="1">
                          <a:solidFill>
                            <a:schemeClr val="accent1">
                              <a:lumMod val="20000"/>
                              <a:lumOff val="80000"/>
                            </a:schemeClr>
                          </a:solidFill>
                        </a:rPr>
                        <a:t>Yonggang</a:t>
                      </a:r>
                      <a:r>
                        <a:rPr lang="en-US" sz="1400" dirty="0">
                          <a:solidFill>
                            <a:schemeClr val="accent1">
                              <a:lumMod val="20000"/>
                              <a:lumOff val="80000"/>
                            </a:schemeClr>
                          </a:solidFill>
                        </a:rPr>
                        <a:t> Fang</a:t>
                      </a:r>
                    </a:p>
                  </a:txBody>
                  <a:tcPr/>
                </a:tc>
                <a:tc>
                  <a:txBody>
                    <a:bodyPr/>
                    <a:lstStyle/>
                    <a:p>
                      <a:r>
                        <a:rPr lang="en-US" sz="1400" dirty="0">
                          <a:solidFill>
                            <a:schemeClr val="accent1">
                              <a:lumMod val="20000"/>
                              <a:lumOff val="80000"/>
                            </a:schemeClr>
                          </a:solidFill>
                        </a:rPr>
                        <a:t>ZTETX</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Bill Carney</a:t>
                      </a:r>
                    </a:p>
                  </a:txBody>
                  <a:tcPr/>
                </a:tc>
                <a:tc>
                  <a:txBody>
                    <a:bodyPr/>
                    <a:lstStyle/>
                    <a:p>
                      <a:r>
                        <a:rPr lang="en-US" sz="1400" dirty="0">
                          <a:solidFill>
                            <a:schemeClr val="accent1">
                              <a:lumMod val="20000"/>
                              <a:lumOff val="80000"/>
                            </a:schemeClr>
                          </a:solidFill>
                        </a:rPr>
                        <a:t>Sony</a:t>
                      </a:r>
                    </a:p>
                  </a:txBody>
                  <a:tcPr/>
                </a:tc>
                <a:extLst>
                  <a:ext uri="{0D108BD9-81ED-4DB2-BD59-A6C34878D82A}">
                    <a16:rowId xmlns:a16="http://schemas.microsoft.com/office/drawing/2014/main" val="10004"/>
                  </a:ext>
                </a:extLst>
              </a:tr>
              <a:tr h="292100">
                <a:tc>
                  <a:txBody>
                    <a:bodyPr/>
                    <a:lstStyle/>
                    <a:p>
                      <a:r>
                        <a:rPr lang="en-US" sz="1400" dirty="0" err="1">
                          <a:solidFill>
                            <a:schemeClr val="accent1">
                              <a:lumMod val="20000"/>
                              <a:lumOff val="80000"/>
                            </a:schemeClr>
                          </a:solidFill>
                        </a:rPr>
                        <a:t>Hyeong</a:t>
                      </a:r>
                      <a:r>
                        <a:rPr lang="en-US" sz="1400" baseline="0" dirty="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ETRI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Praveen</a:t>
                      </a:r>
                      <a:r>
                        <a:rPr lang="en-US" sz="1400" baseline="0" dirty="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Qualcomm</a:t>
                      </a:r>
                    </a:p>
                  </a:txBody>
                  <a:tcPr/>
                </a:tc>
                <a:extLst>
                  <a:ext uri="{0D108BD9-81ED-4DB2-BD59-A6C34878D82A}">
                    <a16:rowId xmlns:a16="http://schemas.microsoft.com/office/drawing/2014/main" val="10005"/>
                  </a:ext>
                </a:extLst>
              </a:tr>
              <a:tr h="292100">
                <a:tc>
                  <a:txBody>
                    <a:bodyPr/>
                    <a:lstStyle/>
                    <a:p>
                      <a:r>
                        <a:rPr lang="en-US" sz="1400" dirty="0" err="1">
                          <a:solidFill>
                            <a:schemeClr val="accent1">
                              <a:lumMod val="20000"/>
                              <a:lumOff val="80000"/>
                            </a:schemeClr>
                          </a:solidFill>
                        </a:rPr>
                        <a:t>Chenchen</a:t>
                      </a:r>
                      <a:r>
                        <a:rPr lang="en-US" sz="1400" dirty="0">
                          <a:solidFill>
                            <a:schemeClr val="accent1">
                              <a:lumMod val="20000"/>
                              <a:lumOff val="80000"/>
                            </a:schemeClr>
                          </a:solidFill>
                        </a:rPr>
                        <a:t> Liu</a:t>
                      </a:r>
                    </a:p>
                  </a:txBody>
                  <a:tcPr/>
                </a:tc>
                <a:tc>
                  <a:txBody>
                    <a:bodyPr/>
                    <a:lstStyle/>
                    <a:p>
                      <a:r>
                        <a:rPr lang="en-US" sz="1400" dirty="0">
                          <a:solidFill>
                            <a:schemeClr val="accent1">
                              <a:lumMod val="20000"/>
                              <a:lumOff val="80000"/>
                            </a:schemeClr>
                          </a:solidFill>
                        </a:rPr>
                        <a:t>Huawei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Mark Hamilton</a:t>
                      </a:r>
                    </a:p>
                  </a:txBody>
                  <a:tcPr/>
                </a:tc>
                <a:tc>
                  <a:txBody>
                    <a:bodyPr/>
                    <a:lstStyle/>
                    <a:p>
                      <a:r>
                        <a:rPr lang="en-US" sz="1400" dirty="0">
                          <a:solidFill>
                            <a:schemeClr val="accent1">
                              <a:lumMod val="20000"/>
                              <a:lumOff val="80000"/>
                            </a:schemeClr>
                          </a:solidFill>
                        </a:rPr>
                        <a:t>Ruckus Wireless</a:t>
                      </a:r>
                    </a:p>
                  </a:txBody>
                  <a:tcPr/>
                </a:tc>
                <a:extLst>
                  <a:ext uri="{0D108BD9-81ED-4DB2-BD59-A6C34878D82A}">
                    <a16:rowId xmlns:a16="http://schemas.microsoft.com/office/drawing/2014/main" val="10006"/>
                  </a:ext>
                </a:extLst>
              </a:tr>
              <a:tr h="292100">
                <a:tc>
                  <a:txBody>
                    <a:bodyPr/>
                    <a:lstStyle/>
                    <a:p>
                      <a:r>
                        <a:rPr lang="en-US" sz="1400" dirty="0">
                          <a:solidFill>
                            <a:schemeClr val="accent1">
                              <a:lumMod val="20000"/>
                              <a:lumOff val="80000"/>
                            </a:schemeClr>
                          </a:solidFill>
                        </a:rPr>
                        <a:t>James </a:t>
                      </a:r>
                      <a:r>
                        <a:rPr lang="en-US" sz="1400" dirty="0" err="1">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Blackberry</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July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P802.1CF-D0.5</a:t>
            </a:r>
          </a:p>
          <a:p>
            <a:r>
              <a:rPr lang="en-US" dirty="0"/>
              <a:t>New content for P802.1CF</a:t>
            </a:r>
          </a:p>
          <a:p>
            <a:pPr lvl="1"/>
            <a:r>
              <a:rPr lang="en-US" dirty="0"/>
              <a:t>7.9 Data model</a:t>
            </a:r>
          </a:p>
          <a:p>
            <a:pPr lvl="1"/>
            <a:r>
              <a:rPr lang="en-US" dirty="0"/>
              <a:t>Amendments to existing chapters</a:t>
            </a:r>
          </a:p>
          <a:p>
            <a:r>
              <a:rPr lang="en-US" dirty="0"/>
              <a:t>Plan for going WG ballot w/ 802.1CF-D0.6 draft</a:t>
            </a:r>
          </a:p>
          <a:p>
            <a:r>
              <a:rPr lang="en-US" dirty="0"/>
              <a:t>Potential input to 802.1 Industry Connections</a:t>
            </a:r>
          </a:p>
          <a:p>
            <a:r>
              <a:rPr lang="en-US" dirty="0"/>
              <a:t>Conference calls until Sept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63764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62500" lnSpcReduction="20000"/>
          </a:bodyPr>
          <a:lstStyle/>
          <a:p>
            <a:r>
              <a:rPr lang="en-US" dirty="0"/>
              <a:t>Mon</a:t>
            </a:r>
          </a:p>
          <a:p>
            <a:r>
              <a:rPr lang="en-US" dirty="0"/>
              <a:t>Tue</a:t>
            </a:r>
          </a:p>
          <a:p>
            <a:r>
              <a:rPr lang="en-US" dirty="0"/>
              <a:t>Wed</a:t>
            </a:r>
          </a:p>
          <a:p>
            <a:r>
              <a:rPr lang="en-US" dirty="0"/>
              <a:t>Thu</a:t>
            </a:r>
          </a:p>
          <a:p>
            <a:pPr lvl="1"/>
            <a:r>
              <a:rPr lang="en-US" dirty="0"/>
              <a:t>Review of minutes</a:t>
            </a:r>
          </a:p>
          <a:p>
            <a:pPr lvl="1"/>
            <a:r>
              <a:rPr lang="en-US" dirty="0"/>
              <a:t>Reports</a:t>
            </a:r>
          </a:p>
          <a:p>
            <a:pPr lvl="1"/>
            <a:r>
              <a:rPr lang="en-US" dirty="0"/>
              <a:t>Comment resolution on P802.1CF-D0.5</a:t>
            </a:r>
          </a:p>
          <a:p>
            <a:pPr lvl="1"/>
            <a:r>
              <a:rPr lang="en-US" dirty="0"/>
              <a:t>New content for P802.1CF</a:t>
            </a:r>
          </a:p>
          <a:p>
            <a:pPr lvl="2"/>
            <a:r>
              <a:rPr lang="en-US" dirty="0"/>
              <a:t>7.9 Data model</a:t>
            </a:r>
          </a:p>
          <a:p>
            <a:pPr lvl="2"/>
            <a:r>
              <a:rPr lang="en-US" dirty="0"/>
              <a:t>Amendments to existing chapters</a:t>
            </a:r>
          </a:p>
          <a:p>
            <a:pPr lvl="1"/>
            <a:r>
              <a:rPr lang="en-US" dirty="0"/>
              <a:t>Plan for going WG ballot w/ 802.1CF-D0.6 draft</a:t>
            </a:r>
          </a:p>
          <a:p>
            <a:pPr lvl="1"/>
            <a:r>
              <a:rPr lang="en-US" dirty="0"/>
              <a:t>Potential input to 802.1 Industry Connections</a:t>
            </a:r>
          </a:p>
          <a:p>
            <a:pPr lvl="1"/>
            <a:r>
              <a:rPr lang="en-US" dirty="0"/>
              <a:t>Conference calls until Sept F2F</a:t>
            </a:r>
          </a:p>
          <a:p>
            <a:pPr lvl="1"/>
            <a:r>
              <a:rPr lang="en-US" dirty="0"/>
              <a:t>Motions to 802.1 closing plenary</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2017 F2F Meeting</a:t>
            </a:r>
          </a:p>
        </p:txBody>
      </p:sp>
      <p:sp>
        <p:nvSpPr>
          <p:cNvPr id="3" name="Content Placeholder 2"/>
          <p:cNvSpPr>
            <a:spLocks noGrp="1"/>
          </p:cNvSpPr>
          <p:nvPr>
            <p:ph idx="1"/>
          </p:nvPr>
        </p:nvSpPr>
        <p:spPr>
          <a:xfrm>
            <a:off x="457200" y="1417638"/>
            <a:ext cx="8229600" cy="4983162"/>
          </a:xfrm>
        </p:spPr>
        <p:txBody>
          <a:bodyPr>
            <a:normAutofit fontScale="77500" lnSpcReduction="20000"/>
          </a:bodyPr>
          <a:lstStyle/>
          <a:p>
            <a:r>
              <a:rPr lang="en-US" dirty="0"/>
              <a:t>Venue:</a:t>
            </a:r>
          </a:p>
          <a:p>
            <a:pPr lvl="1"/>
            <a:r>
              <a:rPr lang="en-US" b="1" dirty="0" err="1"/>
              <a:t>Estrel</a:t>
            </a:r>
            <a:r>
              <a:rPr lang="en-US" b="1" dirty="0"/>
              <a:t> Berlin</a:t>
            </a:r>
            <a:br>
              <a:rPr lang="en-US" b="1" dirty="0"/>
            </a:br>
            <a:r>
              <a:rPr lang="en-US" dirty="0" err="1"/>
              <a:t>Sonnenallee</a:t>
            </a:r>
            <a:r>
              <a:rPr lang="en-US" dirty="0"/>
              <a:t> 225</a:t>
            </a:r>
            <a:br>
              <a:rPr lang="en-US" dirty="0"/>
            </a:br>
            <a:r>
              <a:rPr lang="en-US" dirty="0"/>
              <a:t>12057 Berlin, Germany</a:t>
            </a:r>
          </a:p>
          <a:p>
            <a:pPr lvl="1"/>
            <a:r>
              <a:rPr lang="en-US" dirty="0"/>
              <a:t>Hotel Information Website: </a:t>
            </a:r>
            <a:r>
              <a:rPr lang="en-US" dirty="0">
                <a:hlinkClick r:id="rId2"/>
              </a:rPr>
              <a:t>https://www.estrel.com/en/</a:t>
            </a:r>
            <a:endParaRPr lang="en-US" dirty="0"/>
          </a:p>
          <a:p>
            <a:pPr marL="457200" lvl="1" indent="0">
              <a:buNone/>
            </a:pPr>
            <a:endParaRPr lang="en-US" dirty="0"/>
          </a:p>
          <a:p>
            <a:r>
              <a:rPr lang="en-US" dirty="0"/>
              <a:t>OmniRAN TG sessions:</a:t>
            </a:r>
          </a:p>
          <a:p>
            <a:pPr lvl="1"/>
            <a:r>
              <a:rPr lang="en-US" dirty="0"/>
              <a:t>Mon, 	Jul 10</a:t>
            </a:r>
            <a:r>
              <a:rPr lang="en-US" baseline="30000" dirty="0"/>
              <a:t>th</a:t>
            </a:r>
            <a:r>
              <a:rPr lang="en-US" dirty="0"/>
              <a:t>,	16:00-18:00</a:t>
            </a:r>
          </a:p>
          <a:p>
            <a:pPr lvl="2"/>
            <a:r>
              <a:rPr lang="en-US" dirty="0"/>
              <a:t>Meeting room: ECC Room 5</a:t>
            </a:r>
          </a:p>
          <a:p>
            <a:pPr lvl="1"/>
            <a:r>
              <a:rPr lang="en-US" dirty="0"/>
              <a:t>Tue, 	Jul 11</a:t>
            </a:r>
            <a:r>
              <a:rPr lang="en-US" baseline="30000" dirty="0"/>
              <a:t>th</a:t>
            </a:r>
            <a:r>
              <a:rPr lang="en-US" dirty="0"/>
              <a:t>, 	16:00-18:00</a:t>
            </a:r>
          </a:p>
          <a:p>
            <a:pPr lvl="2"/>
            <a:r>
              <a:rPr lang="en-US" dirty="0"/>
              <a:t>Meeting room: ECC Room 5</a:t>
            </a:r>
          </a:p>
          <a:p>
            <a:pPr lvl="1"/>
            <a:r>
              <a:rPr lang="en-US" dirty="0"/>
              <a:t>Wed,	Jul 12</a:t>
            </a:r>
            <a:r>
              <a:rPr lang="en-US" baseline="30000" dirty="0"/>
              <a:t>th</a:t>
            </a:r>
            <a:r>
              <a:rPr lang="en-US" dirty="0"/>
              <a:t>,	13:30-17:30</a:t>
            </a:r>
          </a:p>
          <a:p>
            <a:pPr lvl="2"/>
            <a:r>
              <a:rPr lang="en-US" dirty="0"/>
              <a:t>Meeting room: ECC Room 5</a:t>
            </a:r>
          </a:p>
          <a:p>
            <a:pPr lvl="1"/>
            <a:r>
              <a:rPr lang="en-US" dirty="0"/>
              <a:t>Thu, 	Jul 13</a:t>
            </a:r>
            <a:r>
              <a:rPr lang="en-US" baseline="30000" dirty="0"/>
              <a:t>th</a:t>
            </a:r>
            <a:r>
              <a:rPr lang="en-US" dirty="0"/>
              <a:t> ,	10:30-12:30</a:t>
            </a:r>
          </a:p>
          <a:p>
            <a:pPr lvl="2"/>
            <a:r>
              <a:rPr lang="en-US" dirty="0"/>
              <a:t>Meeting room: 30210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July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P802.1CF-D0.5</a:t>
            </a:r>
          </a:p>
          <a:p>
            <a:r>
              <a:rPr lang="en-US" dirty="0"/>
              <a:t>New content for P802.1CF</a:t>
            </a:r>
          </a:p>
          <a:p>
            <a:pPr lvl="1"/>
            <a:r>
              <a:rPr lang="en-US" dirty="0"/>
              <a:t>7.9 Data model</a:t>
            </a:r>
          </a:p>
          <a:p>
            <a:pPr lvl="1"/>
            <a:r>
              <a:rPr lang="en-US" dirty="0"/>
              <a:t>Amendments to existing chapters</a:t>
            </a:r>
          </a:p>
          <a:p>
            <a:r>
              <a:rPr lang="en-US" dirty="0"/>
              <a:t>Plan for going WG ballot w/ 802.1CF-D0.6 draft</a:t>
            </a:r>
          </a:p>
          <a:p>
            <a:r>
              <a:rPr lang="en-US" dirty="0"/>
              <a:t>Potential input to 802.1 Industry Connections</a:t>
            </a:r>
          </a:p>
          <a:p>
            <a:r>
              <a:rPr lang="en-US" dirty="0"/>
              <a:t>Conference calls until Sept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217426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July 2017 Agenda Graphics</a:t>
            </a:r>
          </a:p>
        </p:txBody>
      </p:sp>
      <p:graphicFrame>
        <p:nvGraphicFramePr>
          <p:cNvPr id="3" name="Table 2"/>
          <p:cNvGraphicFramePr>
            <a:graphicFrameLocks noGrp="1"/>
          </p:cNvGraphicFramePr>
          <p:nvPr>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7/10</a:t>
                      </a:r>
                    </a:p>
                  </a:txBody>
                  <a:tcPr marL="0" marR="0" marT="0" marB="0">
                    <a:solidFill>
                      <a:schemeClr val="bg1"/>
                    </a:solidFill>
                  </a:tcPr>
                </a:tc>
                <a:tc>
                  <a:txBody>
                    <a:bodyPr/>
                    <a:lstStyle/>
                    <a:p>
                      <a:pPr algn="ctr"/>
                      <a:r>
                        <a:rPr lang="en-US" sz="1800" dirty="0">
                          <a:solidFill>
                            <a:schemeClr val="tx2"/>
                          </a:solidFill>
                        </a:rPr>
                        <a:t>Tue 7/11</a:t>
                      </a:r>
                    </a:p>
                  </a:txBody>
                  <a:tcPr marL="0" marR="0" marT="0" marB="0">
                    <a:solidFill>
                      <a:schemeClr val="bg1"/>
                    </a:solidFill>
                  </a:tcPr>
                </a:tc>
                <a:tc>
                  <a:txBody>
                    <a:bodyPr/>
                    <a:lstStyle/>
                    <a:p>
                      <a:pPr algn="ctr"/>
                      <a:r>
                        <a:rPr lang="en-US" sz="1800" dirty="0">
                          <a:solidFill>
                            <a:schemeClr val="tx2"/>
                          </a:solidFill>
                        </a:rPr>
                        <a:t>Wed 7/12</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/13</a:t>
                      </a:r>
                    </a:p>
                  </a:txBody>
                  <a:tcPr marL="0" marR="0" marT="0" marB="0">
                    <a:solidFill>
                      <a:schemeClr val="bg1"/>
                    </a:solidFill>
                  </a:tcPr>
                </a:tc>
                <a:tc>
                  <a:txBody>
                    <a:bodyPr/>
                    <a:lstStyle/>
                    <a:p>
                      <a:pPr algn="ctr"/>
                      <a:r>
                        <a:rPr lang="en-US" sz="1800" dirty="0">
                          <a:solidFill>
                            <a:schemeClr val="tx2"/>
                          </a:solidFill>
                        </a:rPr>
                        <a:t>Fri 7/14</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200" dirty="0" err="1"/>
                        <a:t>OmniRAN</a:t>
                      </a:r>
                      <a:r>
                        <a:rPr lang="de-DE" sz="1200" dirty="0"/>
                        <a:t> </a:t>
                      </a:r>
                      <a:r>
                        <a:rPr lang="de-DE" sz="1200" dirty="0" err="1"/>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a:t>Tutorials</a:t>
                      </a:r>
                      <a:endParaRPr lang="en-US" sz="1200" dirty="0"/>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a:t>ICA</a:t>
                      </a:r>
                      <a:r>
                        <a:rPr lang="en-US" sz="1200" baseline="0" dirty="0"/>
                        <a:t> Kick off</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101641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892</TotalTime>
  <Words>1277</Words>
  <Application>Microsoft Office PowerPoint</Application>
  <PresentationFormat>On-screen Show (4:3)</PresentationFormat>
  <Paragraphs>196</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Helvetica</vt:lpstr>
      <vt:lpstr>Monotype Sorts</vt:lpstr>
      <vt:lpstr>Times</vt:lpstr>
      <vt:lpstr>Times New Roman</vt:lpstr>
      <vt:lpstr>Template</vt:lpstr>
      <vt:lpstr>IEEE 802.1 OmniRAN TG July 2017 F2F Meeting Berlin, Germany</vt:lpstr>
      <vt:lpstr>July 2017 F2F Meeting</vt:lpstr>
      <vt:lpstr>Agenda proposal for July 2017 F2F</vt:lpstr>
      <vt:lpstr>July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proposal for July 2017 F2F</vt:lpstr>
      <vt:lpstr>Schedules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284</cp:revision>
  <cp:lastPrinted>1998-02-10T13:28:06Z</cp:lastPrinted>
  <dcterms:created xsi:type="dcterms:W3CDTF">2011-12-30T17:06:23Z</dcterms:created>
  <dcterms:modified xsi:type="dcterms:W3CDTF">2017-07-06T13:40:31Z</dcterms:modified>
</cp:coreProperties>
</file>