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65" r:id="rId3"/>
    <p:sldId id="290" r:id="rId4"/>
    <p:sldId id="291" r:id="rId5"/>
    <p:sldId id="292" r:id="rId6"/>
    <p:sldId id="307" r:id="rId7"/>
    <p:sldId id="293" r:id="rId8"/>
    <p:sldId id="271" r:id="rId9"/>
    <p:sldId id="266" r:id="rId10"/>
    <p:sldId id="283" r:id="rId11"/>
    <p:sldId id="294" r:id="rId12"/>
    <p:sldId id="297" r:id="rId13"/>
    <p:sldId id="302" r:id="rId14"/>
    <p:sldId id="308" r:id="rId15"/>
    <p:sldId id="309" r:id="rId16"/>
    <p:sldId id="311" r:id="rId17"/>
    <p:sldId id="31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8" autoAdjust="0"/>
    <p:restoredTop sz="99233" autoAdjust="0"/>
  </p:normalViewPr>
  <p:slideViewPr>
    <p:cSldViewPr>
      <p:cViewPr varScale="1">
        <p:scale>
          <a:sx n="84" d="100"/>
          <a:sy n="84" d="100"/>
        </p:scale>
        <p:origin x="83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664411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7</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8</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a:t>omniran-17-0050-00-00TG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7/omniran-17-0047-00-00TG-may-2017-f2f-meeting-minute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omniran/dcn/17/omniran-17-0049-00-CF00-802-1cf-d0-5-collected-comments.xls"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omniran/dcn/17/omniran-17-0047-00-00TG-may-2017-f2f-meeting-minute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omniran/dcn/17/omniran-17-0049-00-CF00-802-1cf-d0-5-collected-comments.xl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19ddac1faa5cc2afd90a41d58f33ccac"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17067692&amp;tollFree=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June 27</a:t>
            </a:r>
            <a:r>
              <a:rPr lang="en-US" baseline="30000" dirty="0"/>
              <a:t>th</a:t>
            </a:r>
            <a:r>
              <a:rPr lang="en-US" dirty="0"/>
              <a:t>, 2017 Conference Call</a:t>
            </a:r>
          </a:p>
        </p:txBody>
      </p:sp>
      <p:sp>
        <p:nvSpPr>
          <p:cNvPr id="3" name="Subtitle 2"/>
          <p:cNvSpPr>
            <a:spLocks noGrp="1"/>
          </p:cNvSpPr>
          <p:nvPr>
            <p:ph type="subTitle" idx="1"/>
          </p:nvPr>
        </p:nvSpPr>
        <p:spPr/>
        <p:txBody>
          <a:bodyPr/>
          <a:lstStyle/>
          <a:p>
            <a:r>
              <a:rPr lang="en-US" dirty="0"/>
              <a:t>2017-06-26</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Business#1</a:t>
            </a:r>
          </a:p>
        </p:txBody>
      </p:sp>
      <p:sp>
        <p:nvSpPr>
          <p:cNvPr id="3" name="Content Placeholder 2"/>
          <p:cNvSpPr>
            <a:spLocks noGrp="1"/>
          </p:cNvSpPr>
          <p:nvPr>
            <p:ph idx="1"/>
          </p:nvPr>
        </p:nvSpPr>
        <p:spPr>
          <a:xfrm>
            <a:off x="457200" y="1295400"/>
            <a:ext cx="8229600" cy="5333999"/>
          </a:xfrm>
        </p:spPr>
        <p:txBody>
          <a:bodyPr>
            <a:normAutofit/>
          </a:bodyPr>
          <a:lstStyle/>
          <a:p>
            <a:r>
              <a:rPr lang="en-GB" sz="2400" dirty="0"/>
              <a:t>Call Meeting to Order</a:t>
            </a:r>
          </a:p>
          <a:p>
            <a:pPr lvl="1"/>
            <a:r>
              <a:rPr lang="en-GB" sz="2000" dirty="0"/>
              <a:t>Meeting called to order by chair at …</a:t>
            </a:r>
          </a:p>
          <a:p>
            <a:r>
              <a:rPr lang="en-GB" sz="2400" dirty="0"/>
              <a:t>Minutes taker:</a:t>
            </a:r>
          </a:p>
          <a:p>
            <a:pPr lvl="1"/>
            <a:r>
              <a:rPr lang="en-GB" sz="2000" dirty="0"/>
              <a:t>… is taking notes</a:t>
            </a:r>
          </a:p>
          <a:p>
            <a:r>
              <a:rPr lang="en-GB" sz="2400" dirty="0"/>
              <a:t>Roll Call</a:t>
            </a:r>
            <a:endParaRPr lang="en-GB" sz="1600"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540802498"/>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extLst>
                    <a:ext uri="{9D8B030D-6E8A-4147-A177-3AD203B41FA5}">
                      <a16:colId xmlns:a16="http://schemas.microsoft.com/office/drawing/2014/main" val="20000"/>
                    </a:ext>
                  </a:extLst>
                </a:gridCol>
                <a:gridCol w="1859280">
                  <a:extLst>
                    <a:ext uri="{9D8B030D-6E8A-4147-A177-3AD203B41FA5}">
                      <a16:colId xmlns:a16="http://schemas.microsoft.com/office/drawing/2014/main" val="20001"/>
                    </a:ext>
                  </a:extLst>
                </a:gridCol>
                <a:gridCol w="243840">
                  <a:extLst>
                    <a:ext uri="{9D8B030D-6E8A-4147-A177-3AD203B41FA5}">
                      <a16:colId xmlns:a16="http://schemas.microsoft.com/office/drawing/2014/main" val="20002"/>
                    </a:ext>
                  </a:extLst>
                </a:gridCol>
                <a:gridCol w="1905000">
                  <a:extLst>
                    <a:ext uri="{9D8B030D-6E8A-4147-A177-3AD203B41FA5}">
                      <a16:colId xmlns:a16="http://schemas.microsoft.com/office/drawing/2014/main" val="20003"/>
                    </a:ext>
                  </a:extLst>
                </a:gridCol>
                <a:gridCol w="1905000">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rPr>
                        <a:t>Max Riegel</a:t>
                      </a:r>
                    </a:p>
                  </a:txBody>
                  <a:tcPr/>
                </a:tc>
                <a:tc>
                  <a:txBody>
                    <a:bodyPr/>
                    <a:lstStyle/>
                    <a:p>
                      <a:r>
                        <a:rPr lang="en-US" sz="1400" dirty="0">
                          <a:solidFill>
                            <a:schemeClr val="tx1"/>
                          </a:solidFill>
                        </a:rPr>
                        <a:t>Nokia</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bg2"/>
                        </a:solidFill>
                      </a:endParaRPr>
                    </a:p>
                  </a:txBody>
                  <a:tcPr/>
                </a:tc>
                <a:tc>
                  <a:txBody>
                    <a:bodyPr/>
                    <a:lstStyle/>
                    <a:p>
                      <a:endParaRPr lang="en-US" sz="1400" dirty="0">
                        <a:solidFill>
                          <a:schemeClr val="bg2"/>
                        </a:solidFill>
                      </a:endParaRPr>
                    </a:p>
                  </a:txBody>
                  <a:tcPr/>
                </a:tc>
                <a:extLst>
                  <a:ext uri="{0D108BD9-81ED-4DB2-BD59-A6C34878D82A}">
                    <a16:rowId xmlns:a16="http://schemas.microsoft.com/office/drawing/2014/main" val="10001"/>
                  </a:ext>
                </a:extLst>
              </a:tr>
              <a:tr h="292100">
                <a:tc>
                  <a:txBody>
                    <a:bodyPr/>
                    <a:lstStyle/>
                    <a:p>
                      <a:r>
                        <a:rPr lang="en-US" sz="1400" dirty="0">
                          <a:solidFill>
                            <a:schemeClr val="tx1"/>
                          </a:solidFill>
                        </a:rPr>
                        <a:t>Walter Pienciak</a:t>
                      </a:r>
                    </a:p>
                  </a:txBody>
                  <a:tcPr/>
                </a:tc>
                <a:tc>
                  <a:txBody>
                    <a:bodyPr/>
                    <a:lstStyle/>
                    <a:p>
                      <a:r>
                        <a:rPr lang="en-US" sz="1400" dirty="0">
                          <a:solidFill>
                            <a:schemeClr val="tx1"/>
                          </a:solidFill>
                        </a:rPr>
                        <a:t>IEEE SA</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2"/>
                  </a:ext>
                </a:extLst>
              </a:tr>
              <a:tr h="292100">
                <a:tc>
                  <a:txBody>
                    <a:bodyPr/>
                    <a:lstStyle/>
                    <a:p>
                      <a:r>
                        <a:rPr lang="en-US" sz="1400" dirty="0">
                          <a:solidFill>
                            <a:schemeClr val="tx1"/>
                          </a:solidFill>
                          <a:effectLst/>
                        </a:rPr>
                        <a:t>Wang Hao</a:t>
                      </a:r>
                      <a:endParaRPr lang="en-US" sz="1400" dirty="0">
                        <a:solidFill>
                          <a:schemeClr val="tx1"/>
                        </a:solidFill>
                      </a:endParaRPr>
                    </a:p>
                  </a:txBody>
                  <a:tcPr/>
                </a:tc>
                <a:tc>
                  <a:txBody>
                    <a:bodyPr/>
                    <a:lstStyle/>
                    <a:p>
                      <a:r>
                        <a:rPr lang="en-US" sz="1400" dirty="0">
                          <a:solidFill>
                            <a:schemeClr val="tx1"/>
                          </a:solidFill>
                          <a:effectLst/>
                        </a:rPr>
                        <a:t>Fujitsu</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3"/>
                  </a:ext>
                </a:extLst>
              </a:tr>
              <a:tr h="292100">
                <a:tc>
                  <a:txBody>
                    <a:bodyPr/>
                    <a:lstStyle/>
                    <a:p>
                      <a:r>
                        <a:rPr lang="en-US" sz="1400" dirty="0">
                          <a:solidFill>
                            <a:schemeClr val="tx1"/>
                          </a:solidFill>
                        </a:rPr>
                        <a:t>Yonggang Fang</a:t>
                      </a:r>
                    </a:p>
                  </a:txBody>
                  <a:tcPr/>
                </a:tc>
                <a:tc>
                  <a:txBody>
                    <a:bodyPr/>
                    <a:lstStyle/>
                    <a:p>
                      <a:r>
                        <a:rPr lang="en-US" sz="1400" dirty="0">
                          <a:solidFill>
                            <a:schemeClr val="tx1"/>
                          </a:solidFill>
                        </a:rPr>
                        <a:t>ZTE TX</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4"/>
                  </a:ext>
                </a:extLst>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5"/>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6"/>
                  </a:ext>
                </a:extLst>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a:t>Either speak up now or</a:t>
            </a:r>
          </a:p>
          <a:p>
            <a:pPr lvl="1"/>
            <a:r>
              <a:rPr lang="en-US" altLang="en-US" sz="2000" dirty="0"/>
              <a:t>Provide the chair of this group with the identity of the holder(s) of any and all such claims as soon as possible or</a:t>
            </a:r>
          </a:p>
          <a:p>
            <a:pPr lvl="1"/>
            <a:r>
              <a:rPr lang="en-US" altLang="en-US" sz="2000" dirty="0"/>
              <a:t>Cause an LOA to be submitted</a:t>
            </a:r>
            <a:br>
              <a:rPr lang="en-US" altLang="en-US" sz="2000" dirty="0"/>
            </a:br>
            <a:endParaRPr lang="en-US" altLang="en-US" sz="2000" dirty="0"/>
          </a:p>
          <a:p>
            <a:r>
              <a:rPr lang="en-US" altLang="en-US" sz="2400"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a:xfrm>
            <a:off x="457200" y="1524000"/>
            <a:ext cx="8229600" cy="4876800"/>
          </a:xfrm>
        </p:spPr>
        <p:txBody>
          <a:bodyPr>
            <a:normAutofit fontScale="70000" lnSpcReduction="20000"/>
          </a:bodyPr>
          <a:lstStyle/>
          <a:p>
            <a:r>
              <a:rPr lang="en-US" dirty="0"/>
              <a:t>Review of minutes</a:t>
            </a:r>
          </a:p>
          <a:p>
            <a:pPr lvl="1"/>
            <a:r>
              <a:rPr lang="en-US" dirty="0"/>
              <a:t> May 15-17 Stuttgart interim minutes</a:t>
            </a:r>
          </a:p>
          <a:p>
            <a:pPr lvl="2"/>
            <a:r>
              <a:rPr lang="en-US" dirty="0">
                <a:hlinkClick r:id="rId3"/>
              </a:rPr>
              <a:t>https://mentor.ieee.org/omniran/dcn/17/omniran-17-0047-00-00TG-may-2017-f2f-meeting-minutes.docx</a:t>
            </a:r>
            <a:endParaRPr lang="en-US" dirty="0"/>
          </a:p>
          <a:p>
            <a:r>
              <a:rPr lang="en-US" dirty="0"/>
              <a:t>Reports</a:t>
            </a:r>
          </a:p>
          <a:p>
            <a:pPr lvl="1"/>
            <a:r>
              <a:rPr lang="en-US" dirty="0"/>
              <a:t>?</a:t>
            </a:r>
          </a:p>
          <a:p>
            <a:pPr fontAlgn="t"/>
            <a:r>
              <a:rPr lang="en-US" dirty="0"/>
              <a:t>Comment resolution of P802.1CF D0.5</a:t>
            </a:r>
          </a:p>
          <a:p>
            <a:pPr lvl="1" fontAlgn="t"/>
            <a:r>
              <a:rPr lang="en-US" dirty="0">
                <a:hlinkClick r:id="rId4"/>
              </a:rPr>
              <a:t>https://mentor.ieee.org/omniran/dcn/17/omniran-17-0049-00-CF00-802-1cf-d0-5-collected-comments.xls</a:t>
            </a:r>
            <a:endParaRPr lang="en-US" dirty="0"/>
          </a:p>
          <a:p>
            <a:pPr fontAlgn="t"/>
            <a:r>
              <a:rPr lang="en-US" dirty="0"/>
              <a:t>New contributions to 802.1CF</a:t>
            </a:r>
          </a:p>
          <a:p>
            <a:pPr fontAlgn="t"/>
            <a:r>
              <a:rPr lang="en-US" dirty="0"/>
              <a:t>Plans for Berlin F2F</a:t>
            </a:r>
          </a:p>
          <a:p>
            <a:pPr lvl="1" fontAlgn="t"/>
            <a:r>
              <a:rPr lang="en-US" dirty="0"/>
              <a:t>Last two slides of this document</a:t>
            </a:r>
          </a:p>
          <a:p>
            <a:pPr lvl="0"/>
            <a:r>
              <a:rPr lang="en-US" dirty="0" err="1"/>
              <a:t>AoB</a:t>
            </a:r>
            <a:endParaRPr lang="en-US" dirty="0"/>
          </a:p>
          <a:p>
            <a:pPr lvl="1"/>
            <a:r>
              <a:rPr lang="en-US" dirty="0"/>
              <a:t>?</a:t>
            </a:r>
          </a:p>
          <a:p>
            <a:pPr marL="0" indent="0">
              <a:buNone/>
            </a:pPr>
            <a:r>
              <a:rPr lang="en-US" dirty="0"/>
              <a:t>.</a:t>
            </a:r>
          </a:p>
        </p:txBody>
      </p:sp>
    </p:spTree>
    <p:extLst>
      <p:ext uri="{BB962C8B-B14F-4D97-AF65-F5344CB8AC3E}">
        <p14:creationId xmlns:p14="http://schemas.microsoft.com/office/powerpoint/2010/main" val="283237095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a:bodyPr>
          <a:lstStyle/>
          <a:p>
            <a:r>
              <a:rPr lang="en-US" dirty="0"/>
              <a:t>Review of minutes</a:t>
            </a:r>
          </a:p>
          <a:p>
            <a:pPr lvl="1"/>
            <a:r>
              <a:rPr lang="en-US" dirty="0"/>
              <a:t>May 15-17 Stuttgart interim minutes</a:t>
            </a:r>
          </a:p>
          <a:p>
            <a:pPr lvl="2"/>
            <a:r>
              <a:rPr lang="en-US" dirty="0">
                <a:hlinkClick r:id="rId2"/>
              </a:rPr>
              <a:t>https://mentor.ieee.org/omniran/dcn/17/omniran-17-0047-00-00TG-may-2017-f2f-meeting-minutes.docx</a:t>
            </a:r>
            <a:endParaRPr lang="en-US" dirty="0"/>
          </a:p>
          <a:p>
            <a:pPr lvl="2"/>
            <a:r>
              <a:rPr lang="en-US" dirty="0"/>
              <a:t>…</a:t>
            </a:r>
          </a:p>
          <a:p>
            <a:r>
              <a:rPr lang="en-US" dirty="0"/>
              <a:t>Reports</a:t>
            </a:r>
          </a:p>
          <a:p>
            <a:pPr lvl="1"/>
            <a:r>
              <a:rPr lang="en-US" dirty="0"/>
              <a:t>…</a:t>
            </a:r>
          </a:p>
        </p:txBody>
      </p:sp>
    </p:spTree>
    <p:extLst>
      <p:ext uri="{BB962C8B-B14F-4D97-AF65-F5344CB8AC3E}">
        <p14:creationId xmlns:p14="http://schemas.microsoft.com/office/powerpoint/2010/main" val="989255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#3</a:t>
            </a:r>
          </a:p>
        </p:txBody>
      </p:sp>
      <p:sp>
        <p:nvSpPr>
          <p:cNvPr id="3" name="Content Placeholder 2"/>
          <p:cNvSpPr>
            <a:spLocks noGrp="1"/>
          </p:cNvSpPr>
          <p:nvPr>
            <p:ph idx="1"/>
          </p:nvPr>
        </p:nvSpPr>
        <p:spPr/>
        <p:txBody>
          <a:bodyPr>
            <a:normAutofit/>
          </a:bodyPr>
          <a:lstStyle/>
          <a:p>
            <a:pPr fontAlgn="t"/>
            <a:r>
              <a:rPr lang="en-US" dirty="0"/>
              <a:t>Comment resolution of P802.1CF D0.5</a:t>
            </a:r>
          </a:p>
          <a:p>
            <a:pPr lvl="1" fontAlgn="t"/>
            <a:r>
              <a:rPr lang="en-US" dirty="0"/>
              <a:t>16 responses, 2 Disapprove w/ comments</a:t>
            </a:r>
          </a:p>
          <a:p>
            <a:pPr lvl="1" fontAlgn="t"/>
            <a:r>
              <a:rPr lang="en-US" dirty="0"/>
              <a:t>Collected comments</a:t>
            </a:r>
          </a:p>
          <a:p>
            <a:pPr lvl="2" fontAlgn="t"/>
            <a:r>
              <a:rPr lang="en-US" dirty="0">
                <a:hlinkClick r:id="rId2"/>
              </a:rPr>
              <a:t>https://mentor.ieee.org/omniran/dcn/17/omniran-17-0049-00-CF00-802-1cf-d0-5-collected-comments.xls</a:t>
            </a:r>
            <a:endParaRPr lang="en-US" dirty="0"/>
          </a:p>
          <a:p>
            <a:pPr lvl="2" fontAlgn="t"/>
            <a:endParaRPr lang="en-US" dirty="0"/>
          </a:p>
          <a:p>
            <a:pPr lvl="1" fontAlgn="t"/>
            <a:endParaRPr lang="en-US" dirty="0"/>
          </a:p>
        </p:txBody>
      </p:sp>
    </p:spTree>
    <p:extLst>
      <p:ext uri="{BB962C8B-B14F-4D97-AF65-F5344CB8AC3E}">
        <p14:creationId xmlns:p14="http://schemas.microsoft.com/office/powerpoint/2010/main" val="1538721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#4</a:t>
            </a:r>
          </a:p>
        </p:txBody>
      </p:sp>
      <p:sp>
        <p:nvSpPr>
          <p:cNvPr id="3" name="Content Placeholder 2"/>
          <p:cNvSpPr>
            <a:spLocks noGrp="1"/>
          </p:cNvSpPr>
          <p:nvPr>
            <p:ph idx="1"/>
          </p:nvPr>
        </p:nvSpPr>
        <p:spPr/>
        <p:txBody>
          <a:bodyPr>
            <a:normAutofit fontScale="85000" lnSpcReduction="20000"/>
          </a:bodyPr>
          <a:lstStyle/>
          <a:p>
            <a:pPr fontAlgn="t"/>
            <a:r>
              <a:rPr lang="en-US" dirty="0"/>
              <a:t>New contributions to 802.1CF</a:t>
            </a:r>
          </a:p>
          <a:p>
            <a:pPr lvl="1" fontAlgn="t"/>
            <a:r>
              <a:rPr lang="en-US" dirty="0"/>
              <a:t>…</a:t>
            </a:r>
          </a:p>
          <a:p>
            <a:pPr lvl="1" fontAlgn="t"/>
            <a:endParaRPr lang="en-US" dirty="0"/>
          </a:p>
          <a:p>
            <a:r>
              <a:rPr lang="en-US" dirty="0"/>
              <a:t>Plans for Berlin F2F</a:t>
            </a:r>
          </a:p>
          <a:p>
            <a:pPr lvl="1"/>
            <a:r>
              <a:rPr lang="en-US" dirty="0"/>
              <a:t>Plenary meeting on July 10-14, 2017 in Berlin, Germany</a:t>
            </a:r>
          </a:p>
          <a:p>
            <a:pPr lvl="1"/>
            <a:r>
              <a:rPr lang="en-US" dirty="0"/>
              <a:t>Agenda proposal and timeline on next two slides</a:t>
            </a:r>
          </a:p>
          <a:p>
            <a:pPr lvl="1"/>
            <a:r>
              <a:rPr lang="en-US" dirty="0"/>
              <a:t>…</a:t>
            </a:r>
          </a:p>
          <a:p>
            <a:pPr lvl="1"/>
            <a:endParaRPr lang="en-US" dirty="0"/>
          </a:p>
          <a:p>
            <a:pPr lvl="0"/>
            <a:r>
              <a:rPr lang="en-US" dirty="0" err="1"/>
              <a:t>AoB</a:t>
            </a:r>
            <a:endParaRPr lang="en-US" dirty="0"/>
          </a:p>
          <a:p>
            <a:pPr lvl="1"/>
            <a:r>
              <a:rPr lang="en-US" dirty="0"/>
              <a:t>…</a:t>
            </a:r>
          </a:p>
          <a:p>
            <a:pPr marL="0" lvl="0" indent="0">
              <a:buNone/>
            </a:pPr>
            <a:r>
              <a:rPr lang="en-US" dirty="0"/>
              <a:t>Adjourned by chair at … AM ET</a:t>
            </a:r>
          </a:p>
        </p:txBody>
      </p:sp>
    </p:spTree>
    <p:extLst>
      <p:ext uri="{BB962C8B-B14F-4D97-AF65-F5344CB8AC3E}">
        <p14:creationId xmlns:p14="http://schemas.microsoft.com/office/powerpoint/2010/main" val="42869128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July 2017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667424016"/>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7/10</a:t>
                      </a:r>
                    </a:p>
                  </a:txBody>
                  <a:tcPr marL="0" marR="0" marT="0" marB="0">
                    <a:solidFill>
                      <a:schemeClr val="bg1"/>
                    </a:solidFill>
                  </a:tcPr>
                </a:tc>
                <a:tc>
                  <a:txBody>
                    <a:bodyPr/>
                    <a:lstStyle/>
                    <a:p>
                      <a:pPr algn="ctr"/>
                      <a:r>
                        <a:rPr lang="en-US" sz="1800" dirty="0">
                          <a:solidFill>
                            <a:schemeClr val="tx2"/>
                          </a:solidFill>
                        </a:rPr>
                        <a:t>Tue 7/11</a:t>
                      </a:r>
                    </a:p>
                  </a:txBody>
                  <a:tcPr marL="0" marR="0" marT="0" marB="0">
                    <a:solidFill>
                      <a:schemeClr val="bg1"/>
                    </a:solidFill>
                  </a:tcPr>
                </a:tc>
                <a:tc>
                  <a:txBody>
                    <a:bodyPr/>
                    <a:lstStyle/>
                    <a:p>
                      <a:pPr algn="ctr"/>
                      <a:r>
                        <a:rPr lang="en-US" sz="1800" dirty="0">
                          <a:solidFill>
                            <a:schemeClr val="tx2"/>
                          </a:solidFill>
                        </a:rPr>
                        <a:t>Wed 7/12</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7</a:t>
                      </a:r>
                      <a:r>
                        <a:rPr lang="en-US" sz="1800" dirty="0">
                          <a:solidFill>
                            <a:schemeClr val="tx2"/>
                          </a:solidFill>
                        </a:rPr>
                        <a:t>/13</a:t>
                      </a:r>
                    </a:p>
                  </a:txBody>
                  <a:tcPr marL="0" marR="0" marT="0" marB="0">
                    <a:solidFill>
                      <a:schemeClr val="bg1"/>
                    </a:solidFill>
                  </a:tcPr>
                </a:tc>
                <a:tc>
                  <a:txBody>
                    <a:bodyPr/>
                    <a:lstStyle/>
                    <a:p>
                      <a:pPr algn="ctr"/>
                      <a:r>
                        <a:rPr lang="en-US" sz="1800" dirty="0">
                          <a:solidFill>
                            <a:schemeClr val="tx2"/>
                          </a:solidFill>
                        </a:rPr>
                        <a:t>Fri 7/14</a:t>
                      </a:r>
                    </a:p>
                  </a:txBody>
                  <a:tcPr marL="0" marR="0" marT="0" marB="0">
                    <a:solidFill>
                      <a:schemeClr val="bg1"/>
                    </a:solidFill>
                  </a:tcPr>
                </a:tc>
                <a:extLst>
                  <a:ext uri="{0D108BD9-81ED-4DB2-BD59-A6C34878D82A}">
                    <a16:rowId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a:txBody>
                    <a:bodyPr/>
                    <a:lstStyle/>
                    <a:p>
                      <a:r>
                        <a:rPr lang="de-DE" sz="1200" dirty="0"/>
                        <a:t>802</a:t>
                      </a:r>
                      <a:r>
                        <a:rPr lang="de-DE" sz="1200" baseline="0" dirty="0"/>
                        <a:t> EC </a:t>
                      </a:r>
                      <a:r>
                        <a:rPr lang="de-DE" sz="1200" baseline="0" dirty="0" err="1"/>
                        <a:t>Opening</a:t>
                      </a:r>
                      <a:endParaRPr lang="en-US" sz="1200" dirty="0"/>
                    </a:p>
                  </a:txBody>
                  <a:tcPr marL="36000" marR="36000" marT="36000" marB="36000">
                    <a:solidFill>
                      <a:schemeClr val="bg1">
                        <a:lumMod val="75000"/>
                      </a:schemeClr>
                    </a:solidFill>
                  </a:tcPr>
                </a:tc>
                <a:tc>
                  <a:txBody>
                    <a:bodyPr/>
                    <a:lstStyle/>
                    <a:p>
                      <a:r>
                        <a:rPr lang="en-US" sz="1100" dirty="0"/>
                        <a:t>802.11 WNG</a:t>
                      </a:r>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a:t>802.11</a:t>
                      </a:r>
                      <a:r>
                        <a:rPr lang="de-DE" sz="1100" baseline="0" dirty="0"/>
                        <a:t> ARC</a:t>
                      </a:r>
                      <a:endParaRPr lang="en-US" sz="11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rowSpan="3">
                  <a:txBody>
                    <a:bodyPr/>
                    <a:lstStyle/>
                    <a:p>
                      <a:r>
                        <a:rPr lang="de-DE" sz="1200" dirty="0"/>
                        <a:t>802.11 </a:t>
                      </a:r>
                      <a:r>
                        <a:rPr lang="de-DE" sz="1200" dirty="0" err="1"/>
                        <a:t>Closing</a:t>
                      </a: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1"/>
                  </a:ext>
                </a:extLst>
              </a:tr>
              <a:tr h="22713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694584">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t>802.1</a:t>
                      </a:r>
                      <a:br>
                        <a:rPr lang="en-US" sz="1400" dirty="0"/>
                      </a:br>
                      <a:r>
                        <a:rPr lang="en-US" sz="1400" dirty="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r>
                        <a:rPr lang="en-US" sz="1200" dirty="0"/>
                        <a:t>802.11/802.15 </a:t>
                      </a:r>
                      <a:br>
                        <a:rPr lang="en-US" sz="1200" dirty="0"/>
                      </a:br>
                      <a:r>
                        <a:rPr lang="en-US" sz="1200" dirty="0"/>
                        <a:t>Mid-week Plenaries</a:t>
                      </a:r>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err="1"/>
                        <a:t>OmniRAN</a:t>
                      </a:r>
                      <a:r>
                        <a:rPr lang="en-US" sz="1200" baseline="0" dirty="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a:t>802 EC Closing</a:t>
                      </a:r>
                    </a:p>
                  </a:txBody>
                  <a:tcPr marL="36000" marR="36000" marT="36000" marB="36000">
                    <a:solidFill>
                      <a:schemeClr val="bg1">
                        <a:lumMod val="75000"/>
                      </a:schemeClr>
                    </a:solidFill>
                  </a:tcPr>
                </a:tc>
                <a:extLst>
                  <a:ext uri="{0D108BD9-81ED-4DB2-BD59-A6C34878D82A}">
                    <a16:rowId xmlns:a16="http://schemas.microsoft.com/office/drawing/2014/main" val="10005"/>
                  </a:ext>
                </a:extLst>
              </a:tr>
              <a:tr h="228600">
                <a:tc rowSpan="2">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solidFill>
                      <a:schemeClr val="bg1"/>
                    </a:solidFill>
                  </a:tcPr>
                </a:tc>
                <a:tc rowSpan="2">
                  <a:txBody>
                    <a:bodyPr/>
                    <a:lstStyle/>
                    <a:p>
                      <a:endParaRPr lang="en-US" dirty="0"/>
                    </a:p>
                  </a:txBody>
                  <a:tcPr marL="36000" marR="36000" marT="36000" marB="36000">
                    <a:solidFill>
                      <a:schemeClr val="tx2">
                        <a:lumMod val="60000"/>
                        <a:lumOff val="40000"/>
                      </a:schemeClr>
                    </a:solidFill>
                  </a:tcPr>
                </a:tc>
                <a:tc rowSpan="4">
                  <a:txBody>
                    <a:bodyPr/>
                    <a:lstStyle/>
                    <a:p>
                      <a:r>
                        <a:rPr lang="en-US" sz="1400" dirty="0"/>
                        <a:t>802.1</a:t>
                      </a:r>
                      <a:br>
                        <a:rPr lang="en-US" sz="1400" dirty="0"/>
                      </a:br>
                      <a:r>
                        <a:rPr lang="en-US" sz="1400" dirty="0"/>
                        <a:t>Closing Plenary</a:t>
                      </a:r>
                    </a:p>
                  </a:txBody>
                  <a:tcPr marL="36000" marR="36000" marT="36000" marB="36000">
                    <a:solidFill>
                      <a:schemeClr val="tx2">
                        <a:lumMod val="40000"/>
                        <a:lumOff val="60000"/>
                      </a:schemeClr>
                    </a:solidFill>
                  </a:tcPr>
                </a:tc>
                <a:tc vMerge="1">
                  <a:txBody>
                    <a:bodyPr/>
                    <a:lstStyle/>
                    <a:p>
                      <a:endParaRPr lang="en-US"/>
                    </a:p>
                  </a:txBody>
                  <a:tcPr/>
                </a:tc>
                <a:extLst>
                  <a:ext uri="{0D108BD9-81ED-4DB2-BD59-A6C34878D82A}">
                    <a16:rowId xmlns:a16="http://schemas.microsoft.com/office/drawing/2014/main" val="10006"/>
                  </a:ext>
                </a:extLst>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7"/>
                  </a:ext>
                </a:extLst>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874908">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a:txBody>
                    <a:bodyPr/>
                    <a:lstStyle/>
                    <a:p>
                      <a:r>
                        <a:rPr lang="de-DE" sz="1200" dirty="0" err="1"/>
                        <a:t>OmniRAN</a:t>
                      </a:r>
                      <a:r>
                        <a:rPr lang="de-DE" sz="1200" dirty="0"/>
                        <a:t> </a:t>
                      </a:r>
                      <a:r>
                        <a:rPr lang="de-DE" sz="1200" dirty="0" err="1"/>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dirty="0"/>
                    </a:p>
                  </a:txBody>
                  <a:tcPr marL="0" marR="0" marT="0" marB="0">
                    <a:solidFill>
                      <a:schemeClr val="bg1"/>
                    </a:solidFill>
                  </a:tcPr>
                </a:tc>
                <a:tc>
                  <a:txBody>
                    <a:bodyPr/>
                    <a:lstStyle/>
                    <a:p>
                      <a:r>
                        <a:rPr lang="en-US" sz="1200"/>
                        <a:t>Tutorials</a:t>
                      </a:r>
                      <a:endParaRPr lang="en-US" sz="1200" dirty="0"/>
                    </a:p>
                  </a:txBody>
                  <a:tcPr marL="36000" marR="36000" marT="36000" marB="36000">
                    <a:solidFill>
                      <a:schemeClr val="accent1">
                        <a:lumMod val="40000"/>
                        <a:lumOff val="60000"/>
                      </a:schemeClr>
                    </a:solidFill>
                  </a:tcPr>
                </a:tc>
                <a:tc>
                  <a:txBody>
                    <a:bodyPr/>
                    <a:lstStyle/>
                    <a:p>
                      <a:r>
                        <a:rPr lang="en-US" sz="1200" dirty="0"/>
                        <a:t>Joint 802.1/802.15</a:t>
                      </a:r>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r>
                        <a:rPr lang="en-US" sz="1200" dirty="0"/>
                        <a:t>ICA</a:t>
                      </a:r>
                      <a:r>
                        <a:rPr lang="en-US" sz="1200" baseline="0" dirty="0"/>
                        <a:t> Kick off</a:t>
                      </a:r>
                      <a:endParaRPr lang="en-US" sz="1200" dirty="0"/>
                    </a:p>
                  </a:txBody>
                  <a:tcPr marL="36000" marR="36000" marT="36000" marB="36000">
                    <a:solidFill>
                      <a:schemeClr val="accent1">
                        <a:lumMod val="40000"/>
                        <a:lumOff val="60000"/>
                      </a:schemeClr>
                    </a:solid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89406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July 2017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Comment resolution on P802.1CF-D0.5</a:t>
            </a:r>
          </a:p>
          <a:p>
            <a:r>
              <a:rPr lang="en-US" dirty="0"/>
              <a:t>New content for P802.1CF</a:t>
            </a:r>
          </a:p>
          <a:p>
            <a:pPr lvl="1"/>
            <a:r>
              <a:rPr lang="en-US" dirty="0"/>
              <a:t>7.9 Data model</a:t>
            </a:r>
          </a:p>
          <a:p>
            <a:pPr lvl="1"/>
            <a:r>
              <a:rPr lang="en-US" dirty="0"/>
              <a:t>Amendments to existing chapters</a:t>
            </a:r>
          </a:p>
          <a:p>
            <a:r>
              <a:rPr lang="en-US" dirty="0"/>
              <a:t>Plan for going WG ballot w/ 802.1CF-D0.6 draft</a:t>
            </a:r>
          </a:p>
          <a:p>
            <a:r>
              <a:rPr lang="en-US" dirty="0"/>
              <a:t>Potential input to 802.1 Industry Connections</a:t>
            </a:r>
          </a:p>
          <a:p>
            <a:r>
              <a:rPr lang="en-US" dirty="0"/>
              <a:t>Conference calls until Sept F2F</a:t>
            </a:r>
          </a:p>
          <a:p>
            <a:r>
              <a:rPr lang="en-US" dirty="0"/>
              <a:t>Motions to 802.1 closing plenary</a:t>
            </a:r>
          </a:p>
          <a:p>
            <a:r>
              <a:rPr lang="en-US" dirty="0"/>
              <a:t>Status report to IEEE 802 WGs</a:t>
            </a:r>
          </a:p>
          <a:p>
            <a:r>
              <a:rPr lang="en-US" dirty="0"/>
              <a:t>AOB</a:t>
            </a:r>
          </a:p>
        </p:txBody>
      </p:sp>
    </p:spTree>
    <p:extLst>
      <p:ext uri="{BB962C8B-B14F-4D97-AF65-F5344CB8AC3E}">
        <p14:creationId xmlns:p14="http://schemas.microsoft.com/office/powerpoint/2010/main" val="1201458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Conference Call</a:t>
            </a:r>
          </a:p>
        </p:txBody>
      </p:sp>
      <p:sp>
        <p:nvSpPr>
          <p:cNvPr id="3078" name="Rectangle 3"/>
          <p:cNvSpPr>
            <a:spLocks noGrp="1" noChangeArrowheads="1"/>
          </p:cNvSpPr>
          <p:nvPr>
            <p:ph type="body" idx="1"/>
          </p:nvPr>
        </p:nvSpPr>
        <p:spPr>
          <a:xfrm>
            <a:off x="457200" y="1600200"/>
            <a:ext cx="8458200" cy="4525963"/>
          </a:xfrm>
        </p:spPr>
        <p:txBody>
          <a:bodyPr>
            <a:normAutofit fontScale="62500" lnSpcReduction="20000"/>
          </a:bodyPr>
          <a:lstStyle/>
          <a:p>
            <a:r>
              <a:rPr lang="en-GB" sz="3800" dirty="0"/>
              <a:t>Tuesday, June 27</a:t>
            </a:r>
            <a:r>
              <a:rPr lang="en-GB" sz="3800" baseline="30000" dirty="0"/>
              <a:t>th</a:t>
            </a:r>
            <a:r>
              <a:rPr lang="en-GB" sz="3800" dirty="0"/>
              <a:t> </a:t>
            </a:r>
            <a:r>
              <a:rPr lang="en-US" sz="3800" dirty="0"/>
              <a:t>, 2017 at 09:30-11:00am ET</a:t>
            </a:r>
          </a:p>
          <a:p>
            <a:endParaRPr lang="en-US" dirty="0"/>
          </a:p>
          <a:p>
            <a:endParaRPr lang="en-US" dirty="0"/>
          </a:p>
          <a:p>
            <a:r>
              <a:rPr lang="en-US" dirty="0"/>
              <a:t>Join by </a:t>
            </a:r>
            <a:r>
              <a:rPr lang="en-US" dirty="0" err="1"/>
              <a:t>WebEX</a:t>
            </a:r>
            <a:endParaRPr lang="en-US" dirty="0"/>
          </a:p>
          <a:p>
            <a:pPr lvl="1"/>
            <a:r>
              <a:rPr lang="en-US" u="sng" dirty="0">
                <a:hlinkClick r:id="rId3"/>
              </a:rPr>
              <a:t>https://nokiameetings.webex.com/nokiameetings/j.php?MTID=m19ddac1faa5cc2afd90a41d58f33ccac</a:t>
            </a:r>
            <a:endParaRPr lang="en-US" dirty="0"/>
          </a:p>
          <a:p>
            <a:pPr lvl="1"/>
            <a:r>
              <a:rPr lang="en-US" dirty="0"/>
              <a:t>Meeting number: 953 039 259</a:t>
            </a:r>
          </a:p>
          <a:p>
            <a:pPr lvl="1"/>
            <a:r>
              <a:rPr lang="en-US" dirty="0"/>
              <a:t>Meeting password: t6D3wBp9</a:t>
            </a:r>
          </a:p>
          <a:p>
            <a:endParaRPr lang="en-US" dirty="0"/>
          </a:p>
          <a:p>
            <a:r>
              <a:rPr lang="en-US" dirty="0"/>
              <a:t>Join by phone</a:t>
            </a:r>
          </a:p>
          <a:p>
            <a:pPr lvl="1"/>
            <a:r>
              <a:rPr lang="en-US" dirty="0"/>
              <a:t>Access code: 953 039 259</a:t>
            </a:r>
          </a:p>
          <a:p>
            <a:pPr lvl="1"/>
            <a:r>
              <a:rPr lang="en-US" dirty="0"/>
              <a:t>Dial-in: +19724459814 US Dallas, +442036087616 UK London</a:t>
            </a:r>
          </a:p>
          <a:p>
            <a:pPr lvl="1"/>
            <a:r>
              <a:rPr lang="en-US" dirty="0"/>
              <a:t>Global call-in numbers</a:t>
            </a:r>
          </a:p>
          <a:p>
            <a:pPr lvl="1"/>
            <a:r>
              <a:rPr lang="en-US" u="sng" dirty="0">
                <a:hlinkClick r:id="rId4"/>
              </a:rPr>
              <a:t>https://nokiameetings.webex.com/nokiameetings/globalcallin.php?serviceType=MC&amp;ED=517067692&amp;tollFree=0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5725102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endParaRPr lang="en-US" dirty="0"/>
          </a:p>
        </p:txBody>
      </p:sp>
      <p:sp>
        <p:nvSpPr>
          <p:cNvPr id="4104" name="Rectangle 5"/>
          <p:cNvSpPr>
            <a:spLocks noGrp="1" noChangeArrowheads="1"/>
          </p:cNvSpPr>
          <p:nvPr>
            <p:ph type="body" idx="1"/>
          </p:nvPr>
        </p:nvSpPr>
        <p:spPr/>
        <p:txBody>
          <a:bodyPr>
            <a:normAutofit/>
          </a:bodyPr>
          <a:lstStyle/>
          <a:p>
            <a:r>
              <a:rPr lang="en-US" dirty="0"/>
              <a:t>Review of minutes</a:t>
            </a:r>
          </a:p>
          <a:p>
            <a:pPr lvl="1"/>
            <a:r>
              <a:rPr lang="en-US" dirty="0"/>
              <a:t> May 15-17 Stuttgart interim minutes</a:t>
            </a:r>
          </a:p>
          <a:p>
            <a:r>
              <a:rPr lang="en-US" dirty="0"/>
              <a:t>Reports</a:t>
            </a:r>
          </a:p>
          <a:p>
            <a:pPr fontAlgn="t"/>
            <a:r>
              <a:rPr lang="en-US" dirty="0"/>
              <a:t>Comment resolution of P802.1CF D0.5</a:t>
            </a:r>
          </a:p>
          <a:p>
            <a:pPr fontAlgn="t"/>
            <a:r>
              <a:rPr lang="en-US" dirty="0"/>
              <a:t>New contributions to 802.1CF</a:t>
            </a:r>
          </a:p>
          <a:p>
            <a:pPr fontAlgn="t"/>
            <a:r>
              <a:rPr lang="en-US" dirty="0"/>
              <a:t>Plans for Berlin F2F</a:t>
            </a:r>
          </a:p>
          <a:p>
            <a:pPr lvl="0"/>
            <a:r>
              <a:rPr lang="en-US" dirty="0" err="1"/>
              <a:t>AoB</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1519</TotalTime>
  <Words>1440</Words>
  <Application>Microsoft Office PowerPoint</Application>
  <PresentationFormat>On-screen Show (4:3)</PresentationFormat>
  <Paragraphs>206</Paragraphs>
  <Slides>17</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ＭＳ Ｐゴシック</vt:lpstr>
      <vt:lpstr>Arial</vt:lpstr>
      <vt:lpstr>Helvetica</vt:lpstr>
      <vt:lpstr>Monotype Sorts</vt:lpstr>
      <vt:lpstr>Times</vt:lpstr>
      <vt:lpstr>Times New Roman</vt:lpstr>
      <vt:lpstr>Template</vt:lpstr>
      <vt:lpstr>IEEE 802.1 OmniRAN TG June 27th, 2017 Conference Call</vt:lpstr>
      <vt:lpstr>Conference Call</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Agenda proposal</vt:lpstr>
      <vt:lpstr>Business#1</vt:lpstr>
      <vt:lpstr>Call for Potentially Essential Patents</vt:lpstr>
      <vt:lpstr>Agenda</vt:lpstr>
      <vt:lpstr>Business #2</vt:lpstr>
      <vt:lpstr>Business #3</vt:lpstr>
      <vt:lpstr>Business #4</vt:lpstr>
      <vt:lpstr>July 2017 Agenda Graphics</vt:lpstr>
      <vt:lpstr>Agenda proposal for July 2017 F2F</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319</cp:revision>
  <cp:lastPrinted>1998-02-10T13:28:06Z</cp:lastPrinted>
  <dcterms:created xsi:type="dcterms:W3CDTF">2011-12-30T17:06:23Z</dcterms:created>
  <dcterms:modified xsi:type="dcterms:W3CDTF">2017-06-27T07:25:41Z</dcterms:modified>
</cp:coreProperties>
</file>