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 id="309" r:id="rId16"/>
    <p:sldId id="311" r:id="rId17"/>
    <p:sldId id="31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8" autoAdjust="0"/>
    <p:restoredTop sz="99233" autoAdjust="0"/>
  </p:normalViewPr>
  <p:slideViewPr>
    <p:cSldViewPr>
      <p:cViewPr varScale="1">
        <p:scale>
          <a:sx n="84" d="100"/>
          <a:sy n="84" d="100"/>
        </p:scale>
        <p:origin x="83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omniran-17-0050-00-00TG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47-00-00TG-may-2017-f2f-meeting-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omniran/dcn/17/omniran-17-0049-00-CF00-802-1cf-d0-5-collected-comments.xls"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47-00-00TG-may-2017-f2f-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7/omniran-17-0049-00-CF00-802-1cf-d0-5-collected-comments.xl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19ddac1faa5cc2afd90a41d58f33cca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17067692&amp;tollFree=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June 27</a:t>
            </a:r>
            <a:r>
              <a:rPr lang="en-US" baseline="30000" dirty="0"/>
              <a:t>th</a:t>
            </a:r>
            <a:r>
              <a:rPr lang="en-US" dirty="0"/>
              <a:t>, 2017 Conference Call</a:t>
            </a:r>
          </a:p>
        </p:txBody>
      </p:sp>
      <p:sp>
        <p:nvSpPr>
          <p:cNvPr id="3" name="Subtitle 2"/>
          <p:cNvSpPr>
            <a:spLocks noGrp="1"/>
          </p:cNvSpPr>
          <p:nvPr>
            <p:ph type="subTitle" idx="1"/>
          </p:nvPr>
        </p:nvSpPr>
        <p:spPr/>
        <p:txBody>
          <a:bodyPr/>
          <a:lstStyle/>
          <a:p>
            <a:r>
              <a:rPr lang="en-US" dirty="0"/>
              <a:t>2017-06-26</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0"/>
            <a:ext cx="8229600" cy="5333999"/>
          </a:xfrm>
        </p:spPr>
        <p:txBody>
          <a:bodyPr>
            <a:normAutofit/>
          </a:bodyPr>
          <a:lstStyle/>
          <a:p>
            <a:r>
              <a:rPr lang="en-GB" sz="2400" dirty="0"/>
              <a:t>Call Meeting to Order</a:t>
            </a:r>
          </a:p>
          <a:p>
            <a:pPr lvl="1"/>
            <a:r>
              <a:rPr lang="en-GB" sz="2000" dirty="0"/>
              <a:t>Meeting called to order by chair at …</a:t>
            </a:r>
          </a:p>
          <a:p>
            <a:r>
              <a:rPr lang="en-GB" sz="2400" dirty="0"/>
              <a:t>Minutes taker:</a:t>
            </a:r>
          </a:p>
          <a:p>
            <a:pPr lvl="1"/>
            <a:r>
              <a:rPr lang="en-GB" sz="2000" dirty="0"/>
              <a:t>… is taking notes</a:t>
            </a:r>
          </a:p>
          <a:p>
            <a:r>
              <a:rPr lang="en-GB" sz="2400" dirty="0"/>
              <a:t>Roll Call</a:t>
            </a:r>
            <a:endParaRPr lang="en-GB" sz="1600"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40802498"/>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r>
                        <a:rPr lang="en-US" sz="1400" dirty="0">
                          <a:solidFill>
                            <a:schemeClr val="tx1"/>
                          </a:solidFill>
                        </a:rPr>
                        <a:t>Yonggang Fang</a:t>
                      </a:r>
                    </a:p>
                  </a:txBody>
                  <a:tcPr/>
                </a:tc>
                <a:tc>
                  <a:txBody>
                    <a:bodyPr/>
                    <a:lstStyle/>
                    <a:p>
                      <a:r>
                        <a:rPr lang="en-US" sz="1400" dirty="0">
                          <a:solidFill>
                            <a:schemeClr val="tx1"/>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70000" lnSpcReduction="20000"/>
          </a:bodyPr>
          <a:lstStyle/>
          <a:p>
            <a:r>
              <a:rPr lang="en-US" dirty="0"/>
              <a:t>Review of minutes</a:t>
            </a:r>
          </a:p>
          <a:p>
            <a:pPr lvl="1"/>
            <a:r>
              <a:rPr lang="en-US" dirty="0"/>
              <a:t> May 15-17 Stuttgart interim minutes</a:t>
            </a:r>
          </a:p>
          <a:p>
            <a:pPr lvl="2"/>
            <a:r>
              <a:rPr lang="en-US" dirty="0">
                <a:hlinkClick r:id="rId3"/>
              </a:rPr>
              <a:t>https://mentor.ieee.org/omniran/dcn/17/omniran-17-0047-00-00TG-may-2017-f2f-meeting-minutes.docx</a:t>
            </a:r>
            <a:endParaRPr lang="en-US" dirty="0"/>
          </a:p>
          <a:p>
            <a:r>
              <a:rPr lang="en-US" dirty="0"/>
              <a:t>Reports</a:t>
            </a:r>
          </a:p>
          <a:p>
            <a:pPr lvl="1"/>
            <a:r>
              <a:rPr lang="en-US" dirty="0"/>
              <a:t>?</a:t>
            </a:r>
          </a:p>
          <a:p>
            <a:pPr fontAlgn="t"/>
            <a:r>
              <a:rPr lang="en-US" dirty="0"/>
              <a:t>Comment resolution of P802.1CF D0.5</a:t>
            </a:r>
          </a:p>
          <a:p>
            <a:pPr lvl="1" fontAlgn="t"/>
            <a:r>
              <a:rPr lang="en-US" dirty="0">
                <a:hlinkClick r:id="rId4"/>
              </a:rPr>
              <a:t>https://mentor.ieee.org/omniran/dcn/17/omniran-17-0049-00-CF00-802-1cf-d0-5-collected-comments.xls</a:t>
            </a:r>
            <a:endParaRPr lang="en-US" dirty="0"/>
          </a:p>
          <a:p>
            <a:pPr fontAlgn="t"/>
            <a:r>
              <a:rPr lang="en-US" dirty="0"/>
              <a:t>New contributions to 802.1CF</a:t>
            </a:r>
          </a:p>
          <a:p>
            <a:pPr fontAlgn="t"/>
            <a:r>
              <a:rPr lang="en-US" dirty="0"/>
              <a:t>Plans for Berlin F2F</a:t>
            </a:r>
          </a:p>
          <a:p>
            <a:pPr lvl="1" fontAlgn="t"/>
            <a:r>
              <a:rPr lang="en-US" dirty="0"/>
              <a:t>Last two slides of this document</a:t>
            </a:r>
          </a:p>
          <a:p>
            <a:pPr lvl="0"/>
            <a:r>
              <a:rPr lang="en-US" dirty="0" err="1"/>
              <a:t>AoB</a:t>
            </a:r>
            <a:endParaRPr lang="en-US" dirty="0"/>
          </a:p>
          <a:p>
            <a:pPr lvl="1"/>
            <a:r>
              <a:rPr lang="en-US" dirty="0"/>
              <a:t>?</a:t>
            </a:r>
          </a:p>
          <a:p>
            <a:pPr marL="0" indent="0">
              <a:buNone/>
            </a:pPr>
            <a:r>
              <a:rPr lang="en-US" dirty="0"/>
              <a:t>.</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Review of minutes</a:t>
            </a:r>
          </a:p>
          <a:p>
            <a:pPr lvl="1"/>
            <a:r>
              <a:rPr lang="en-US" dirty="0"/>
              <a:t>May 15-17 Stuttgart interim minutes</a:t>
            </a:r>
          </a:p>
          <a:p>
            <a:pPr lvl="2"/>
            <a:r>
              <a:rPr lang="en-US" dirty="0">
                <a:hlinkClick r:id="rId2"/>
              </a:rPr>
              <a:t>https://mentor.ieee.org/omniran/dcn/17/omniran-17-0047-00-00TG-may-2017-f2f-meeting-minutes.docx</a:t>
            </a:r>
            <a:endParaRPr lang="en-US" dirty="0"/>
          </a:p>
          <a:p>
            <a:pPr lvl="2"/>
            <a:r>
              <a:rPr lang="en-US" dirty="0"/>
              <a:t>…</a:t>
            </a:r>
          </a:p>
          <a:p>
            <a:r>
              <a:rPr lang="en-US" dirty="0"/>
              <a:t>Reports</a:t>
            </a:r>
          </a:p>
          <a:p>
            <a:pPr lvl="1"/>
            <a:r>
              <a:rPr lang="en-US" dirty="0"/>
              <a:t>…</a:t>
            </a:r>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a:bodyPr>
          <a:lstStyle/>
          <a:p>
            <a:pPr fontAlgn="t"/>
            <a:r>
              <a:rPr lang="en-US" dirty="0"/>
              <a:t>Comment resolution of P802.1CF D0.5</a:t>
            </a:r>
          </a:p>
          <a:p>
            <a:pPr lvl="1" fontAlgn="t"/>
            <a:r>
              <a:rPr lang="en-US" dirty="0"/>
              <a:t>16 responses, 2 Disapprove w/ comments</a:t>
            </a:r>
          </a:p>
          <a:p>
            <a:pPr lvl="1" fontAlgn="t"/>
            <a:r>
              <a:rPr lang="en-US" dirty="0"/>
              <a:t>Collected comments</a:t>
            </a:r>
          </a:p>
          <a:p>
            <a:pPr lvl="2" fontAlgn="t"/>
            <a:r>
              <a:rPr lang="en-US" dirty="0">
                <a:hlinkClick r:id="rId2"/>
              </a:rPr>
              <a:t>https://mentor.ieee.org/omniran/dcn/17/omniran-17-0049-00-CF00-802-1cf-d0-5-collected-comments.xls</a:t>
            </a:r>
            <a:endParaRPr lang="en-US" dirty="0"/>
          </a:p>
          <a:p>
            <a:pPr lvl="2" fontAlgn="t"/>
            <a:endParaRPr lang="en-US" dirty="0"/>
          </a:p>
          <a:p>
            <a:pPr lvl="1" fontAlgn="t"/>
            <a:endParaRPr lang="en-US" dirty="0"/>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85000" lnSpcReduction="20000"/>
          </a:bodyPr>
          <a:lstStyle/>
          <a:p>
            <a:pPr fontAlgn="t"/>
            <a:r>
              <a:rPr lang="en-US" dirty="0"/>
              <a:t>New contributions to 802.1CF</a:t>
            </a:r>
          </a:p>
          <a:p>
            <a:pPr lvl="1" fontAlgn="t"/>
            <a:r>
              <a:rPr lang="en-US" dirty="0"/>
              <a:t>…</a:t>
            </a:r>
          </a:p>
          <a:p>
            <a:pPr lvl="1" fontAlgn="t"/>
            <a:endParaRPr lang="en-US" dirty="0"/>
          </a:p>
          <a:p>
            <a:r>
              <a:rPr lang="en-US" dirty="0"/>
              <a:t>Plans for Berlin F2F</a:t>
            </a:r>
          </a:p>
          <a:p>
            <a:pPr lvl="1"/>
            <a:r>
              <a:rPr lang="en-US" dirty="0"/>
              <a:t>Plenary meeting on July 10-14, 2017 in Berlin, Germany</a:t>
            </a:r>
          </a:p>
          <a:p>
            <a:pPr lvl="1"/>
            <a:r>
              <a:rPr lang="en-US" dirty="0"/>
              <a:t>Agenda proposal and timeline on next two slides</a:t>
            </a:r>
          </a:p>
          <a:p>
            <a:pPr lvl="1"/>
            <a:r>
              <a:rPr lang="en-US" dirty="0"/>
              <a:t>…</a:t>
            </a:r>
          </a:p>
          <a:p>
            <a:pPr lvl="1"/>
            <a:endParaRPr lang="en-US" dirty="0"/>
          </a:p>
          <a:p>
            <a:pPr lvl="0"/>
            <a:r>
              <a:rPr lang="en-US" dirty="0" err="1"/>
              <a:t>AoB</a:t>
            </a:r>
            <a:endParaRPr lang="en-US" dirty="0"/>
          </a:p>
          <a:p>
            <a:pPr lvl="1"/>
            <a:r>
              <a:rPr lang="en-US" dirty="0"/>
              <a:t>…</a:t>
            </a:r>
          </a:p>
          <a:p>
            <a:pPr marL="0" lvl="0" indent="0">
              <a:buNone/>
            </a:pPr>
            <a:r>
              <a:rPr lang="en-US" dirty="0"/>
              <a:t>Adjourned by chair at … AM ET</a:t>
            </a:r>
          </a:p>
        </p:txBody>
      </p:sp>
    </p:spTree>
    <p:extLst>
      <p:ext uri="{BB962C8B-B14F-4D97-AF65-F5344CB8AC3E}">
        <p14:creationId xmlns:p14="http://schemas.microsoft.com/office/powerpoint/2010/main" val="428691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July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1667424016"/>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7/10</a:t>
                      </a:r>
                    </a:p>
                  </a:txBody>
                  <a:tcPr marL="0" marR="0" marT="0" marB="0">
                    <a:solidFill>
                      <a:schemeClr val="bg1"/>
                    </a:solidFill>
                  </a:tcPr>
                </a:tc>
                <a:tc>
                  <a:txBody>
                    <a:bodyPr/>
                    <a:lstStyle/>
                    <a:p>
                      <a:pPr algn="ctr"/>
                      <a:r>
                        <a:rPr lang="en-US" sz="1800" dirty="0">
                          <a:solidFill>
                            <a:schemeClr val="tx2"/>
                          </a:solidFill>
                        </a:rPr>
                        <a:t>Tue 7/11</a:t>
                      </a:r>
                    </a:p>
                  </a:txBody>
                  <a:tcPr marL="0" marR="0" marT="0" marB="0">
                    <a:solidFill>
                      <a:schemeClr val="bg1"/>
                    </a:solidFill>
                  </a:tcPr>
                </a:tc>
                <a:tc>
                  <a:txBody>
                    <a:bodyPr/>
                    <a:lstStyle/>
                    <a:p>
                      <a:pPr algn="ctr"/>
                      <a:r>
                        <a:rPr lang="en-US" sz="1800" dirty="0">
                          <a:solidFill>
                            <a:schemeClr val="tx2"/>
                          </a:solidFill>
                        </a:rPr>
                        <a:t>Wed 7/12</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7</a:t>
                      </a:r>
                      <a:r>
                        <a:rPr lang="en-US" sz="1800" dirty="0">
                          <a:solidFill>
                            <a:schemeClr val="tx2"/>
                          </a:solidFill>
                        </a:rPr>
                        <a:t>/13</a:t>
                      </a:r>
                    </a:p>
                  </a:txBody>
                  <a:tcPr marL="0" marR="0" marT="0" marB="0">
                    <a:solidFill>
                      <a:schemeClr val="bg1"/>
                    </a:solidFill>
                  </a:tcPr>
                </a:tc>
                <a:tc>
                  <a:txBody>
                    <a:bodyPr/>
                    <a:lstStyle/>
                    <a:p>
                      <a:pPr algn="ctr"/>
                      <a:r>
                        <a:rPr lang="en-US" sz="1800" dirty="0">
                          <a:solidFill>
                            <a:schemeClr val="tx2"/>
                          </a:solidFill>
                        </a:rPr>
                        <a:t>Fri 7/14</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solidFill>
                      <a:schemeClr val="bg1">
                        <a:lumMod val="75000"/>
                      </a:schemeClr>
                    </a:solid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22860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r>
                        <a:rPr lang="de-DE" sz="1200" dirty="0" err="1"/>
                        <a:t>OmniRAN</a:t>
                      </a:r>
                      <a:r>
                        <a:rPr lang="de-DE" sz="1200" dirty="0"/>
                        <a:t> </a:t>
                      </a:r>
                      <a:r>
                        <a:rPr lang="de-DE" sz="1200" dirty="0" err="1"/>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a:t>Tutorials</a:t>
                      </a:r>
                      <a:endParaRPr lang="en-US" sz="1200" dirty="0"/>
                    </a:p>
                  </a:txBody>
                  <a:tcPr marL="36000" marR="36000" marT="36000" marB="36000">
                    <a:solidFill>
                      <a:schemeClr val="accent1">
                        <a:lumMod val="40000"/>
                        <a:lumOff val="60000"/>
                      </a:schemeClr>
                    </a:solidFill>
                  </a:tcPr>
                </a:tc>
                <a:tc>
                  <a:txBody>
                    <a:bodyPr/>
                    <a:lstStyle/>
                    <a:p>
                      <a:r>
                        <a:rPr lang="en-US" sz="1200" dirty="0"/>
                        <a:t>Joint 802.1/802.15</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r>
                        <a:rPr lang="en-US" sz="1200" dirty="0"/>
                        <a:t>ICA</a:t>
                      </a:r>
                      <a:r>
                        <a:rPr lang="en-US" sz="1200" baseline="0" dirty="0"/>
                        <a:t> Kick off</a:t>
                      </a:r>
                      <a:endParaRPr lang="en-US" sz="1200" dirty="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89406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July 2017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r>
              <a:rPr lang="en-US" dirty="0"/>
              <a:t>Reports</a:t>
            </a:r>
          </a:p>
          <a:p>
            <a:r>
              <a:rPr lang="en-US" dirty="0"/>
              <a:t>Comment resolution on P802.1CF-D0.5</a:t>
            </a:r>
          </a:p>
          <a:p>
            <a:r>
              <a:rPr lang="en-US" dirty="0"/>
              <a:t>New content for P802.1CF</a:t>
            </a:r>
          </a:p>
          <a:p>
            <a:pPr lvl="1"/>
            <a:r>
              <a:rPr lang="en-US" dirty="0"/>
              <a:t>7.9 Data model</a:t>
            </a:r>
          </a:p>
          <a:p>
            <a:pPr lvl="1"/>
            <a:r>
              <a:rPr lang="en-US" dirty="0"/>
              <a:t>Amendments to existing chapters</a:t>
            </a:r>
          </a:p>
          <a:p>
            <a:r>
              <a:rPr lang="en-US" dirty="0"/>
              <a:t>Plan for going WG ballot w/ 802.1CF-D0.6 draft</a:t>
            </a:r>
          </a:p>
          <a:p>
            <a:r>
              <a:rPr lang="en-US" dirty="0"/>
              <a:t>Potential input to 802.1 Industry Connections</a:t>
            </a:r>
          </a:p>
          <a:p>
            <a:r>
              <a:rPr lang="en-US" dirty="0"/>
              <a:t>Conference calls until Sept F2F</a:t>
            </a:r>
          </a:p>
          <a:p>
            <a:r>
              <a:rPr lang="en-US" dirty="0"/>
              <a:t>Motions to 802.1 closing plenary</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62500" lnSpcReduction="20000"/>
          </a:bodyPr>
          <a:lstStyle/>
          <a:p>
            <a:r>
              <a:rPr lang="en-GB" sz="3800" dirty="0"/>
              <a:t>Tuesday, June 27</a:t>
            </a:r>
            <a:r>
              <a:rPr lang="en-GB" sz="3800" baseline="30000" dirty="0"/>
              <a:t>th</a:t>
            </a:r>
            <a:r>
              <a:rPr lang="en-GB" sz="3800" dirty="0"/>
              <a:t> </a:t>
            </a:r>
            <a:r>
              <a:rPr lang="en-US" sz="3800" dirty="0"/>
              <a:t>, 2017 at 09:30-11:00am ET</a:t>
            </a:r>
          </a:p>
          <a:p>
            <a:endParaRPr lang="en-US" dirty="0"/>
          </a:p>
          <a:p>
            <a:endParaRPr lang="en-US" dirty="0"/>
          </a:p>
          <a:p>
            <a:r>
              <a:rPr lang="en-US" dirty="0"/>
              <a:t>Join by </a:t>
            </a:r>
            <a:r>
              <a:rPr lang="en-US" dirty="0" err="1"/>
              <a:t>WebEX</a:t>
            </a:r>
            <a:endParaRPr lang="en-US" dirty="0"/>
          </a:p>
          <a:p>
            <a:pPr lvl="1"/>
            <a:r>
              <a:rPr lang="en-US" u="sng" dirty="0">
                <a:hlinkClick r:id="rId3"/>
              </a:rPr>
              <a:t>https://nokiameetings.webex.com/nokiameetings/j.php?MTID=m19ddac1faa5cc2afd90a41d58f33ccac</a:t>
            </a:r>
            <a:endParaRPr lang="en-US" dirty="0"/>
          </a:p>
          <a:p>
            <a:pPr lvl="1"/>
            <a:r>
              <a:rPr lang="en-US" dirty="0"/>
              <a:t>Meeting number: 953 039 259</a:t>
            </a:r>
          </a:p>
          <a:p>
            <a:pPr lvl="1"/>
            <a:r>
              <a:rPr lang="en-US" dirty="0"/>
              <a:t>Meeting password: t6D3wBp9</a:t>
            </a:r>
          </a:p>
          <a:p>
            <a:endParaRPr lang="en-US" dirty="0"/>
          </a:p>
          <a:p>
            <a:r>
              <a:rPr lang="en-US" dirty="0"/>
              <a:t>Join by phone</a:t>
            </a:r>
          </a:p>
          <a:p>
            <a:pPr lvl="1"/>
            <a:r>
              <a:rPr lang="en-US" dirty="0"/>
              <a:t>Access code: 953 039 259</a:t>
            </a:r>
          </a:p>
          <a:p>
            <a:pPr lvl="1"/>
            <a:r>
              <a:rPr lang="en-US" dirty="0"/>
              <a:t>Dial-in: +19724459814 US Dallas, +442036087616 UK London</a:t>
            </a:r>
          </a:p>
          <a:p>
            <a:pPr lvl="1"/>
            <a:r>
              <a:rPr lang="en-US" dirty="0"/>
              <a:t>Global call-in numbers</a:t>
            </a:r>
          </a:p>
          <a:p>
            <a:pPr lvl="1"/>
            <a:r>
              <a:rPr lang="en-US" u="sng" dirty="0">
                <a:hlinkClick r:id="rId4"/>
              </a:rPr>
              <a:t>https://nokiameetings.webex.com/nokiameetings/globalcallin.php?serviceType=MC&amp;ED=517067692&amp;tollFree=0</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May 15-17 Stuttgart interim minutes</a:t>
            </a:r>
          </a:p>
          <a:p>
            <a:r>
              <a:rPr lang="en-US" dirty="0"/>
              <a:t>Reports</a:t>
            </a:r>
          </a:p>
          <a:p>
            <a:pPr fontAlgn="t"/>
            <a:r>
              <a:rPr lang="en-US" dirty="0"/>
              <a:t>Comment resolution of P802.1CF D0.5</a:t>
            </a:r>
          </a:p>
          <a:p>
            <a:pPr fontAlgn="t"/>
            <a:r>
              <a:rPr lang="en-US" dirty="0"/>
              <a:t>New contributions to 802.1CF</a:t>
            </a:r>
          </a:p>
          <a:p>
            <a:pPr fontAlgn="t"/>
            <a:r>
              <a:rPr lang="en-US" dirty="0"/>
              <a:t>Plans for Berlin F2F</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1519</TotalTime>
  <Words>1440</Words>
  <Application>Microsoft Office PowerPoint</Application>
  <PresentationFormat>On-screen Show (4:3)</PresentationFormat>
  <Paragraphs>206</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June 27th,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July 2017 Agenda Graphics</vt:lpstr>
      <vt:lpstr>Agenda proposal for July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319</cp:revision>
  <cp:lastPrinted>1998-02-10T13:28:06Z</cp:lastPrinted>
  <dcterms:created xsi:type="dcterms:W3CDTF">2011-12-30T17:06:23Z</dcterms:created>
  <dcterms:modified xsi:type="dcterms:W3CDTF">2017-06-27T07:25:41Z</dcterms:modified>
</cp:coreProperties>
</file>