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4" r:id="rId2"/>
    <p:sldId id="262" r:id="rId3"/>
    <p:sldId id="286" r:id="rId4"/>
    <p:sldId id="288" r:id="rId5"/>
    <p:sldId id="287" r:id="rId6"/>
    <p:sldId id="292" r:id="rId7"/>
    <p:sldId id="293" r:id="rId8"/>
    <p:sldId id="289" r:id="rId9"/>
    <p:sldId id="294" r:id="rId10"/>
    <p:sldId id="295" r:id="rId11"/>
    <p:sldId id="290" r:id="rId12"/>
    <p:sldId id="291" r:id="rId13"/>
    <p:sldId id="266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781" autoAdjust="0"/>
    <p:restoredTop sz="93165" autoAdjust="0"/>
  </p:normalViewPr>
  <p:slideViewPr>
    <p:cSldViewPr>
      <p:cViewPr>
        <p:scale>
          <a:sx n="90" d="100"/>
          <a:sy n="90" d="100"/>
        </p:scale>
        <p:origin x="-912" y="-1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99729" y="76200"/>
            <a:ext cx="22156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omniran-17-0045-00-CF00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030904"/>
              </p:ext>
            </p:extLst>
          </p:nvPr>
        </p:nvGraphicFramePr>
        <p:xfrm>
          <a:off x="533400" y="483090"/>
          <a:ext cx="8077201" cy="34701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1726770"/>
                <a:gridCol w="2238401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kern="1200" baseline="0" dirty="0" smtClean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Model for Accounting and Monitoring</a:t>
                      </a:r>
                      <a:endParaRPr lang="en-US" sz="2000" kern="1200" baseline="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[2017-05-15]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Hao Wang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 R&amp;D Center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86-10-59691000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wangh@cn.fujitsu.com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Xiaojing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Fan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 R&amp;D Center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+86-10-59691000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fanxiaojing@cn.fujitsu.com</a:t>
                      </a:r>
                      <a:endParaRPr lang="zh-CN" altLang="zh-CN" sz="1100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Su Yi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 R&amp;D Center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+86-10-59691000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yisu@cn.fujitsu.com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Ryuichi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Matsukura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Fujitsu/Fujitsu Laboratory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+81-44-754-2667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r.matsukura@jp.fujitsu.com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019128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altLang="zh-CN" sz="1600" dirty="0">
                <a:latin typeface="+mn-lt"/>
              </a:rPr>
              <a:t>This presentation </a:t>
            </a:r>
            <a:r>
              <a:rPr lang="en-US" altLang="zh-CN" sz="1600" dirty="0" smtClean="0">
                <a:latin typeface="+mn-lt"/>
              </a:rPr>
              <a:t>proposes the initial thoughts on modeling the accounting and monitoring attributes and functions.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Element: </a:t>
            </a:r>
            <a:r>
              <a:rPr lang="en-US" altLang="zh-CN" dirty="0" smtClean="0"/>
              <a:t>Monitoring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 bwMode="auto">
          <a:xfrm>
            <a:off x="1763688" y="1484784"/>
            <a:ext cx="2664296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Port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" name="菱形 4"/>
          <p:cNvSpPr/>
          <p:nvPr/>
        </p:nvSpPr>
        <p:spPr bwMode="auto">
          <a:xfrm>
            <a:off x="3509888" y="1788844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53904" y="1988840"/>
            <a:ext cx="12212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/>
              <a:t>MonitorProc</a:t>
            </a:r>
            <a:endParaRPr lang="zh-CN" altLang="en-US" dirty="0"/>
          </a:p>
        </p:txBody>
      </p:sp>
      <p:cxnSp>
        <p:nvCxnSpPr>
          <p:cNvPr id="7" name="肘形连接符 6"/>
          <p:cNvCxnSpPr>
            <a:stCxn id="5" idx="2"/>
            <a:endCxn id="10" idx="1"/>
          </p:cNvCxnSpPr>
          <p:nvPr/>
        </p:nvCxnSpPr>
        <p:spPr bwMode="auto">
          <a:xfrm rot="16200000" flipH="1">
            <a:off x="3674772" y="1821960"/>
            <a:ext cx="444313" cy="66608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9" name="组合 8"/>
          <p:cNvGrpSpPr/>
          <p:nvPr/>
        </p:nvGrpSpPr>
        <p:grpSpPr>
          <a:xfrm>
            <a:off x="4229968" y="2233141"/>
            <a:ext cx="2160240" cy="1411883"/>
            <a:chOff x="5310088" y="2377157"/>
            <a:chExt cx="1263175" cy="1411883"/>
          </a:xfrm>
        </p:grpSpPr>
        <p:sp>
          <p:nvSpPr>
            <p:cNvPr id="10" name="矩形 9"/>
            <p:cNvSpPr/>
            <p:nvPr/>
          </p:nvSpPr>
          <p:spPr bwMode="auto">
            <a:xfrm>
              <a:off x="5310088" y="2377157"/>
              <a:ext cx="1263174" cy="28803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Monitoring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5310089" y="2664694"/>
              <a:ext cx="1263174" cy="83631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monitoring-id</a:t>
              </a:r>
              <a:endPara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>
                  <a:latin typeface="Times New Roman" charset="0"/>
                </a:rPr>
                <a:t>+state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>
                  <a:latin typeface="Times New Roman" charset="0"/>
                </a:rPr>
                <a:t>+monitor-type</a:t>
              </a:r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5310088" y="3501008"/>
              <a:ext cx="1263174" cy="28803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5940152" y="4080431"/>
            <a:ext cx="2160240" cy="2139125"/>
            <a:chOff x="5310088" y="2377157"/>
            <a:chExt cx="1263175" cy="2139125"/>
          </a:xfrm>
        </p:grpSpPr>
        <p:sp>
          <p:nvSpPr>
            <p:cNvPr id="14" name="矩形 13"/>
            <p:cNvSpPr/>
            <p:nvPr/>
          </p:nvSpPr>
          <p:spPr bwMode="auto">
            <a:xfrm>
              <a:off x="5310088" y="2377157"/>
              <a:ext cx="1263174" cy="28803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MonitoringRecords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5" name="矩形 14"/>
            <p:cNvSpPr/>
            <p:nvPr/>
          </p:nvSpPr>
          <p:spPr bwMode="auto">
            <a:xfrm>
              <a:off x="5310089" y="2664694"/>
              <a:ext cx="1263174" cy="156355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zh-CN" dirty="0">
                  <a:latin typeface="Times New Roman" charset="0"/>
                </a:rPr>
                <a:t>+</a:t>
              </a:r>
              <a:r>
                <a:rPr lang="en-US" altLang="zh-CN" dirty="0" err="1" smtClean="0">
                  <a:latin typeface="Times New Roman" charset="0"/>
                </a:rPr>
                <a:t>Tx</a:t>
              </a:r>
              <a:r>
                <a:rPr lang="en-US" altLang="zh-CN" dirty="0" smtClean="0">
                  <a:latin typeface="Times New Roman" charset="0"/>
                </a:rPr>
                <a:t>-volume</a:t>
              </a:r>
            </a:p>
            <a:p>
              <a:r>
                <a:rPr lang="en-US" altLang="zh-CN" dirty="0" smtClean="0">
                  <a:latin typeface="Times New Roman" charset="0"/>
                </a:rPr>
                <a:t>+Rx-volume</a:t>
              </a:r>
              <a:endParaRPr lang="en-US" altLang="zh-CN" dirty="0">
                <a:latin typeface="Times New Roman" charset="0"/>
              </a:endParaRPr>
            </a:p>
            <a:p>
              <a:r>
                <a:rPr lang="en-US" altLang="zh-CN" dirty="0" smtClean="0">
                  <a:latin typeface="Times New Roman" charset="0"/>
                </a:rPr>
                <a:t>+Throughput</a:t>
              </a:r>
              <a:endParaRPr lang="en-US" altLang="zh-CN" dirty="0">
                <a:latin typeface="Times New Roman" charset="0"/>
              </a:endParaRPr>
            </a:p>
            <a:p>
              <a:r>
                <a:rPr lang="en-US" altLang="zh-CN" dirty="0" smtClean="0">
                  <a:latin typeface="Times New Roman" charset="0"/>
                </a:rPr>
                <a:t>+</a:t>
              </a:r>
              <a:r>
                <a:rPr lang="en-US" altLang="zh-CN" dirty="0" err="1" smtClean="0">
                  <a:latin typeface="Times New Roman" charset="0"/>
                </a:rPr>
                <a:t>QoS</a:t>
              </a:r>
              <a:r>
                <a:rPr lang="en-US" altLang="zh-CN" dirty="0" smtClean="0">
                  <a:latin typeface="Times New Roman" charset="0"/>
                </a:rPr>
                <a:t>-monitoring</a:t>
              </a:r>
              <a:endParaRPr lang="en-US" altLang="zh-CN" dirty="0">
                <a:latin typeface="Times New Roman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zh-CN" dirty="0" smtClean="0">
                <a:latin typeface="Times New Roman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zh-CN" dirty="0" smtClean="0">
                <a:latin typeface="Times New Roman" charset="0"/>
              </a:endParaRPr>
            </a:p>
          </p:txBody>
        </p:sp>
        <p:sp>
          <p:nvSpPr>
            <p:cNvPr id="16" name="矩形 15"/>
            <p:cNvSpPr/>
            <p:nvPr/>
          </p:nvSpPr>
          <p:spPr bwMode="auto">
            <a:xfrm>
              <a:off x="5310088" y="4228250"/>
              <a:ext cx="1263174" cy="28803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17" name="菱形 16"/>
          <p:cNvSpPr/>
          <p:nvPr/>
        </p:nvSpPr>
        <p:spPr bwMode="auto">
          <a:xfrm>
            <a:off x="6106861" y="3647038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44208" y="3674463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measurement</a:t>
            </a:r>
            <a:endParaRPr lang="zh-CN" altLang="en-US" dirty="0"/>
          </a:p>
        </p:txBody>
      </p:sp>
      <p:cxnSp>
        <p:nvCxnSpPr>
          <p:cNvPr id="19" name="直接箭头连接符 18"/>
          <p:cNvCxnSpPr>
            <a:stCxn id="17" idx="2"/>
          </p:cNvCxnSpPr>
          <p:nvPr/>
        </p:nvCxnSpPr>
        <p:spPr bwMode="auto">
          <a:xfrm>
            <a:off x="6160861" y="3791038"/>
            <a:ext cx="0" cy="2893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902634" y="3791038"/>
            <a:ext cx="4875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*</a:t>
            </a:r>
            <a:endParaRPr lang="zh-CN" altLang="en-US" dirty="0"/>
          </a:p>
        </p:txBody>
      </p:sp>
      <p:sp>
        <p:nvSpPr>
          <p:cNvPr id="21" name="菱形 20"/>
          <p:cNvSpPr/>
          <p:nvPr/>
        </p:nvSpPr>
        <p:spPr bwMode="auto">
          <a:xfrm>
            <a:off x="4416187" y="3645024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3" name="直接箭头连接符 22"/>
          <p:cNvCxnSpPr>
            <a:stCxn id="21" idx="2"/>
          </p:cNvCxnSpPr>
          <p:nvPr/>
        </p:nvCxnSpPr>
        <p:spPr bwMode="auto">
          <a:xfrm>
            <a:off x="4470187" y="3789024"/>
            <a:ext cx="0" cy="2893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4211960" y="3789024"/>
            <a:ext cx="4875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grpSp>
        <p:nvGrpSpPr>
          <p:cNvPr id="25" name="组合 24"/>
          <p:cNvGrpSpPr/>
          <p:nvPr/>
        </p:nvGrpSpPr>
        <p:grpSpPr>
          <a:xfrm>
            <a:off x="2714919" y="4080431"/>
            <a:ext cx="2160240" cy="2139125"/>
            <a:chOff x="5310088" y="2377157"/>
            <a:chExt cx="1263175" cy="2139125"/>
          </a:xfrm>
        </p:grpSpPr>
        <p:sp>
          <p:nvSpPr>
            <p:cNvPr id="26" name="矩形 25"/>
            <p:cNvSpPr/>
            <p:nvPr/>
          </p:nvSpPr>
          <p:spPr bwMode="auto">
            <a:xfrm>
              <a:off x="5310088" y="2377157"/>
              <a:ext cx="1263174" cy="28803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MonitoringPolicy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7" name="矩形 26"/>
            <p:cNvSpPr/>
            <p:nvPr/>
          </p:nvSpPr>
          <p:spPr bwMode="auto">
            <a:xfrm>
              <a:off x="5310089" y="2664694"/>
              <a:ext cx="1263174" cy="156355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>
                  <a:latin typeface="Times New Roman" charset="0"/>
                </a:rPr>
                <a:t>+start-time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>
                  <a:latin typeface="Times New Roman" charset="0"/>
                </a:rPr>
                <a:t>+duration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>
                  <a:latin typeface="Times New Roman" charset="0"/>
                </a:rPr>
                <a:t>+interval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>
                  <a:latin typeface="Times New Roman" charset="0"/>
                </a:rPr>
                <a:t>+storage-time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>
                  <a:latin typeface="Times New Roman" charset="0"/>
                </a:rPr>
                <a:t>+accuracy</a:t>
              </a:r>
            </a:p>
            <a:p>
              <a:r>
                <a:rPr lang="en-US" altLang="zh-CN" dirty="0" smtClean="0">
                  <a:latin typeface="Times New Roman" charset="0"/>
                </a:rPr>
                <a:t>+</a:t>
              </a:r>
              <a:r>
                <a:rPr lang="en-US" altLang="zh-CN" dirty="0">
                  <a:latin typeface="Times New Roman" charset="0"/>
                </a:rPr>
                <a:t>monitor-source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>
                  <a:latin typeface="Times New Roman" charset="0"/>
                </a:rPr>
                <a:t>+trigger-condition</a:t>
              </a:r>
            </a:p>
          </p:txBody>
        </p:sp>
        <p:sp>
          <p:nvSpPr>
            <p:cNvPr id="28" name="矩形 27"/>
            <p:cNvSpPr/>
            <p:nvPr/>
          </p:nvSpPr>
          <p:spPr bwMode="auto">
            <a:xfrm>
              <a:off x="5310088" y="4228250"/>
              <a:ext cx="1263174" cy="28803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698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4624"/>
            <a:ext cx="6347048" cy="1143000"/>
          </a:xfrm>
        </p:spPr>
        <p:txBody>
          <a:bodyPr/>
          <a:lstStyle/>
          <a:p>
            <a:r>
              <a:rPr lang="en-US" altLang="zh-CN" dirty="0" smtClean="0"/>
              <a:t>Snapshot of 802.1X </a:t>
            </a:r>
            <a:r>
              <a:rPr lang="en-US" altLang="zh-CN" dirty="0"/>
              <a:t>UML </a:t>
            </a:r>
            <a:r>
              <a:rPr lang="en-US" altLang="zh-CN" dirty="0" smtClean="0"/>
              <a:t>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895"/>
          <a:stretch/>
        </p:blipFill>
        <p:spPr bwMode="auto">
          <a:xfrm>
            <a:off x="1835696" y="917709"/>
            <a:ext cx="5688631" cy="574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625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802.1X-2010</a:t>
            </a:r>
          </a:p>
          <a:p>
            <a:r>
              <a:rPr lang="en-US" altLang="zh-CN" dirty="0" smtClean="0"/>
              <a:t>802.1Xck-d1-0</a:t>
            </a:r>
          </a:p>
          <a:p>
            <a:r>
              <a:rPr lang="en-US" altLang="zh-CN" dirty="0" smtClean="0"/>
              <a:t>omniran-17-0028-00-CF00-data-model-for-fdm.pptx</a:t>
            </a:r>
          </a:p>
          <a:p>
            <a:r>
              <a:rPr lang="en-US" altLang="zh-CN" dirty="0" smtClean="0"/>
              <a:t>omniran-16-0039-00-CF00-key-concepts-of-accounting-and-monitoring.pptx</a:t>
            </a:r>
          </a:p>
          <a:p>
            <a:r>
              <a:rPr lang="en-US" altLang="zh-CN" dirty="0" smtClean="0"/>
              <a:t>802-1cf-d0-4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9644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Questions, </a:t>
            </a:r>
            <a:r>
              <a:rPr lang="en-US" altLang="zh-CN" dirty="0" smtClean="0"/>
              <a:t>Comments</a:t>
            </a:r>
            <a:br>
              <a:rPr lang="en-US" altLang="zh-CN" dirty="0" smtClean="0"/>
            </a:br>
            <a:r>
              <a:rPr lang="en-US" altLang="zh-CN" dirty="0" smtClean="0"/>
              <a:t>Thank YOU!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7571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kern="1200" dirty="0"/>
              <a:t>Model for Accounting and Monitoring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2017-05-17</a:t>
            </a:r>
            <a:endParaRPr lang="en-US" altLang="zh-CN" dirty="0"/>
          </a:p>
          <a:p>
            <a:r>
              <a:rPr lang="en-US" altLang="zh-CN" dirty="0" err="1"/>
              <a:t>Hao</a:t>
            </a:r>
            <a:r>
              <a:rPr lang="en-US" altLang="zh-CN" dirty="0"/>
              <a:t> Wang</a:t>
            </a:r>
          </a:p>
          <a:p>
            <a:r>
              <a:rPr lang="en-US" altLang="zh-CN" dirty="0"/>
              <a:t>Fujitsu R&amp;D Center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Accounting is about gathering </a:t>
            </a:r>
            <a:r>
              <a:rPr lang="en-US" altLang="zh-CN" sz="2400" dirty="0"/>
              <a:t>usage data records </a:t>
            </a:r>
            <a:r>
              <a:rPr lang="en-US" altLang="zh-CN" sz="2400" dirty="0" smtClean="0"/>
              <a:t>for network devices, exporting those </a:t>
            </a:r>
            <a:r>
              <a:rPr lang="en-US" altLang="zh-CN" sz="2400" dirty="0"/>
              <a:t>records to a collection server, </a:t>
            </a:r>
            <a:r>
              <a:rPr lang="en-US" altLang="zh-CN" sz="2400" dirty="0" smtClean="0"/>
              <a:t>processing the </a:t>
            </a:r>
            <a:r>
              <a:rPr lang="en-US" altLang="zh-CN" sz="2400" dirty="0"/>
              <a:t>records </a:t>
            </a:r>
            <a:r>
              <a:rPr lang="en-US" altLang="zh-CN" sz="2400" dirty="0" smtClean="0"/>
              <a:t>for </a:t>
            </a:r>
            <a:r>
              <a:rPr lang="en-US" altLang="zh-CN" sz="2400" dirty="0"/>
              <a:t>user </a:t>
            </a:r>
            <a:r>
              <a:rPr lang="en-US" altLang="zh-CN" sz="2400" dirty="0" smtClean="0"/>
              <a:t>or another application</a:t>
            </a:r>
            <a:r>
              <a:rPr lang="en-US" altLang="zh-CN" sz="2400" dirty="0" smtClean="0"/>
              <a:t>.</a:t>
            </a:r>
          </a:p>
          <a:p>
            <a:pPr lvl="1"/>
            <a:r>
              <a:rPr lang="en-US" altLang="zh-CN" sz="2000" dirty="0" smtClean="0"/>
              <a:t>Usage data records could be generated based on </a:t>
            </a:r>
          </a:p>
          <a:p>
            <a:pPr lvl="2"/>
            <a:r>
              <a:rPr lang="en-US" altLang="zh-CN" sz="1600" dirty="0"/>
              <a:t>User session statistics</a:t>
            </a:r>
          </a:p>
          <a:p>
            <a:pPr lvl="2"/>
            <a:r>
              <a:rPr lang="en-US" altLang="zh-CN" sz="1600" dirty="0"/>
              <a:t>Port performance statistics</a:t>
            </a:r>
          </a:p>
          <a:p>
            <a:r>
              <a:rPr lang="en-US" altLang="zh-CN" sz="2400" dirty="0" smtClean="0"/>
              <a:t>Monitoring on the port provides real-time and </a:t>
            </a:r>
            <a:r>
              <a:rPr lang="en-US" altLang="zh-CN" sz="2400" dirty="0" smtClean="0"/>
              <a:t>accurate observation of </a:t>
            </a:r>
            <a:r>
              <a:rPr lang="en-US" altLang="zh-CN" sz="2400" dirty="0" smtClean="0"/>
              <a:t>the performance of network resource.</a:t>
            </a:r>
            <a:endParaRPr lang="en-US" altLang="zh-CN" sz="2400" dirty="0" smtClean="0"/>
          </a:p>
          <a:p>
            <a:pPr lvl="1"/>
            <a:endParaRPr lang="en-US" altLang="zh-CN" sz="2000" dirty="0" smtClean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87665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Accounting and Authentication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User session started when user has been authenticated by 802.1X.</a:t>
            </a:r>
          </a:p>
          <a:p>
            <a:r>
              <a:rPr lang="en-US" altLang="zh-CN" sz="2400" dirty="0" smtClean="0"/>
              <a:t>802.1X PAE maintains session statistics for accounting purposes.</a:t>
            </a:r>
          </a:p>
          <a:p>
            <a:r>
              <a:rPr lang="en-US" altLang="zh-CN" sz="2400" dirty="0" smtClean="0"/>
              <a:t>PAE resides in both TEC and ANC, and may reside in ARC in some scenarios.</a:t>
            </a:r>
          </a:p>
          <a:p>
            <a:r>
              <a:rPr lang="en-US" altLang="zh-CN" sz="2400" dirty="0" smtClean="0"/>
              <a:t>Accounting can be augmented to ‘control’ as a function, avoid to import the full model of 802.1X.</a:t>
            </a:r>
          </a:p>
          <a:p>
            <a:pPr lvl="1"/>
            <a:r>
              <a:rPr lang="en-US" altLang="zh-CN" sz="1800" dirty="0" smtClean="0">
                <a:solidFill>
                  <a:schemeClr val="accent1"/>
                </a:solidFill>
              </a:rPr>
              <a:t>Accounting policy </a:t>
            </a:r>
            <a:r>
              <a:rPr lang="en-US" altLang="zh-CN" sz="1800" dirty="0" smtClean="0"/>
              <a:t>refers to the set of parameters for configuration in order to provide the appropriate accounting records.</a:t>
            </a:r>
          </a:p>
          <a:p>
            <a:pPr lvl="1"/>
            <a:r>
              <a:rPr lang="en-US" altLang="zh-CN" sz="1800" dirty="0" smtClean="0">
                <a:solidFill>
                  <a:schemeClr val="accent1"/>
                </a:solidFill>
              </a:rPr>
              <a:t>Accounting records </a:t>
            </a:r>
            <a:r>
              <a:rPr lang="en-US" altLang="zh-CN" sz="1800" dirty="0" smtClean="0"/>
              <a:t>can be leveraged in multiple use cases, such as billing, security management, etc.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10677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Accounting and Authorization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err="1" smtClean="0"/>
              <a:t>QoS</a:t>
            </a:r>
            <a:r>
              <a:rPr lang="en-US" altLang="zh-CN" sz="2400" dirty="0" smtClean="0"/>
              <a:t> is authorized </a:t>
            </a:r>
            <a:r>
              <a:rPr lang="en-US" altLang="zh-CN" sz="2400" dirty="0" smtClean="0"/>
              <a:t>to the terminal and required by </a:t>
            </a:r>
            <a:r>
              <a:rPr lang="en-US" altLang="zh-CN" sz="2400" dirty="0" smtClean="0"/>
              <a:t>new services when user session established.</a:t>
            </a:r>
          </a:p>
          <a:p>
            <a:r>
              <a:rPr lang="en-US" altLang="zh-CN" sz="2400" dirty="0" smtClean="0"/>
              <a:t>The ANC processes the network resource requests and determines the policy for </a:t>
            </a:r>
            <a:r>
              <a:rPr lang="en-US" altLang="zh-CN" sz="2400" dirty="0" err="1" smtClean="0"/>
              <a:t>QoS</a:t>
            </a:r>
            <a:r>
              <a:rPr lang="en-US" altLang="zh-CN" sz="2400" dirty="0" smtClean="0"/>
              <a:t> control.</a:t>
            </a:r>
          </a:p>
          <a:p>
            <a:r>
              <a:rPr lang="en-US" altLang="zh-CN" sz="2400" dirty="0" smtClean="0"/>
              <a:t>Accounting gathers the utilization information of network resources and maintain the statistics </a:t>
            </a:r>
            <a:r>
              <a:rPr lang="en-US" altLang="zh-CN" sz="2400" dirty="0" smtClean="0"/>
              <a:t>for </a:t>
            </a:r>
            <a:r>
              <a:rPr lang="en-US" altLang="zh-CN" sz="2400" dirty="0" err="1" smtClean="0"/>
              <a:t>QoS</a:t>
            </a:r>
            <a:r>
              <a:rPr lang="en-US" altLang="zh-CN" sz="2400" dirty="0" smtClean="0"/>
              <a:t>.</a:t>
            </a:r>
          </a:p>
          <a:p>
            <a:r>
              <a:rPr lang="en-US" altLang="zh-CN" sz="2400" dirty="0" smtClean="0"/>
              <a:t>Accounting records can be provided to external management entities such as NMS for auditing the operation of services in a user session.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7764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Monitoring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Monitoring the performance of a physical port can be implemented on the interface entities, or as a separate entity.</a:t>
            </a:r>
          </a:p>
          <a:p>
            <a:r>
              <a:rPr lang="en-US" altLang="zh-CN" sz="2400" dirty="0" smtClean="0"/>
              <a:t>Monitoring the user specific traffic requires filtering rules provided by the control entities.</a:t>
            </a:r>
          </a:p>
          <a:p>
            <a:r>
              <a:rPr lang="en-US" altLang="zh-CN" sz="2400" dirty="0" smtClean="0"/>
              <a:t>Monitoring jobs and reports are scheduled and configured by the control entities.</a:t>
            </a:r>
          </a:p>
          <a:p>
            <a:r>
              <a:rPr lang="en-US" altLang="zh-CN" sz="2400" dirty="0" smtClean="0"/>
              <a:t>Monitoring records based on the </a:t>
            </a:r>
            <a:r>
              <a:rPr lang="en-US" altLang="zh-CN" sz="2400" dirty="0" smtClean="0"/>
              <a:t>performance statistics can be pushed to or pulled from the control entities for accounting or other management purposes.</a:t>
            </a:r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9850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Generic </a:t>
            </a:r>
            <a:r>
              <a:rPr lang="en-US" altLang="zh-CN" dirty="0" err="1" smtClean="0"/>
              <a:t>OmniRAN</a:t>
            </a:r>
            <a:r>
              <a:rPr lang="en-US" altLang="zh-CN" dirty="0" smtClean="0"/>
              <a:t>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55279"/>
            <a:ext cx="6248280" cy="2481233"/>
          </a:xfrm>
        </p:spPr>
        <p:txBody>
          <a:bodyPr>
            <a:normAutofit/>
          </a:bodyPr>
          <a:lstStyle/>
          <a:p>
            <a:r>
              <a:rPr lang="en-US" altLang="zh-CN" sz="1800" dirty="0" smtClean="0"/>
              <a:t>For network management purposes, the underlay network infrastructure needs to be modeled.</a:t>
            </a:r>
          </a:p>
          <a:p>
            <a:r>
              <a:rPr lang="en-US" altLang="zh-CN" sz="1800" dirty="0" smtClean="0"/>
              <a:t>Control and service entities form a common client-server pair support the network management protocol such as NETCONF.</a:t>
            </a:r>
          </a:p>
          <a:p>
            <a:r>
              <a:rPr lang="en-US" altLang="zh-CN" sz="1800" dirty="0" smtClean="0"/>
              <a:t>Interface entities should be separated for outstanding IEEE 802 attributes and functionality.</a:t>
            </a:r>
          </a:p>
          <a:p>
            <a:r>
              <a:rPr lang="en-US" altLang="zh-CN" sz="1800" dirty="0" smtClean="0"/>
              <a:t>Refer to the UML model in 802.1X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72446"/>
            <a:ext cx="3396703" cy="1920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直接连接符 4"/>
          <p:cNvCxnSpPr/>
          <p:nvPr/>
        </p:nvCxnSpPr>
        <p:spPr bwMode="auto">
          <a:xfrm>
            <a:off x="1619672" y="5825571"/>
            <a:ext cx="288032" cy="3351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" name="直接连接符 5"/>
          <p:cNvCxnSpPr/>
          <p:nvPr/>
        </p:nvCxnSpPr>
        <p:spPr bwMode="auto">
          <a:xfrm flipH="1">
            <a:off x="2060104" y="5825571"/>
            <a:ext cx="279648" cy="3351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715572" y="6217567"/>
            <a:ext cx="6241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rgbClr val="C00000"/>
                </a:solidFill>
              </a:rPr>
              <a:t>Port</a:t>
            </a:r>
            <a:endParaRPr lang="zh-CN" altLang="en-US" sz="1400" dirty="0">
              <a:solidFill>
                <a:srgbClr val="C00000"/>
              </a:solidFill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6948264" y="2204864"/>
            <a:ext cx="144016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OmniRAN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Network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6953610" y="2944425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Control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7618444" y="2503499"/>
            <a:ext cx="108000" cy="432048"/>
            <a:chOff x="7956376" y="3645024"/>
            <a:chExt cx="108000" cy="432048"/>
          </a:xfrm>
        </p:grpSpPr>
        <p:sp>
          <p:nvSpPr>
            <p:cNvPr id="10" name="菱形 9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2" name="直接箭头连接符 11"/>
            <p:cNvCxnSpPr>
              <a:stCxn id="10" idx="2"/>
            </p:cNvCxnSpPr>
            <p:nvPr/>
          </p:nvCxnSpPr>
          <p:spPr bwMode="auto">
            <a:xfrm>
              <a:off x="8010376" y="3789024"/>
              <a:ext cx="0" cy="288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14" name="TextBox 13"/>
          <p:cNvSpPr txBox="1"/>
          <p:nvPr/>
        </p:nvSpPr>
        <p:spPr>
          <a:xfrm>
            <a:off x="7725771" y="2667426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*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862444" y="2667426"/>
            <a:ext cx="756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Ctrl_ID</a:t>
            </a:r>
            <a:endParaRPr lang="zh-CN" altLang="en-US" dirty="0"/>
          </a:p>
        </p:txBody>
      </p:sp>
      <p:sp>
        <p:nvSpPr>
          <p:cNvPr id="16" name="矩形 15"/>
          <p:cNvSpPr/>
          <p:nvPr/>
        </p:nvSpPr>
        <p:spPr bwMode="auto">
          <a:xfrm>
            <a:off x="683568" y="4049863"/>
            <a:ext cx="3888432" cy="612068"/>
          </a:xfrm>
          <a:prstGeom prst="rect">
            <a:avLst/>
          </a:prstGeom>
          <a:noFill/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683568" y="4814331"/>
            <a:ext cx="3888432" cy="612068"/>
          </a:xfrm>
          <a:prstGeom prst="rect">
            <a:avLst/>
          </a:prstGeom>
          <a:noFill/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683568" y="5422842"/>
            <a:ext cx="3888432" cy="612068"/>
          </a:xfrm>
          <a:prstGeom prst="rect">
            <a:avLst/>
          </a:prstGeom>
          <a:noFill/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 rot="5400000">
            <a:off x="4098501" y="4216462"/>
            <a:ext cx="647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Service</a:t>
            </a:r>
            <a:endParaRPr lang="zh-CN" altLang="en-US" dirty="0"/>
          </a:p>
        </p:txBody>
      </p:sp>
      <p:sp>
        <p:nvSpPr>
          <p:cNvPr id="20" name="TextBox 19"/>
          <p:cNvSpPr txBox="1"/>
          <p:nvPr/>
        </p:nvSpPr>
        <p:spPr>
          <a:xfrm rot="5400000">
            <a:off x="4094494" y="4978131"/>
            <a:ext cx="655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Control</a:t>
            </a:r>
            <a:endParaRPr lang="zh-CN" altLang="en-US" dirty="0"/>
          </a:p>
        </p:txBody>
      </p:sp>
      <p:sp>
        <p:nvSpPr>
          <p:cNvPr id="21" name="TextBox 20"/>
          <p:cNvSpPr txBox="1"/>
          <p:nvPr/>
        </p:nvSpPr>
        <p:spPr>
          <a:xfrm rot="5400000">
            <a:off x="4055222" y="5626203"/>
            <a:ext cx="7344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Interface</a:t>
            </a:r>
            <a:endParaRPr lang="zh-CN" altLang="en-US" dirty="0"/>
          </a:p>
        </p:txBody>
      </p:sp>
      <p:sp>
        <p:nvSpPr>
          <p:cNvPr id="22" name="矩形 21"/>
          <p:cNvSpPr/>
          <p:nvPr/>
        </p:nvSpPr>
        <p:spPr bwMode="auto">
          <a:xfrm>
            <a:off x="6358388" y="3678995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Interface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7023222" y="3238069"/>
            <a:ext cx="108000" cy="432048"/>
            <a:chOff x="7956376" y="3645024"/>
            <a:chExt cx="108000" cy="432048"/>
          </a:xfrm>
        </p:grpSpPr>
        <p:sp>
          <p:nvSpPr>
            <p:cNvPr id="24" name="菱形 23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25" name="直接箭头连接符 24"/>
            <p:cNvCxnSpPr>
              <a:stCxn id="24" idx="2"/>
            </p:cNvCxnSpPr>
            <p:nvPr/>
          </p:nvCxnSpPr>
          <p:spPr bwMode="auto">
            <a:xfrm>
              <a:off x="8010376" y="3789024"/>
              <a:ext cx="0" cy="288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26" name="TextBox 25"/>
          <p:cNvSpPr txBox="1"/>
          <p:nvPr/>
        </p:nvSpPr>
        <p:spPr>
          <a:xfrm>
            <a:off x="7130549" y="3401996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*</a:t>
            </a:r>
            <a:endParaRPr lang="zh-CN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267222" y="3401996"/>
            <a:ext cx="756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Intf_ID</a:t>
            </a:r>
            <a:endParaRPr lang="zh-CN" altLang="en-US" dirty="0"/>
          </a:p>
        </p:txBody>
      </p:sp>
      <p:sp>
        <p:nvSpPr>
          <p:cNvPr id="28" name="矩形 27"/>
          <p:cNvSpPr/>
          <p:nvPr/>
        </p:nvSpPr>
        <p:spPr bwMode="auto">
          <a:xfrm>
            <a:off x="5838371" y="4404687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Port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6503205" y="3963761"/>
            <a:ext cx="108000" cy="432048"/>
            <a:chOff x="7956376" y="3645024"/>
            <a:chExt cx="108000" cy="432048"/>
          </a:xfrm>
        </p:grpSpPr>
        <p:sp>
          <p:nvSpPr>
            <p:cNvPr id="30" name="菱形 29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1" name="直接箭头连接符 30"/>
            <p:cNvCxnSpPr>
              <a:stCxn id="30" idx="2"/>
            </p:cNvCxnSpPr>
            <p:nvPr/>
          </p:nvCxnSpPr>
          <p:spPr bwMode="auto">
            <a:xfrm>
              <a:off x="8010376" y="3789024"/>
              <a:ext cx="0" cy="288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32" name="TextBox 31"/>
          <p:cNvSpPr txBox="1"/>
          <p:nvPr/>
        </p:nvSpPr>
        <p:spPr>
          <a:xfrm>
            <a:off x="6610532" y="4127688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*</a:t>
            </a:r>
            <a:endParaRPr lang="zh-CN" alt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747205" y="4127688"/>
            <a:ext cx="756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Port_ID</a:t>
            </a:r>
            <a:endParaRPr lang="zh-CN" altLang="en-US" dirty="0"/>
          </a:p>
        </p:txBody>
      </p:sp>
      <p:grpSp>
        <p:nvGrpSpPr>
          <p:cNvPr id="112" name="组合 111"/>
          <p:cNvGrpSpPr/>
          <p:nvPr/>
        </p:nvGrpSpPr>
        <p:grpSpPr>
          <a:xfrm>
            <a:off x="7551979" y="3228317"/>
            <a:ext cx="1268493" cy="1306150"/>
            <a:chOff x="7551979" y="3228317"/>
            <a:chExt cx="1268493" cy="1306150"/>
          </a:xfrm>
        </p:grpSpPr>
        <p:sp>
          <p:nvSpPr>
            <p:cNvPr id="34" name="矩形 33"/>
            <p:cNvSpPr/>
            <p:nvPr/>
          </p:nvSpPr>
          <p:spPr bwMode="auto">
            <a:xfrm>
              <a:off x="8100392" y="3404782"/>
              <a:ext cx="720080" cy="28803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ANC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6" name="菱形 35"/>
            <p:cNvSpPr/>
            <p:nvPr/>
          </p:nvSpPr>
          <p:spPr bwMode="auto">
            <a:xfrm>
              <a:off x="7812360" y="3228317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740352" y="3501040"/>
              <a:ext cx="756000" cy="288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AN</a:t>
              </a:r>
              <a:endParaRPr lang="zh-CN" altLang="en-US" dirty="0"/>
            </a:p>
          </p:txBody>
        </p:sp>
        <p:cxnSp>
          <p:nvCxnSpPr>
            <p:cNvPr id="41" name="肘形连接符 40"/>
            <p:cNvCxnSpPr>
              <a:stCxn id="36" idx="2"/>
            </p:cNvCxnSpPr>
            <p:nvPr/>
          </p:nvCxnSpPr>
          <p:spPr bwMode="auto">
            <a:xfrm rot="16200000" flipH="1">
              <a:off x="7906488" y="3332189"/>
              <a:ext cx="153776" cy="234032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2" name="矩形 41"/>
            <p:cNvSpPr/>
            <p:nvPr/>
          </p:nvSpPr>
          <p:spPr bwMode="auto">
            <a:xfrm>
              <a:off x="8100392" y="3764822"/>
              <a:ext cx="720080" cy="28803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ARC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3" name="菱形 42"/>
            <p:cNvSpPr/>
            <p:nvPr/>
          </p:nvSpPr>
          <p:spPr bwMode="auto">
            <a:xfrm>
              <a:off x="7686604" y="3240865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740352" y="3878804"/>
              <a:ext cx="756000" cy="288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AR</a:t>
              </a:r>
              <a:endParaRPr lang="zh-CN" altLang="en-US" dirty="0"/>
            </a:p>
          </p:txBody>
        </p:sp>
        <p:cxnSp>
          <p:nvCxnSpPr>
            <p:cNvPr id="45" name="肘形连接符 44"/>
            <p:cNvCxnSpPr>
              <a:stCxn id="43" idx="2"/>
              <a:endCxn id="42" idx="1"/>
            </p:cNvCxnSpPr>
            <p:nvPr/>
          </p:nvCxnSpPr>
          <p:spPr bwMode="auto">
            <a:xfrm rot="16200000" flipH="1">
              <a:off x="7658512" y="3466957"/>
              <a:ext cx="523973" cy="359788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8" name="矩形 47"/>
            <p:cNvSpPr/>
            <p:nvPr/>
          </p:nvSpPr>
          <p:spPr bwMode="auto">
            <a:xfrm>
              <a:off x="8100392" y="4132485"/>
              <a:ext cx="720080" cy="28803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TEC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9" name="菱形 48"/>
            <p:cNvSpPr/>
            <p:nvPr/>
          </p:nvSpPr>
          <p:spPr bwMode="auto">
            <a:xfrm>
              <a:off x="7551979" y="3236790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740352" y="4246467"/>
              <a:ext cx="756000" cy="288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TE</a:t>
              </a:r>
              <a:endParaRPr lang="zh-CN" altLang="en-US" dirty="0"/>
            </a:p>
          </p:txBody>
        </p:sp>
        <p:cxnSp>
          <p:nvCxnSpPr>
            <p:cNvPr id="51" name="肘形连接符 50"/>
            <p:cNvCxnSpPr>
              <a:stCxn id="49" idx="2"/>
              <a:endCxn id="48" idx="1"/>
            </p:cNvCxnSpPr>
            <p:nvPr/>
          </p:nvCxnSpPr>
          <p:spPr bwMode="auto">
            <a:xfrm rot="16200000" flipH="1">
              <a:off x="7405330" y="3581438"/>
              <a:ext cx="895711" cy="494413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113" name="组合 112"/>
          <p:cNvGrpSpPr/>
          <p:nvPr/>
        </p:nvGrpSpPr>
        <p:grpSpPr>
          <a:xfrm>
            <a:off x="6876256" y="3973675"/>
            <a:ext cx="1340360" cy="2023616"/>
            <a:chOff x="6876256" y="3973675"/>
            <a:chExt cx="1340360" cy="2023616"/>
          </a:xfrm>
        </p:grpSpPr>
        <p:sp>
          <p:nvSpPr>
            <p:cNvPr id="53" name="矩形 52"/>
            <p:cNvSpPr/>
            <p:nvPr/>
          </p:nvSpPr>
          <p:spPr bwMode="auto">
            <a:xfrm>
              <a:off x="7496536" y="4516444"/>
              <a:ext cx="720080" cy="28803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NA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4" name="菱形 53"/>
            <p:cNvSpPr/>
            <p:nvPr/>
          </p:nvSpPr>
          <p:spPr bwMode="auto">
            <a:xfrm>
              <a:off x="7220657" y="3973675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136496" y="4612702"/>
              <a:ext cx="756000" cy="288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NA</a:t>
              </a:r>
              <a:endParaRPr lang="zh-CN" altLang="en-US" dirty="0"/>
            </a:p>
          </p:txBody>
        </p:sp>
        <p:cxnSp>
          <p:nvCxnSpPr>
            <p:cNvPr id="56" name="肘形连接符 55"/>
            <p:cNvCxnSpPr>
              <a:stCxn id="54" idx="2"/>
              <a:endCxn id="53" idx="1"/>
            </p:cNvCxnSpPr>
            <p:nvPr/>
          </p:nvCxnSpPr>
          <p:spPr bwMode="auto">
            <a:xfrm rot="16200000" flipH="1">
              <a:off x="7114204" y="4278127"/>
              <a:ext cx="542785" cy="221879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57" name="矩形 56"/>
            <p:cNvSpPr/>
            <p:nvPr/>
          </p:nvSpPr>
          <p:spPr bwMode="auto">
            <a:xfrm>
              <a:off x="7496536" y="4876484"/>
              <a:ext cx="720080" cy="28803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BH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8" name="菱形 57"/>
            <p:cNvSpPr/>
            <p:nvPr/>
          </p:nvSpPr>
          <p:spPr bwMode="auto">
            <a:xfrm>
              <a:off x="7104852" y="3992297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136496" y="4990466"/>
              <a:ext cx="756000" cy="288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BH</a:t>
              </a:r>
              <a:endParaRPr lang="zh-CN" altLang="en-US" dirty="0"/>
            </a:p>
          </p:txBody>
        </p:sp>
        <p:cxnSp>
          <p:nvCxnSpPr>
            <p:cNvPr id="60" name="肘形连接符 59"/>
            <p:cNvCxnSpPr>
              <a:stCxn id="58" idx="2"/>
              <a:endCxn id="57" idx="1"/>
            </p:cNvCxnSpPr>
            <p:nvPr/>
          </p:nvCxnSpPr>
          <p:spPr bwMode="auto">
            <a:xfrm rot="16200000" flipH="1">
              <a:off x="6885593" y="4409556"/>
              <a:ext cx="884203" cy="337684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1" name="矩形 60"/>
            <p:cNvSpPr/>
            <p:nvPr/>
          </p:nvSpPr>
          <p:spPr bwMode="auto">
            <a:xfrm>
              <a:off x="7496536" y="5244147"/>
              <a:ext cx="720080" cy="28803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TEI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2" name="菱形 61"/>
            <p:cNvSpPr/>
            <p:nvPr/>
          </p:nvSpPr>
          <p:spPr bwMode="auto">
            <a:xfrm>
              <a:off x="6988733" y="3992308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7136496" y="5358129"/>
              <a:ext cx="756000" cy="288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TE</a:t>
              </a:r>
              <a:endParaRPr lang="zh-CN" altLang="en-US" dirty="0"/>
            </a:p>
          </p:txBody>
        </p:sp>
        <p:cxnSp>
          <p:nvCxnSpPr>
            <p:cNvPr id="64" name="肘形连接符 63"/>
            <p:cNvCxnSpPr>
              <a:stCxn id="62" idx="2"/>
              <a:endCxn id="61" idx="1"/>
            </p:cNvCxnSpPr>
            <p:nvPr/>
          </p:nvCxnSpPr>
          <p:spPr bwMode="auto">
            <a:xfrm rot="16200000" flipH="1">
              <a:off x="6643707" y="4535333"/>
              <a:ext cx="1251855" cy="453803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8" name="矩形 67"/>
            <p:cNvSpPr/>
            <p:nvPr/>
          </p:nvSpPr>
          <p:spPr bwMode="auto">
            <a:xfrm>
              <a:off x="7488816" y="5595309"/>
              <a:ext cx="720080" cy="28803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ARI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9" name="菱形 68"/>
            <p:cNvSpPr/>
            <p:nvPr/>
          </p:nvSpPr>
          <p:spPr bwMode="auto">
            <a:xfrm>
              <a:off x="6876256" y="3989945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7128776" y="5709291"/>
              <a:ext cx="756000" cy="288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AR</a:t>
              </a:r>
              <a:endParaRPr lang="zh-CN" altLang="en-US" dirty="0"/>
            </a:p>
          </p:txBody>
        </p:sp>
        <p:cxnSp>
          <p:nvCxnSpPr>
            <p:cNvPr id="71" name="肘形连接符 70"/>
            <p:cNvCxnSpPr>
              <a:stCxn id="69" idx="2"/>
              <a:endCxn id="68" idx="1"/>
            </p:cNvCxnSpPr>
            <p:nvPr/>
          </p:nvCxnSpPr>
          <p:spPr bwMode="auto">
            <a:xfrm rot="16200000" flipH="1">
              <a:off x="6406846" y="4657355"/>
              <a:ext cx="1605380" cy="558560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89" name="矩形 88"/>
          <p:cNvSpPr/>
          <p:nvPr/>
        </p:nvSpPr>
        <p:spPr bwMode="auto">
          <a:xfrm flipH="1">
            <a:off x="5148064" y="4869160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802.11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0" name="菱形 89"/>
          <p:cNvSpPr/>
          <p:nvPr/>
        </p:nvSpPr>
        <p:spPr bwMode="auto">
          <a:xfrm flipH="1">
            <a:off x="6036023" y="4697725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 flipH="1">
            <a:off x="5512401" y="5076781"/>
            <a:ext cx="756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802.11</a:t>
            </a:r>
            <a:endParaRPr lang="zh-CN" altLang="en-US" dirty="0"/>
          </a:p>
        </p:txBody>
      </p:sp>
      <p:cxnSp>
        <p:nvCxnSpPr>
          <p:cNvPr id="92" name="肘形连接符 91"/>
          <p:cNvCxnSpPr>
            <a:stCxn id="90" idx="2"/>
            <a:endCxn id="89" idx="1"/>
          </p:cNvCxnSpPr>
          <p:nvPr/>
        </p:nvCxnSpPr>
        <p:spPr bwMode="auto">
          <a:xfrm rot="5400000">
            <a:off x="5893359" y="4816511"/>
            <a:ext cx="171451" cy="221879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5" name="矩形 94"/>
          <p:cNvSpPr/>
          <p:nvPr/>
        </p:nvSpPr>
        <p:spPr bwMode="auto">
          <a:xfrm flipH="1">
            <a:off x="5148064" y="5309643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802.16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6" name="菱形 95"/>
          <p:cNvSpPr/>
          <p:nvPr/>
        </p:nvSpPr>
        <p:spPr bwMode="auto">
          <a:xfrm flipH="1">
            <a:off x="6161985" y="4705621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 flipH="1">
            <a:off x="5512401" y="5517264"/>
            <a:ext cx="756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802.16</a:t>
            </a:r>
            <a:endParaRPr lang="zh-CN" altLang="en-US" dirty="0"/>
          </a:p>
        </p:txBody>
      </p:sp>
      <p:cxnSp>
        <p:nvCxnSpPr>
          <p:cNvPr id="98" name="肘形连接符 97"/>
          <p:cNvCxnSpPr>
            <a:stCxn id="96" idx="2"/>
            <a:endCxn id="95" idx="1"/>
          </p:cNvCxnSpPr>
          <p:nvPr/>
        </p:nvCxnSpPr>
        <p:spPr bwMode="auto">
          <a:xfrm rot="5400000">
            <a:off x="5740046" y="4977720"/>
            <a:ext cx="604038" cy="347841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1" name="矩形 100"/>
          <p:cNvSpPr/>
          <p:nvPr/>
        </p:nvSpPr>
        <p:spPr bwMode="auto">
          <a:xfrm flipH="1">
            <a:off x="5148064" y="5741691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802.22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2" name="菱形 101"/>
          <p:cNvSpPr/>
          <p:nvPr/>
        </p:nvSpPr>
        <p:spPr bwMode="auto">
          <a:xfrm flipH="1">
            <a:off x="6304388" y="4697725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 flipH="1">
            <a:off x="5512401" y="5949312"/>
            <a:ext cx="756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802.22</a:t>
            </a:r>
            <a:endParaRPr lang="zh-CN" altLang="en-US" dirty="0"/>
          </a:p>
        </p:txBody>
      </p:sp>
      <p:cxnSp>
        <p:nvCxnSpPr>
          <p:cNvPr id="104" name="肘形连接符 103"/>
          <p:cNvCxnSpPr>
            <a:stCxn id="102" idx="2"/>
            <a:endCxn id="101" idx="1"/>
          </p:cNvCxnSpPr>
          <p:nvPr/>
        </p:nvCxnSpPr>
        <p:spPr bwMode="auto">
          <a:xfrm rot="5400000">
            <a:off x="5591275" y="5118594"/>
            <a:ext cx="1043982" cy="490244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7" name="矩形 106"/>
          <p:cNvSpPr/>
          <p:nvPr/>
        </p:nvSpPr>
        <p:spPr bwMode="auto">
          <a:xfrm flipH="1">
            <a:off x="5148064" y="6173739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802.3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8" name="菱形 107"/>
          <p:cNvSpPr/>
          <p:nvPr/>
        </p:nvSpPr>
        <p:spPr bwMode="auto">
          <a:xfrm flipH="1">
            <a:off x="6449205" y="4690060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 flipH="1">
            <a:off x="5512401" y="6381360"/>
            <a:ext cx="756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802.3</a:t>
            </a:r>
            <a:endParaRPr lang="zh-CN" altLang="en-US" dirty="0"/>
          </a:p>
        </p:txBody>
      </p:sp>
      <p:cxnSp>
        <p:nvCxnSpPr>
          <p:cNvPr id="110" name="肘形连接符 109"/>
          <p:cNvCxnSpPr>
            <a:stCxn id="108" idx="2"/>
            <a:endCxn id="107" idx="1"/>
          </p:cNvCxnSpPr>
          <p:nvPr/>
        </p:nvCxnSpPr>
        <p:spPr bwMode="auto">
          <a:xfrm rot="5400000">
            <a:off x="5443828" y="5258377"/>
            <a:ext cx="1483695" cy="635061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00876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Model for </a:t>
            </a:r>
            <a:r>
              <a:rPr lang="en-US" altLang="zh-CN" dirty="0" err="1" smtClean="0"/>
              <a:t>OmniRAN</a:t>
            </a:r>
            <a:r>
              <a:rPr lang="en-US" altLang="zh-CN" dirty="0" smtClean="0"/>
              <a:t> Control Functions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 bwMode="auto">
          <a:xfrm>
            <a:off x="3380834" y="1268760"/>
            <a:ext cx="144016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OmniRAN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Network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3386180" y="2008321"/>
            <a:ext cx="3163006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Control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4051014" y="1567395"/>
            <a:ext cx="108000" cy="432048"/>
            <a:chOff x="7956376" y="3645024"/>
            <a:chExt cx="108000" cy="432048"/>
          </a:xfrm>
        </p:grpSpPr>
        <p:sp>
          <p:nvSpPr>
            <p:cNvPr id="7" name="菱形 6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8" name="直接箭头连接符 7"/>
            <p:cNvCxnSpPr>
              <a:stCxn id="7" idx="2"/>
            </p:cNvCxnSpPr>
            <p:nvPr/>
          </p:nvCxnSpPr>
          <p:spPr bwMode="auto">
            <a:xfrm>
              <a:off x="8010376" y="3789024"/>
              <a:ext cx="0" cy="288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9" name="TextBox 8"/>
          <p:cNvSpPr txBox="1"/>
          <p:nvPr/>
        </p:nvSpPr>
        <p:spPr>
          <a:xfrm>
            <a:off x="4158341" y="1731322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*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95014" y="1731322"/>
            <a:ext cx="756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Ctrl_ID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 bwMode="auto">
          <a:xfrm>
            <a:off x="2790958" y="2742891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Interface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3455792" y="2301965"/>
            <a:ext cx="108000" cy="432048"/>
            <a:chOff x="7956376" y="3645024"/>
            <a:chExt cx="108000" cy="432048"/>
          </a:xfrm>
        </p:grpSpPr>
        <p:sp>
          <p:nvSpPr>
            <p:cNvPr id="13" name="菱形 12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4" name="直接箭头连接符 13"/>
            <p:cNvCxnSpPr>
              <a:stCxn id="13" idx="2"/>
            </p:cNvCxnSpPr>
            <p:nvPr/>
          </p:nvCxnSpPr>
          <p:spPr bwMode="auto">
            <a:xfrm>
              <a:off x="8010376" y="3789024"/>
              <a:ext cx="0" cy="288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15" name="TextBox 14"/>
          <p:cNvSpPr txBox="1"/>
          <p:nvPr/>
        </p:nvSpPr>
        <p:spPr>
          <a:xfrm>
            <a:off x="3563119" y="2465892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*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699792" y="2465892"/>
            <a:ext cx="756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Intf_ID</a:t>
            </a:r>
            <a:endParaRPr lang="zh-CN" altLang="en-US" dirty="0"/>
          </a:p>
        </p:txBody>
      </p:sp>
      <p:sp>
        <p:nvSpPr>
          <p:cNvPr id="21" name="矩形 20"/>
          <p:cNvSpPr/>
          <p:nvPr/>
        </p:nvSpPr>
        <p:spPr bwMode="auto">
          <a:xfrm>
            <a:off x="4532962" y="2468678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ANC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菱形 21"/>
          <p:cNvSpPr/>
          <p:nvPr/>
        </p:nvSpPr>
        <p:spPr bwMode="auto">
          <a:xfrm>
            <a:off x="4244930" y="2292213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72922" y="2564936"/>
            <a:ext cx="756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AN</a:t>
            </a:r>
            <a:endParaRPr lang="zh-CN" altLang="en-US" dirty="0"/>
          </a:p>
        </p:txBody>
      </p:sp>
      <p:cxnSp>
        <p:nvCxnSpPr>
          <p:cNvPr id="24" name="肘形连接符 23"/>
          <p:cNvCxnSpPr>
            <a:stCxn id="22" idx="2"/>
          </p:cNvCxnSpPr>
          <p:nvPr/>
        </p:nvCxnSpPr>
        <p:spPr bwMode="auto">
          <a:xfrm rot="16200000" flipH="1">
            <a:off x="4339058" y="2396085"/>
            <a:ext cx="153776" cy="23403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矩形 24"/>
          <p:cNvSpPr/>
          <p:nvPr/>
        </p:nvSpPr>
        <p:spPr bwMode="auto">
          <a:xfrm>
            <a:off x="4532962" y="2828718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ARC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菱形 25"/>
          <p:cNvSpPr/>
          <p:nvPr/>
        </p:nvSpPr>
        <p:spPr bwMode="auto">
          <a:xfrm>
            <a:off x="4119174" y="2304761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172922" y="2942700"/>
            <a:ext cx="756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AR</a:t>
            </a:r>
            <a:endParaRPr lang="zh-CN" altLang="en-US" dirty="0"/>
          </a:p>
        </p:txBody>
      </p:sp>
      <p:cxnSp>
        <p:nvCxnSpPr>
          <p:cNvPr id="28" name="肘形连接符 27"/>
          <p:cNvCxnSpPr>
            <a:stCxn id="26" idx="2"/>
            <a:endCxn id="25" idx="1"/>
          </p:cNvCxnSpPr>
          <p:nvPr/>
        </p:nvCxnSpPr>
        <p:spPr bwMode="auto">
          <a:xfrm rot="16200000" flipH="1">
            <a:off x="4091082" y="2530853"/>
            <a:ext cx="523973" cy="359788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9" name="矩形 28"/>
          <p:cNvSpPr/>
          <p:nvPr/>
        </p:nvSpPr>
        <p:spPr bwMode="auto">
          <a:xfrm>
            <a:off x="4532962" y="3196381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TEC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0" name="菱形 29"/>
          <p:cNvSpPr/>
          <p:nvPr/>
        </p:nvSpPr>
        <p:spPr bwMode="auto">
          <a:xfrm>
            <a:off x="3984549" y="2300686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72922" y="3310363"/>
            <a:ext cx="756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TE</a:t>
            </a:r>
            <a:endParaRPr lang="zh-CN" altLang="en-US" dirty="0"/>
          </a:p>
        </p:txBody>
      </p:sp>
      <p:cxnSp>
        <p:nvCxnSpPr>
          <p:cNvPr id="32" name="肘形连接符 31"/>
          <p:cNvCxnSpPr>
            <a:stCxn id="30" idx="2"/>
            <a:endCxn id="29" idx="1"/>
          </p:cNvCxnSpPr>
          <p:nvPr/>
        </p:nvCxnSpPr>
        <p:spPr bwMode="auto">
          <a:xfrm rot="16200000" flipH="1">
            <a:off x="3837900" y="2645334"/>
            <a:ext cx="895711" cy="49441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98" name="组合 97"/>
          <p:cNvGrpSpPr/>
          <p:nvPr/>
        </p:nvGrpSpPr>
        <p:grpSpPr>
          <a:xfrm>
            <a:off x="6261154" y="2171762"/>
            <a:ext cx="2055262" cy="1078431"/>
            <a:chOff x="6261154" y="2494585"/>
            <a:chExt cx="2055262" cy="1078431"/>
          </a:xfrm>
        </p:grpSpPr>
        <p:sp>
          <p:nvSpPr>
            <p:cNvPr id="38" name="矩形 37"/>
            <p:cNvSpPr/>
            <p:nvPr/>
          </p:nvSpPr>
          <p:spPr bwMode="auto">
            <a:xfrm>
              <a:off x="6549186" y="2791501"/>
              <a:ext cx="1263174" cy="28803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Authentication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9" name="菱形 38"/>
            <p:cNvSpPr/>
            <p:nvPr/>
          </p:nvSpPr>
          <p:spPr bwMode="auto">
            <a:xfrm>
              <a:off x="6261154" y="2615036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549186" y="2494585"/>
              <a:ext cx="97514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err="1" smtClean="0"/>
                <a:t>AuthenProc</a:t>
              </a:r>
              <a:endParaRPr lang="zh-CN" altLang="en-US" dirty="0"/>
            </a:p>
          </p:txBody>
        </p:sp>
        <p:cxnSp>
          <p:nvCxnSpPr>
            <p:cNvPr id="41" name="肘形连接符 40"/>
            <p:cNvCxnSpPr>
              <a:stCxn id="39" idx="2"/>
            </p:cNvCxnSpPr>
            <p:nvPr/>
          </p:nvCxnSpPr>
          <p:spPr bwMode="auto">
            <a:xfrm rot="16200000" flipH="1">
              <a:off x="6355282" y="2718908"/>
              <a:ext cx="153776" cy="234032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2" name="矩形 41"/>
            <p:cNvSpPr/>
            <p:nvPr/>
          </p:nvSpPr>
          <p:spPr bwMode="auto">
            <a:xfrm>
              <a:off x="7053242" y="3284984"/>
              <a:ext cx="1263174" cy="28803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SessionStatistics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3" name="菱形 42"/>
            <p:cNvSpPr/>
            <p:nvPr/>
          </p:nvSpPr>
          <p:spPr bwMode="auto">
            <a:xfrm>
              <a:off x="6765210" y="3108519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053242" y="2988068"/>
              <a:ext cx="97514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session</a:t>
              </a:r>
              <a:endParaRPr lang="zh-CN" altLang="en-US" dirty="0"/>
            </a:p>
          </p:txBody>
        </p:sp>
        <p:cxnSp>
          <p:nvCxnSpPr>
            <p:cNvPr id="45" name="肘形连接符 44"/>
            <p:cNvCxnSpPr>
              <a:stCxn id="43" idx="2"/>
            </p:cNvCxnSpPr>
            <p:nvPr/>
          </p:nvCxnSpPr>
          <p:spPr bwMode="auto">
            <a:xfrm rot="16200000" flipH="1">
              <a:off x="6859338" y="3212391"/>
              <a:ext cx="153776" cy="234032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46" name="矩形 45"/>
          <p:cNvSpPr/>
          <p:nvPr/>
        </p:nvSpPr>
        <p:spPr bwMode="auto">
          <a:xfrm>
            <a:off x="2236587" y="3484413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Port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47" name="组合 46"/>
          <p:cNvGrpSpPr/>
          <p:nvPr/>
        </p:nvGrpSpPr>
        <p:grpSpPr>
          <a:xfrm>
            <a:off x="2901421" y="3043487"/>
            <a:ext cx="108000" cy="432048"/>
            <a:chOff x="7956376" y="3645024"/>
            <a:chExt cx="108000" cy="432048"/>
          </a:xfrm>
        </p:grpSpPr>
        <p:sp>
          <p:nvSpPr>
            <p:cNvPr id="48" name="菱形 47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49" name="直接箭头连接符 48"/>
            <p:cNvCxnSpPr>
              <a:stCxn id="48" idx="2"/>
            </p:cNvCxnSpPr>
            <p:nvPr/>
          </p:nvCxnSpPr>
          <p:spPr bwMode="auto">
            <a:xfrm>
              <a:off x="8010376" y="3789024"/>
              <a:ext cx="0" cy="288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50" name="TextBox 49"/>
          <p:cNvSpPr txBox="1"/>
          <p:nvPr/>
        </p:nvSpPr>
        <p:spPr>
          <a:xfrm>
            <a:off x="3008748" y="3207414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*</a:t>
            </a:r>
            <a:endParaRPr lang="zh-CN" alt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2145421" y="3207414"/>
            <a:ext cx="756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Port_ID</a:t>
            </a:r>
            <a:endParaRPr lang="zh-CN" altLang="en-US" dirty="0"/>
          </a:p>
        </p:txBody>
      </p:sp>
      <p:grpSp>
        <p:nvGrpSpPr>
          <p:cNvPr id="52" name="组合 51"/>
          <p:cNvGrpSpPr/>
          <p:nvPr/>
        </p:nvGrpSpPr>
        <p:grpSpPr>
          <a:xfrm>
            <a:off x="3314369" y="3041723"/>
            <a:ext cx="1340360" cy="2023616"/>
            <a:chOff x="6876256" y="3973675"/>
            <a:chExt cx="1340360" cy="2023616"/>
          </a:xfrm>
        </p:grpSpPr>
        <p:sp>
          <p:nvSpPr>
            <p:cNvPr id="53" name="矩形 52"/>
            <p:cNvSpPr/>
            <p:nvPr/>
          </p:nvSpPr>
          <p:spPr bwMode="auto">
            <a:xfrm>
              <a:off x="7496536" y="4516444"/>
              <a:ext cx="720080" cy="28803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NA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4" name="菱形 53"/>
            <p:cNvSpPr/>
            <p:nvPr/>
          </p:nvSpPr>
          <p:spPr bwMode="auto">
            <a:xfrm>
              <a:off x="7220657" y="3973675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136496" y="4612702"/>
              <a:ext cx="756000" cy="288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NA</a:t>
              </a:r>
              <a:endParaRPr lang="zh-CN" altLang="en-US" dirty="0"/>
            </a:p>
          </p:txBody>
        </p:sp>
        <p:cxnSp>
          <p:nvCxnSpPr>
            <p:cNvPr id="56" name="肘形连接符 55"/>
            <p:cNvCxnSpPr>
              <a:stCxn id="54" idx="2"/>
              <a:endCxn id="53" idx="1"/>
            </p:cNvCxnSpPr>
            <p:nvPr/>
          </p:nvCxnSpPr>
          <p:spPr bwMode="auto">
            <a:xfrm rot="16200000" flipH="1">
              <a:off x="7114204" y="4278127"/>
              <a:ext cx="542785" cy="221879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57" name="矩形 56"/>
            <p:cNvSpPr/>
            <p:nvPr/>
          </p:nvSpPr>
          <p:spPr bwMode="auto">
            <a:xfrm>
              <a:off x="7496536" y="4876484"/>
              <a:ext cx="720080" cy="28803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BH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8" name="菱形 57"/>
            <p:cNvSpPr/>
            <p:nvPr/>
          </p:nvSpPr>
          <p:spPr bwMode="auto">
            <a:xfrm>
              <a:off x="7104852" y="3992297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136496" y="4990466"/>
              <a:ext cx="756000" cy="288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BH</a:t>
              </a:r>
              <a:endParaRPr lang="zh-CN" altLang="en-US" dirty="0"/>
            </a:p>
          </p:txBody>
        </p:sp>
        <p:cxnSp>
          <p:nvCxnSpPr>
            <p:cNvPr id="60" name="肘形连接符 59"/>
            <p:cNvCxnSpPr>
              <a:stCxn id="58" idx="2"/>
              <a:endCxn id="57" idx="1"/>
            </p:cNvCxnSpPr>
            <p:nvPr/>
          </p:nvCxnSpPr>
          <p:spPr bwMode="auto">
            <a:xfrm rot="16200000" flipH="1">
              <a:off x="6885593" y="4409556"/>
              <a:ext cx="884203" cy="337684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1" name="矩形 60"/>
            <p:cNvSpPr/>
            <p:nvPr/>
          </p:nvSpPr>
          <p:spPr bwMode="auto">
            <a:xfrm>
              <a:off x="7496536" y="5244147"/>
              <a:ext cx="720080" cy="28803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TEI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2" name="菱形 61"/>
            <p:cNvSpPr/>
            <p:nvPr/>
          </p:nvSpPr>
          <p:spPr bwMode="auto">
            <a:xfrm>
              <a:off x="6988733" y="3992308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7136496" y="5358129"/>
              <a:ext cx="756000" cy="288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TE</a:t>
              </a:r>
              <a:endParaRPr lang="zh-CN" altLang="en-US" dirty="0"/>
            </a:p>
          </p:txBody>
        </p:sp>
        <p:cxnSp>
          <p:nvCxnSpPr>
            <p:cNvPr id="64" name="肘形连接符 63"/>
            <p:cNvCxnSpPr>
              <a:stCxn id="62" idx="2"/>
              <a:endCxn id="61" idx="1"/>
            </p:cNvCxnSpPr>
            <p:nvPr/>
          </p:nvCxnSpPr>
          <p:spPr bwMode="auto">
            <a:xfrm rot="16200000" flipH="1">
              <a:off x="6643707" y="4535333"/>
              <a:ext cx="1251855" cy="453803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5" name="矩形 64"/>
            <p:cNvSpPr/>
            <p:nvPr/>
          </p:nvSpPr>
          <p:spPr bwMode="auto">
            <a:xfrm>
              <a:off x="7488816" y="5595309"/>
              <a:ext cx="720080" cy="28803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ARI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6" name="菱形 65"/>
            <p:cNvSpPr/>
            <p:nvPr/>
          </p:nvSpPr>
          <p:spPr bwMode="auto">
            <a:xfrm>
              <a:off x="6876256" y="3989945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128776" y="5709291"/>
              <a:ext cx="756000" cy="288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AR</a:t>
              </a:r>
              <a:endParaRPr lang="zh-CN" altLang="en-US" dirty="0"/>
            </a:p>
          </p:txBody>
        </p:sp>
        <p:cxnSp>
          <p:nvCxnSpPr>
            <p:cNvPr id="68" name="肘形连接符 67"/>
            <p:cNvCxnSpPr>
              <a:stCxn id="66" idx="2"/>
              <a:endCxn id="65" idx="1"/>
            </p:cNvCxnSpPr>
            <p:nvPr/>
          </p:nvCxnSpPr>
          <p:spPr bwMode="auto">
            <a:xfrm rot="16200000" flipH="1">
              <a:off x="6406846" y="4657355"/>
              <a:ext cx="1605380" cy="558560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99" name="组合 98"/>
          <p:cNvGrpSpPr/>
          <p:nvPr/>
        </p:nvGrpSpPr>
        <p:grpSpPr>
          <a:xfrm>
            <a:off x="6084987" y="2334008"/>
            <a:ext cx="2270467" cy="1994616"/>
            <a:chOff x="5928933" y="3168204"/>
            <a:chExt cx="2270467" cy="1994616"/>
          </a:xfrm>
        </p:grpSpPr>
        <p:sp>
          <p:nvSpPr>
            <p:cNvPr id="90" name="矩形 89"/>
            <p:cNvSpPr/>
            <p:nvPr/>
          </p:nvSpPr>
          <p:spPr bwMode="auto">
            <a:xfrm>
              <a:off x="6432170" y="4381305"/>
              <a:ext cx="1263174" cy="28803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Authorization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1" name="菱形 90"/>
            <p:cNvSpPr/>
            <p:nvPr/>
          </p:nvSpPr>
          <p:spPr bwMode="auto">
            <a:xfrm>
              <a:off x="5928933" y="316820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6029949" y="4137004"/>
              <a:ext cx="97514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err="1" smtClean="0"/>
                <a:t>AuthorProc</a:t>
              </a:r>
              <a:endParaRPr lang="zh-CN" altLang="en-US" dirty="0"/>
            </a:p>
          </p:txBody>
        </p:sp>
        <p:cxnSp>
          <p:nvCxnSpPr>
            <p:cNvPr id="93" name="肘形连接符 92"/>
            <p:cNvCxnSpPr>
              <a:stCxn id="91" idx="2"/>
              <a:endCxn id="90" idx="1"/>
            </p:cNvCxnSpPr>
            <p:nvPr/>
          </p:nvCxnSpPr>
          <p:spPr bwMode="auto">
            <a:xfrm rot="16200000" flipH="1">
              <a:off x="5600993" y="3694143"/>
              <a:ext cx="1213117" cy="449237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94" name="矩形 93"/>
            <p:cNvSpPr/>
            <p:nvPr/>
          </p:nvSpPr>
          <p:spPr bwMode="auto">
            <a:xfrm>
              <a:off x="6936226" y="4874788"/>
              <a:ext cx="1263174" cy="28803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QoS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5" name="菱形 94"/>
            <p:cNvSpPr/>
            <p:nvPr/>
          </p:nvSpPr>
          <p:spPr bwMode="auto">
            <a:xfrm>
              <a:off x="6648194" y="4698323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6936226" y="4577872"/>
              <a:ext cx="97514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err="1" smtClean="0"/>
                <a:t>Serviceflow</a:t>
              </a:r>
              <a:endParaRPr lang="zh-CN" altLang="en-US" dirty="0"/>
            </a:p>
          </p:txBody>
        </p:sp>
        <p:cxnSp>
          <p:nvCxnSpPr>
            <p:cNvPr id="97" name="肘形连接符 96"/>
            <p:cNvCxnSpPr>
              <a:stCxn id="95" idx="2"/>
            </p:cNvCxnSpPr>
            <p:nvPr/>
          </p:nvCxnSpPr>
          <p:spPr bwMode="auto">
            <a:xfrm rot="16200000" flipH="1">
              <a:off x="6742322" y="4802195"/>
              <a:ext cx="153776" cy="234032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102" name="矩形 101"/>
          <p:cNvSpPr/>
          <p:nvPr/>
        </p:nvSpPr>
        <p:spPr bwMode="auto">
          <a:xfrm>
            <a:off x="6588224" y="4667464"/>
            <a:ext cx="1263174" cy="28803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Accounting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3" name="菱形 102"/>
          <p:cNvSpPr/>
          <p:nvPr/>
        </p:nvSpPr>
        <p:spPr bwMode="auto">
          <a:xfrm>
            <a:off x="5868144" y="2334008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6012160" y="4423163"/>
            <a:ext cx="12212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AccountProc</a:t>
            </a:r>
            <a:endParaRPr lang="zh-CN" altLang="en-US" dirty="0"/>
          </a:p>
        </p:txBody>
      </p:sp>
      <p:cxnSp>
        <p:nvCxnSpPr>
          <p:cNvPr id="105" name="肘形连接符 104"/>
          <p:cNvCxnSpPr>
            <a:stCxn id="103" idx="2"/>
            <a:endCxn id="102" idx="1"/>
          </p:cNvCxnSpPr>
          <p:nvPr/>
        </p:nvCxnSpPr>
        <p:spPr bwMode="auto">
          <a:xfrm rot="16200000" flipH="1">
            <a:off x="5088448" y="3311704"/>
            <a:ext cx="2333472" cy="66608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6" name="矩形 105"/>
          <p:cNvSpPr/>
          <p:nvPr/>
        </p:nvSpPr>
        <p:spPr bwMode="auto">
          <a:xfrm>
            <a:off x="7341274" y="5160947"/>
            <a:ext cx="1407190" cy="28803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AccountingRecords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7" name="菱形 106"/>
          <p:cNvSpPr/>
          <p:nvPr/>
        </p:nvSpPr>
        <p:spPr bwMode="auto">
          <a:xfrm>
            <a:off x="7053242" y="4984482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7341274" y="4864031"/>
            <a:ext cx="9751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mediation</a:t>
            </a:r>
            <a:endParaRPr lang="zh-CN" altLang="en-US" dirty="0"/>
          </a:p>
        </p:txBody>
      </p:sp>
      <p:cxnSp>
        <p:nvCxnSpPr>
          <p:cNvPr id="109" name="肘形连接符 108"/>
          <p:cNvCxnSpPr>
            <a:stCxn id="107" idx="2"/>
          </p:cNvCxnSpPr>
          <p:nvPr/>
        </p:nvCxnSpPr>
        <p:spPr bwMode="auto">
          <a:xfrm rot="16200000" flipH="1">
            <a:off x="7147370" y="5088354"/>
            <a:ext cx="153776" cy="23403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2" name="矩形 111"/>
          <p:cNvSpPr/>
          <p:nvPr/>
        </p:nvSpPr>
        <p:spPr bwMode="auto">
          <a:xfrm>
            <a:off x="6981234" y="5779357"/>
            <a:ext cx="1407190" cy="28803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AccountingPolicy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3" name="菱形 112"/>
          <p:cNvSpPr/>
          <p:nvPr/>
        </p:nvSpPr>
        <p:spPr bwMode="auto">
          <a:xfrm>
            <a:off x="6680018" y="4988948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15" name="肘形连接符 114"/>
          <p:cNvCxnSpPr>
            <a:stCxn id="113" idx="2"/>
            <a:endCxn id="112" idx="1"/>
          </p:cNvCxnSpPr>
          <p:nvPr/>
        </p:nvCxnSpPr>
        <p:spPr bwMode="auto">
          <a:xfrm rot="16200000" flipH="1">
            <a:off x="6462414" y="5404552"/>
            <a:ext cx="790425" cy="2472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7" name="矩形 116"/>
          <p:cNvSpPr/>
          <p:nvPr/>
        </p:nvSpPr>
        <p:spPr bwMode="auto">
          <a:xfrm>
            <a:off x="3980449" y="5369234"/>
            <a:ext cx="1263174" cy="28803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Monitoring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8" name="菱形 117"/>
          <p:cNvSpPr/>
          <p:nvPr/>
        </p:nvSpPr>
        <p:spPr bwMode="auto">
          <a:xfrm>
            <a:off x="3034928" y="3791529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3404385" y="5124933"/>
            <a:ext cx="12212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MonitorProc</a:t>
            </a:r>
            <a:endParaRPr lang="zh-CN" altLang="en-US" dirty="0"/>
          </a:p>
        </p:txBody>
      </p:sp>
      <p:cxnSp>
        <p:nvCxnSpPr>
          <p:cNvPr id="120" name="肘形连接符 119"/>
          <p:cNvCxnSpPr>
            <a:stCxn id="118" idx="2"/>
            <a:endCxn id="117" idx="1"/>
          </p:cNvCxnSpPr>
          <p:nvPr/>
        </p:nvCxnSpPr>
        <p:spPr bwMode="auto">
          <a:xfrm rot="16200000" flipH="1">
            <a:off x="2745828" y="4278628"/>
            <a:ext cx="1577721" cy="891521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29" name="矩形 128"/>
          <p:cNvSpPr/>
          <p:nvPr/>
        </p:nvSpPr>
        <p:spPr bwMode="auto">
          <a:xfrm>
            <a:off x="4965010" y="5872143"/>
            <a:ext cx="1407190" cy="28803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MonitoringRecords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0" name="菱形 129"/>
          <p:cNvSpPr/>
          <p:nvPr/>
        </p:nvSpPr>
        <p:spPr bwMode="auto">
          <a:xfrm>
            <a:off x="4676978" y="5695678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4965010" y="5575227"/>
            <a:ext cx="1047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measurement</a:t>
            </a:r>
            <a:endParaRPr lang="zh-CN" altLang="en-US" dirty="0"/>
          </a:p>
        </p:txBody>
      </p:sp>
      <p:cxnSp>
        <p:nvCxnSpPr>
          <p:cNvPr id="132" name="肘形连接符 131"/>
          <p:cNvCxnSpPr>
            <a:stCxn id="130" idx="2"/>
          </p:cNvCxnSpPr>
          <p:nvPr/>
        </p:nvCxnSpPr>
        <p:spPr bwMode="auto">
          <a:xfrm rot="16200000" flipH="1">
            <a:off x="4771106" y="5799550"/>
            <a:ext cx="153776" cy="23403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33" name="矩形 132"/>
          <p:cNvSpPr/>
          <p:nvPr/>
        </p:nvSpPr>
        <p:spPr bwMode="auto">
          <a:xfrm>
            <a:off x="4604970" y="6490553"/>
            <a:ext cx="1407190" cy="28803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MonitoringPolicy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4" name="菱形 133"/>
          <p:cNvSpPr/>
          <p:nvPr/>
        </p:nvSpPr>
        <p:spPr bwMode="auto">
          <a:xfrm>
            <a:off x="4303754" y="5700144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35" name="肘形连接符 134"/>
          <p:cNvCxnSpPr>
            <a:stCxn id="134" idx="2"/>
            <a:endCxn id="133" idx="1"/>
          </p:cNvCxnSpPr>
          <p:nvPr/>
        </p:nvCxnSpPr>
        <p:spPr bwMode="auto">
          <a:xfrm rot="16200000" flipH="1">
            <a:off x="4086150" y="6115748"/>
            <a:ext cx="790425" cy="2472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4" name="矩形 113"/>
          <p:cNvSpPr/>
          <p:nvPr/>
        </p:nvSpPr>
        <p:spPr bwMode="auto">
          <a:xfrm>
            <a:off x="827584" y="4653136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PAE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7" name="矩形 126"/>
          <p:cNvSpPr/>
          <p:nvPr/>
        </p:nvSpPr>
        <p:spPr bwMode="auto">
          <a:xfrm>
            <a:off x="287616" y="5387544"/>
            <a:ext cx="82800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>
                <a:latin typeface="Times New Roman" charset="0"/>
              </a:rPr>
              <a:t>s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upplicant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28" name="组合 127"/>
          <p:cNvGrpSpPr/>
          <p:nvPr/>
        </p:nvGrpSpPr>
        <p:grpSpPr>
          <a:xfrm>
            <a:off x="998245" y="4952209"/>
            <a:ext cx="108000" cy="432048"/>
            <a:chOff x="7956376" y="3645024"/>
            <a:chExt cx="108000" cy="432048"/>
          </a:xfrm>
        </p:grpSpPr>
        <p:sp>
          <p:nvSpPr>
            <p:cNvPr id="136" name="菱形 135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37" name="直接箭头连接符 136"/>
            <p:cNvCxnSpPr>
              <a:stCxn id="136" idx="2"/>
            </p:cNvCxnSpPr>
            <p:nvPr/>
          </p:nvCxnSpPr>
          <p:spPr bwMode="auto">
            <a:xfrm>
              <a:off x="8010376" y="3789024"/>
              <a:ext cx="0" cy="288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141" name="矩形 140"/>
          <p:cNvSpPr/>
          <p:nvPr/>
        </p:nvSpPr>
        <p:spPr bwMode="auto">
          <a:xfrm>
            <a:off x="395536" y="5949280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authenticator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42" name="组合 141"/>
          <p:cNvGrpSpPr/>
          <p:nvPr/>
        </p:nvGrpSpPr>
        <p:grpSpPr>
          <a:xfrm>
            <a:off x="1205632" y="4960585"/>
            <a:ext cx="108000" cy="984712"/>
            <a:chOff x="7956376" y="3645024"/>
            <a:chExt cx="108000" cy="984712"/>
          </a:xfrm>
        </p:grpSpPr>
        <p:sp>
          <p:nvSpPr>
            <p:cNvPr id="143" name="菱形 142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44" name="直接箭头连接符 143"/>
            <p:cNvCxnSpPr>
              <a:stCxn id="143" idx="2"/>
            </p:cNvCxnSpPr>
            <p:nvPr/>
          </p:nvCxnSpPr>
          <p:spPr bwMode="auto">
            <a:xfrm>
              <a:off x="8010376" y="3789024"/>
              <a:ext cx="0" cy="84071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145" name="矩形 144"/>
          <p:cNvSpPr/>
          <p:nvPr/>
        </p:nvSpPr>
        <p:spPr bwMode="auto">
          <a:xfrm>
            <a:off x="1403768" y="5373216"/>
            <a:ext cx="108000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LogonProcess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6" name="矩形 145"/>
          <p:cNvSpPr/>
          <p:nvPr/>
        </p:nvSpPr>
        <p:spPr bwMode="auto">
          <a:xfrm>
            <a:off x="1284576" y="6309320"/>
            <a:ext cx="1206443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SessionStatistics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47" name="组合 146"/>
          <p:cNvGrpSpPr/>
          <p:nvPr/>
        </p:nvGrpSpPr>
        <p:grpSpPr>
          <a:xfrm>
            <a:off x="1547664" y="4944909"/>
            <a:ext cx="108000" cy="432048"/>
            <a:chOff x="7956376" y="3645024"/>
            <a:chExt cx="108000" cy="432048"/>
          </a:xfrm>
        </p:grpSpPr>
        <p:sp>
          <p:nvSpPr>
            <p:cNvPr id="148" name="菱形 147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49" name="直接箭头连接符 148"/>
            <p:cNvCxnSpPr>
              <a:stCxn id="148" idx="2"/>
            </p:cNvCxnSpPr>
            <p:nvPr/>
          </p:nvCxnSpPr>
          <p:spPr bwMode="auto">
            <a:xfrm>
              <a:off x="8010376" y="3789024"/>
              <a:ext cx="0" cy="288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150" name="组合 149"/>
          <p:cNvGrpSpPr/>
          <p:nvPr/>
        </p:nvGrpSpPr>
        <p:grpSpPr>
          <a:xfrm>
            <a:off x="1781696" y="5657266"/>
            <a:ext cx="108000" cy="646925"/>
            <a:chOff x="7956376" y="3645024"/>
            <a:chExt cx="108000" cy="646925"/>
          </a:xfrm>
        </p:grpSpPr>
        <p:sp>
          <p:nvSpPr>
            <p:cNvPr id="151" name="菱形 150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52" name="直接箭头连接符 151"/>
            <p:cNvCxnSpPr>
              <a:stCxn id="151" idx="2"/>
            </p:cNvCxnSpPr>
            <p:nvPr/>
          </p:nvCxnSpPr>
          <p:spPr bwMode="auto">
            <a:xfrm>
              <a:off x="8010376" y="3789024"/>
              <a:ext cx="0" cy="50292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153" name="矩形 152"/>
          <p:cNvSpPr/>
          <p:nvPr/>
        </p:nvSpPr>
        <p:spPr bwMode="auto">
          <a:xfrm>
            <a:off x="477325" y="4084436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PAE System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54" name="组合 153"/>
          <p:cNvGrpSpPr/>
          <p:nvPr/>
        </p:nvGrpSpPr>
        <p:grpSpPr>
          <a:xfrm>
            <a:off x="1042645" y="4377927"/>
            <a:ext cx="108000" cy="288000"/>
            <a:chOff x="7956376" y="3645024"/>
            <a:chExt cx="108000" cy="288000"/>
          </a:xfrm>
        </p:grpSpPr>
        <p:sp>
          <p:nvSpPr>
            <p:cNvPr id="155" name="菱形 154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56" name="直接箭头连接符 155"/>
            <p:cNvCxnSpPr>
              <a:stCxn id="155" idx="2"/>
            </p:cNvCxnSpPr>
            <p:nvPr/>
          </p:nvCxnSpPr>
          <p:spPr bwMode="auto">
            <a:xfrm>
              <a:off x="8010376" y="3789024"/>
              <a:ext cx="0" cy="144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19" name="TextBox 18"/>
          <p:cNvSpPr txBox="1"/>
          <p:nvPr/>
        </p:nvSpPr>
        <p:spPr>
          <a:xfrm>
            <a:off x="455155" y="6352053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sp>
        <p:nvSpPr>
          <p:cNvPr id="20" name="矩形 19"/>
          <p:cNvSpPr/>
          <p:nvPr/>
        </p:nvSpPr>
        <p:spPr bwMode="auto">
          <a:xfrm>
            <a:off x="215616" y="4004683"/>
            <a:ext cx="2340168" cy="266467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5616" y="3717032"/>
            <a:ext cx="1566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IEEE 802.1X model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3047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Element: Accounting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 bwMode="auto">
          <a:xfrm>
            <a:off x="1763688" y="1484784"/>
            <a:ext cx="2664296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Control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" name="菱形 5"/>
          <p:cNvSpPr/>
          <p:nvPr/>
        </p:nvSpPr>
        <p:spPr bwMode="auto">
          <a:xfrm>
            <a:off x="3509888" y="1788844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53904" y="1988840"/>
            <a:ext cx="12212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AccountProc</a:t>
            </a:r>
            <a:endParaRPr lang="zh-CN" altLang="en-US" dirty="0"/>
          </a:p>
        </p:txBody>
      </p:sp>
      <p:cxnSp>
        <p:nvCxnSpPr>
          <p:cNvPr id="8" name="肘形连接符 7"/>
          <p:cNvCxnSpPr>
            <a:stCxn id="6" idx="2"/>
            <a:endCxn id="5" idx="1"/>
          </p:cNvCxnSpPr>
          <p:nvPr/>
        </p:nvCxnSpPr>
        <p:spPr bwMode="auto">
          <a:xfrm rot="16200000" flipH="1">
            <a:off x="3674772" y="1821960"/>
            <a:ext cx="444313" cy="66608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3" name="矩形 12"/>
          <p:cNvSpPr/>
          <p:nvPr/>
        </p:nvSpPr>
        <p:spPr bwMode="auto">
          <a:xfrm>
            <a:off x="2771800" y="4241983"/>
            <a:ext cx="216000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AccountingPolicy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4229968" y="2233141"/>
            <a:ext cx="2160240" cy="1588555"/>
            <a:chOff x="5310088" y="2377157"/>
            <a:chExt cx="1263175" cy="1588555"/>
          </a:xfrm>
        </p:grpSpPr>
        <p:sp>
          <p:nvSpPr>
            <p:cNvPr id="5" name="矩形 4"/>
            <p:cNvSpPr/>
            <p:nvPr/>
          </p:nvSpPr>
          <p:spPr bwMode="auto">
            <a:xfrm>
              <a:off x="5310088" y="2377157"/>
              <a:ext cx="1263174" cy="28803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Accounting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6" name="矩形 15"/>
            <p:cNvSpPr/>
            <p:nvPr/>
          </p:nvSpPr>
          <p:spPr bwMode="auto">
            <a:xfrm>
              <a:off x="5310089" y="2664693"/>
              <a:ext cx="1263174" cy="101151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accounting-id</a:t>
              </a:r>
              <a:endPara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>
                  <a:latin typeface="Times New Roman" charset="0"/>
                </a:rPr>
                <a:t>+</a:t>
              </a:r>
              <a:r>
                <a:rPr lang="en-US" altLang="zh-CN" dirty="0" err="1" smtClean="0">
                  <a:latin typeface="Times New Roman" charset="0"/>
                </a:rPr>
                <a:t>ss</a:t>
              </a:r>
              <a:r>
                <a:rPr lang="en-US" altLang="zh-CN" dirty="0" smtClean="0">
                  <a:latin typeface="Times New Roman" charset="0"/>
                </a:rPr>
                <a:t>-id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>
                  <a:latin typeface="Times New Roman" charset="0"/>
                </a:rPr>
                <a:t>+state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>
                  <a:latin typeface="Times New Roman" charset="0"/>
                </a:rPr>
                <a:t>+accounting-type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>
                  <a:latin typeface="Times New Roman" charset="0"/>
                </a:rPr>
                <a:t>+user-id</a:t>
              </a:r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5310088" y="3677680"/>
              <a:ext cx="1263174" cy="28803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5940152" y="4241983"/>
            <a:ext cx="2160240" cy="2139125"/>
            <a:chOff x="5310088" y="2377157"/>
            <a:chExt cx="1263175" cy="2139125"/>
          </a:xfrm>
        </p:grpSpPr>
        <p:sp>
          <p:nvSpPr>
            <p:cNvPr id="20" name="矩形 19"/>
            <p:cNvSpPr/>
            <p:nvPr/>
          </p:nvSpPr>
          <p:spPr bwMode="auto">
            <a:xfrm>
              <a:off x="5310088" y="2377157"/>
              <a:ext cx="1263174" cy="28803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AccountingRecords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1" name="矩形 20"/>
            <p:cNvSpPr/>
            <p:nvPr/>
          </p:nvSpPr>
          <p:spPr bwMode="auto">
            <a:xfrm>
              <a:off x="5310089" y="2664694"/>
              <a:ext cx="1263174" cy="156355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>
                  <a:latin typeface="Times New Roman" charset="0"/>
                </a:rPr>
                <a:t>+application-ready-data</a:t>
              </a:r>
            </a:p>
          </p:txBody>
        </p:sp>
        <p:sp>
          <p:nvSpPr>
            <p:cNvPr id="22" name="矩形 21"/>
            <p:cNvSpPr/>
            <p:nvPr/>
          </p:nvSpPr>
          <p:spPr bwMode="auto">
            <a:xfrm>
              <a:off x="5310088" y="4228250"/>
              <a:ext cx="1263174" cy="28803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23" name="菱形 22"/>
          <p:cNvSpPr/>
          <p:nvPr/>
        </p:nvSpPr>
        <p:spPr bwMode="auto">
          <a:xfrm>
            <a:off x="6106861" y="3808590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44208" y="3836015"/>
            <a:ext cx="9751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mediation</a:t>
            </a:r>
            <a:endParaRPr lang="zh-CN" altLang="en-US" dirty="0"/>
          </a:p>
        </p:txBody>
      </p:sp>
      <p:cxnSp>
        <p:nvCxnSpPr>
          <p:cNvPr id="27" name="直接箭头连接符 26"/>
          <p:cNvCxnSpPr>
            <a:stCxn id="23" idx="2"/>
          </p:cNvCxnSpPr>
          <p:nvPr/>
        </p:nvCxnSpPr>
        <p:spPr bwMode="auto">
          <a:xfrm>
            <a:off x="6160861" y="3952590"/>
            <a:ext cx="0" cy="2893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5902634" y="3952590"/>
            <a:ext cx="4875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*</a:t>
            </a:r>
            <a:endParaRPr lang="zh-CN" altLang="en-US" dirty="0"/>
          </a:p>
        </p:txBody>
      </p:sp>
      <p:sp>
        <p:nvSpPr>
          <p:cNvPr id="29" name="菱形 28"/>
          <p:cNvSpPr/>
          <p:nvPr/>
        </p:nvSpPr>
        <p:spPr bwMode="auto">
          <a:xfrm>
            <a:off x="4416187" y="3806576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1" name="直接箭头连接符 30"/>
          <p:cNvCxnSpPr>
            <a:stCxn id="29" idx="2"/>
          </p:cNvCxnSpPr>
          <p:nvPr/>
        </p:nvCxnSpPr>
        <p:spPr bwMode="auto">
          <a:xfrm>
            <a:off x="4470187" y="3950576"/>
            <a:ext cx="0" cy="2893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4211960" y="3950576"/>
            <a:ext cx="4875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25" name="矩形 24"/>
          <p:cNvSpPr/>
          <p:nvPr/>
        </p:nvSpPr>
        <p:spPr bwMode="auto">
          <a:xfrm>
            <a:off x="2771800" y="4530979"/>
            <a:ext cx="2160238" cy="156355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Times New Roman" charset="0"/>
              </a:rPr>
              <a:t>+accounting-condition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Times New Roman" charset="0"/>
              </a:rPr>
              <a:t>+accounting-action</a:t>
            </a:r>
          </a:p>
        </p:txBody>
      </p:sp>
      <p:sp>
        <p:nvSpPr>
          <p:cNvPr id="26" name="矩形 25"/>
          <p:cNvSpPr/>
          <p:nvPr/>
        </p:nvSpPr>
        <p:spPr bwMode="auto">
          <a:xfrm>
            <a:off x="2771800" y="6093296"/>
            <a:ext cx="2160238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06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omniran-14-0033-01-ecsg-omniran-pptx-template</Template>
  <TotalTime>23483</TotalTime>
  <Words>719</Words>
  <Application>Microsoft Office PowerPoint</Application>
  <PresentationFormat>全屏显示(4:3)</PresentationFormat>
  <Paragraphs>201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omniran_usecase_template</vt:lpstr>
      <vt:lpstr>PowerPoint 演示文稿</vt:lpstr>
      <vt:lpstr>Model for Accounting and Monitoring</vt:lpstr>
      <vt:lpstr>Introduction</vt:lpstr>
      <vt:lpstr>Accounting and Authentication</vt:lpstr>
      <vt:lpstr>Accounting and Authorization</vt:lpstr>
      <vt:lpstr>Monitoring</vt:lpstr>
      <vt:lpstr>Generic OmniRAN Model</vt:lpstr>
      <vt:lpstr>Model for OmniRAN Control Functions</vt:lpstr>
      <vt:lpstr>Element: Accounting</vt:lpstr>
      <vt:lpstr>Element: Monitoring</vt:lpstr>
      <vt:lpstr>Snapshot of 802.1X UML Model</vt:lpstr>
      <vt:lpstr>Reference</vt:lpstr>
      <vt:lpstr>Questions, Comments 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Yi, Su/易粟</dc:creator>
  <cp:lastModifiedBy>Hao</cp:lastModifiedBy>
  <cp:revision>242</cp:revision>
  <cp:lastPrinted>1998-02-10T13:28:06Z</cp:lastPrinted>
  <dcterms:created xsi:type="dcterms:W3CDTF">2015-11-05T09:24:45Z</dcterms:created>
  <dcterms:modified xsi:type="dcterms:W3CDTF">2017-05-17T09:40:54Z</dcterms:modified>
</cp:coreProperties>
</file>