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22" r:id="rId4"/>
    <p:sldId id="323" r:id="rId5"/>
    <p:sldId id="290" r:id="rId6"/>
    <p:sldId id="291" r:id="rId7"/>
    <p:sldId id="292" r:id="rId8"/>
    <p:sldId id="320" r:id="rId9"/>
    <p:sldId id="293" r:id="rId10"/>
    <p:sldId id="271" r:id="rId11"/>
    <p:sldId id="297" r:id="rId12"/>
    <p:sldId id="299" r:id="rId13"/>
    <p:sldId id="324" r:id="rId14"/>
    <p:sldId id="309" r:id="rId15"/>
    <p:sldId id="325" r:id="rId16"/>
    <p:sldId id="326" r:id="rId17"/>
    <p:sldId id="327" r:id="rId18"/>
    <p:sldId id="32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82" autoAdjust="0"/>
    <p:restoredTop sz="95982" autoAdjust="0"/>
  </p:normalViewPr>
  <p:slideViewPr>
    <p:cSldViewPr>
      <p:cViewPr varScale="1">
        <p:scale>
          <a:sx n="121" d="100"/>
          <a:sy n="121" d="100"/>
        </p:scale>
        <p:origin x="83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9</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10</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smtClean="0">
                <a:effectLst/>
              </a:rPr>
              <a:t>omniran-17-0043-01-00TG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30-03-CF00-802-1cf-d0-4-collected-comments.xls" TargetMode="External"/><Relationship Id="rId4" Type="http://schemas.openxmlformats.org/officeDocument/2006/relationships/hyperlink" Target="https://mentor.ieee.org/omniran/dcn/17/omniran-17-0027-02-CF00-chapt-8-3-virtualized-network-instantiation.docx" TargetMode="External"/><Relationship Id="rId5" Type="http://schemas.openxmlformats.org/officeDocument/2006/relationships/hyperlink" Target="https://mentor.ieee.org/omniran/dcn/17/omniran-17-0041-00-CF00-mapping-of-qos-related-parameters.pptx" TargetMode="External"/><Relationship Id="rId6" Type="http://schemas.openxmlformats.org/officeDocument/2006/relationships/hyperlink" Target="https://mentor.ieee.org/omniran/dcn/17/omniran-17-0006-01-CF00-mapping-accounting-and-monitoring-to-ieee-802-technologies.docx" TargetMode="External"/><Relationship Id="rId7" Type="http://schemas.openxmlformats.org/officeDocument/2006/relationships/hyperlink" Target="https://mentor.ieee.org/omniran/dcn/17/omniran-17-0044-00-5gaa-potential-contribution-to-ica.pptx" TargetMode="External"/><Relationship Id="rId8" Type="http://schemas.openxmlformats.org/officeDocument/2006/relationships/hyperlink" Target="http://www.ieee802.org/1/files/public/docs2017/new-maruhashi-general-industrial-usage-part1-0317-v00.pdf" TargetMode="External"/><Relationship Id="rId9" Type="http://schemas.openxmlformats.org/officeDocument/2006/relationships/hyperlink" Target="http://www.ieee802.org/1/files/public/docs2017/new-itaya-general-industrial-usage-part2-0317-v00.pdf"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42-00-00TG-may-2nd-confcall-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30-03-CF00-802-1cf-d0-4-collected-comments.xls" TargetMode="External"/><Relationship Id="rId4" Type="http://schemas.openxmlformats.org/officeDocument/2006/relationships/hyperlink" Target="https://mentor.ieee.org/omniran/dcn/17/omniran-17-0027-02-CF00-chapt-8-3-virtualized-network-instantiation.docx" TargetMode="External"/><Relationship Id="rId5" Type="http://schemas.openxmlformats.org/officeDocument/2006/relationships/hyperlink" Target="https://mentor.ieee.org/omniran/dcn/17/omniran-17-0041-00-CF00-mapping-of-qos-related-parameters.pptx" TargetMode="External"/><Relationship Id="rId6" Type="http://schemas.openxmlformats.org/officeDocument/2006/relationships/hyperlink" Target="https://mentor.ieee.org/omniran/dcn/17/omniran-17-0006-01-CF00-mapping-accounting-and-monitoring-to-ieee-802-technologies.docx" TargetMode="External"/><Relationship Id="rId7" Type="http://schemas.openxmlformats.org/officeDocument/2006/relationships/hyperlink" Target="https://mentor.ieee.org/omniran/dcn/17/omniran-17-0044-00-5gaa-potential-contribution-to-ica.pptx" TargetMode="External"/><Relationship Id="rId8" Type="http://schemas.openxmlformats.org/officeDocument/2006/relationships/hyperlink" Target="http://www.ieee802.org/1/files/public/docs2017/new-maruhashi-general-industrial-usage-part1-0317-v00.pdf" TargetMode="External"/><Relationship Id="rId9" Type="http://schemas.openxmlformats.org/officeDocument/2006/relationships/hyperlink" Target="http://www.ieee802.org/1/files/public/docs2017/new-itaya-general-industrial-usage-part2-0317-v00.pdf"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42-00-00TG-may-2nd-confcall-minute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42-00-00TG-may-2nd-confcall-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27-02-CF00-chapt-8-3-virtualized-network-instantiation.docx" TargetMode="External"/><Relationship Id="rId4" Type="http://schemas.openxmlformats.org/officeDocument/2006/relationships/hyperlink" Target="https://mentor.ieee.org/omniran/dcn/17/omniran-17-0041-00-CF00-mapping-of-qos-related-parameters.pptx" TargetMode="External"/><Relationship Id="rId5" Type="http://schemas.openxmlformats.org/officeDocument/2006/relationships/hyperlink" Target="https://mentor.ieee.org/omniran/dcn/17/omniran-17-0006-01-CF00-mapping-accounting-and-monitoring-to-ieee-802-technologies.docx" TargetMode="External"/><Relationship Id="rId6" Type="http://schemas.openxmlformats.org/officeDocument/2006/relationships/hyperlink" Target="https://mentor.ieee.org/omniran/dcn/17/omniran-17-0030-04-CF00-802-1cf-d0-4-collected-comments.xls" TargetMode="External"/><Relationship Id="rId7" Type="http://schemas.openxmlformats.org/officeDocument/2006/relationships/hyperlink" Target="https://mentor.ieee.org/omniran/dcn/17/omniran-17-0026-01-CF00-chapt-7-6-8-mapping-to-ieee802-technologies.docx" TargetMode="External"/><Relationship Id="rId8" Type="http://schemas.openxmlformats.org/officeDocument/2006/relationships/hyperlink" Target="https://mentor.ieee.org/omniran/dcn/17/omniran-17-0027-03-CF00-chapt-8-3-virtualized-network-instantiat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30-03-CF00-802-1cf-d0-4-collected-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files/public/docs2017/new-maruhashi-general-industrial-usage-part1-0317-v00.pdf" TargetMode="External"/><Relationship Id="rId4" Type="http://schemas.openxmlformats.org/officeDocument/2006/relationships/hyperlink" Target="http://www.ieee802.org/1/files/public/docs2017/new-itaya-general-industrial-usage-part2-0317-v00.pdf"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44-00-5gaa-potential-contribution-to-ica.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hotelschlossgarten.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NUL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smtClean="0"/>
              <a:t>May </a:t>
            </a:r>
            <a:r>
              <a:rPr lang="en-US" dirty="0"/>
              <a:t>2017 F2F Meeting</a:t>
            </a:r>
            <a:br>
              <a:rPr lang="en-US" dirty="0"/>
            </a:br>
            <a:r>
              <a:rPr lang="en-US" dirty="0" smtClean="0"/>
              <a:t>Stuttgart, Germany</a:t>
            </a:r>
            <a:endParaRPr lang="en-US" dirty="0"/>
          </a:p>
        </p:txBody>
      </p:sp>
      <p:sp>
        <p:nvSpPr>
          <p:cNvPr id="3" name="Subtitle 2"/>
          <p:cNvSpPr>
            <a:spLocks noGrp="1"/>
          </p:cNvSpPr>
          <p:nvPr>
            <p:ph type="subTitle" idx="1"/>
          </p:nvPr>
        </p:nvSpPr>
        <p:spPr/>
        <p:txBody>
          <a:bodyPr/>
          <a:lstStyle/>
          <a:p>
            <a:r>
              <a:rPr lang="en-US" dirty="0" smtClean="0"/>
              <a:t>2017-05-15</a:t>
            </a:r>
            <a:endParaRPr lang="en-US" dirty="0"/>
          </a:p>
          <a:p>
            <a:r>
              <a:rPr lang="en-US" dirty="0"/>
              <a:t>Max Riegel, Nokia </a:t>
            </a:r>
            <a:r>
              <a:rPr lang="en-US" dirty="0" err="1"/>
              <a:t>BellLabs</a:t>
            </a:r>
            <a:endParaRPr lang="en-US" dirty="0"/>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r>
              <a:rPr lang="en-GB" sz="2000" dirty="0" smtClean="0"/>
              <a:t>13:30</a:t>
            </a:r>
            <a:endParaRPr lang="en-GB" sz="2000" dirty="0"/>
          </a:p>
          <a:p>
            <a:r>
              <a:rPr lang="en-GB" sz="2400" dirty="0"/>
              <a:t>Minutes taker:</a:t>
            </a:r>
          </a:p>
          <a:p>
            <a:pPr lvl="1"/>
            <a:r>
              <a:rPr lang="en-GB" sz="2000" dirty="0" err="1" smtClean="0"/>
              <a:t>Hao</a:t>
            </a:r>
            <a:r>
              <a:rPr lang="en-GB" sz="2000" dirty="0" smtClean="0"/>
              <a:t> is </a:t>
            </a:r>
            <a:r>
              <a:rPr lang="en-GB" sz="2000" dirty="0"/>
              <a:t>taking notes.</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27466403"/>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xmlns="" val="20000"/>
                    </a:ext>
                  </a:extLst>
                </a:gridCol>
                <a:gridCol w="1822824">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r>
                        <a:rPr lang="en-US" sz="1400" baseline="0" dirty="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2"/>
                  </a:ext>
                </a:extLst>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baseline="0" dirty="0" smtClean="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3"/>
                  </a:ext>
                </a:extLst>
              </a:tr>
              <a:tr h="292100">
                <a:tc>
                  <a:txBody>
                    <a:bodyPr/>
                    <a:lstStyle/>
                    <a:p>
                      <a:r>
                        <a:rPr lang="en-US" sz="1400" dirty="0" smtClean="0">
                          <a:solidFill>
                            <a:schemeClr val="tx1"/>
                          </a:solidFill>
                        </a:rPr>
                        <a:t>Tomoki </a:t>
                      </a:r>
                      <a:r>
                        <a:rPr lang="en-US" sz="1400" dirty="0" err="1" smtClean="0">
                          <a:solidFill>
                            <a:schemeClr val="tx1"/>
                          </a:solidFill>
                        </a:rPr>
                        <a:t>Ohsawa</a:t>
                      </a:r>
                      <a:endParaRPr lang="en-US" sz="1400" dirty="0">
                        <a:solidFill>
                          <a:schemeClr val="tx1"/>
                        </a:solidFill>
                      </a:endParaRPr>
                    </a:p>
                  </a:txBody>
                  <a:tcPr/>
                </a:tc>
                <a:tc>
                  <a:txBody>
                    <a:bodyPr/>
                    <a:lstStyle/>
                    <a:p>
                      <a:r>
                        <a:rPr lang="en-US" sz="1400" dirty="0" smtClean="0">
                          <a:solidFill>
                            <a:schemeClr val="tx1"/>
                          </a:solidFill>
                        </a:rPr>
                        <a:t>NICT</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4"/>
                  </a:ext>
                </a:extLst>
              </a:tr>
              <a:tr h="292100">
                <a:tc>
                  <a:txBody>
                    <a:bodyPr/>
                    <a:lstStyle/>
                    <a:p>
                      <a:r>
                        <a:rPr lang="en-US" sz="1400" dirty="0" smtClean="0">
                          <a:solidFill>
                            <a:schemeClr val="tx1"/>
                          </a:solidFill>
                        </a:rPr>
                        <a:t>Hajime</a:t>
                      </a:r>
                      <a:r>
                        <a:rPr lang="en-US" sz="1400" baseline="0" dirty="0" smtClean="0">
                          <a:solidFill>
                            <a:schemeClr val="tx1"/>
                          </a:solidFill>
                        </a:rPr>
                        <a:t> </a:t>
                      </a:r>
                      <a:r>
                        <a:rPr lang="en-US" sz="1400" dirty="0" smtClean="0">
                          <a:solidFill>
                            <a:schemeClr val="tx1"/>
                          </a:solidFill>
                        </a:rPr>
                        <a:t>Koto </a:t>
                      </a:r>
                      <a:endParaRPr lang="en-US" sz="1400" dirty="0">
                        <a:solidFill>
                          <a:schemeClr val="tx1"/>
                        </a:solidFill>
                      </a:endParaRPr>
                    </a:p>
                  </a:txBody>
                  <a:tcPr/>
                </a:tc>
                <a:tc>
                  <a:txBody>
                    <a:bodyPr/>
                    <a:lstStyle/>
                    <a:p>
                      <a:r>
                        <a:rPr lang="en-US" sz="1400" dirty="0" smtClean="0">
                          <a:solidFill>
                            <a:schemeClr val="tx1"/>
                          </a:solidFill>
                        </a:rPr>
                        <a:t>NICT</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5"/>
                  </a:ext>
                </a:extLst>
              </a:tr>
              <a:tr h="292100">
                <a:tc>
                  <a:txBody>
                    <a:bodyPr/>
                    <a:lstStyle/>
                    <a:p>
                      <a:r>
                        <a:rPr lang="en-US" sz="1400" dirty="0" smtClean="0">
                          <a:solidFill>
                            <a:schemeClr val="tx1"/>
                          </a:solidFill>
                        </a:rPr>
                        <a:t>Glenn Parsons</a:t>
                      </a:r>
                      <a:endParaRPr lang="en-US" sz="1400" dirty="0">
                        <a:solidFill>
                          <a:schemeClr val="tx1"/>
                        </a:solidFill>
                      </a:endParaRPr>
                    </a:p>
                  </a:txBody>
                  <a:tcPr/>
                </a:tc>
                <a:tc>
                  <a:txBody>
                    <a:bodyPr/>
                    <a:lstStyle/>
                    <a:p>
                      <a:r>
                        <a:rPr lang="en-US" sz="1400" dirty="0" smtClean="0">
                          <a:solidFill>
                            <a:schemeClr val="tx1"/>
                          </a:solidFill>
                        </a:rPr>
                        <a:t>Ericsson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accent1">
                            <a:lumMod val="20000"/>
                            <a:lumOff val="80000"/>
                          </a:schemeClr>
                        </a:solidFill>
                      </a:endParaRPr>
                    </a:p>
                  </a:txBody>
                  <a:tcPr/>
                </a:tc>
                <a:tc>
                  <a:txBody>
                    <a:bodyPr/>
                    <a:lstStyle/>
                    <a:p>
                      <a:endParaRPr lang="en-US" sz="1400" dirty="0">
                        <a:solidFill>
                          <a:schemeClr val="accent1">
                            <a:lumMod val="20000"/>
                            <a:lumOff val="80000"/>
                          </a:schemeClr>
                        </a:solidFill>
                      </a:endParaRPr>
                    </a:p>
                  </a:txBody>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Nothing brought up.</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40000" lnSpcReduction="20000"/>
          </a:bodyPr>
          <a:lstStyle/>
          <a:p>
            <a:r>
              <a:rPr lang="en-US" dirty="0"/>
              <a:t>Review of minutes</a:t>
            </a:r>
          </a:p>
          <a:p>
            <a:pPr lvl="1"/>
            <a:r>
              <a:rPr lang="en-US" dirty="0">
                <a:hlinkClick r:id="rId2"/>
              </a:rPr>
              <a:t>https://mentor.ieee.org/omniran/dcn/17/omniran-17-0042-00-00TG-may-2nd-confcall-minutes.docx</a:t>
            </a:r>
            <a:endParaRPr lang="en-US" dirty="0"/>
          </a:p>
          <a:p>
            <a:r>
              <a:rPr lang="en-US" dirty="0"/>
              <a:t>Reports</a:t>
            </a:r>
          </a:p>
          <a:p>
            <a:r>
              <a:rPr lang="en-US" dirty="0" smtClean="0"/>
              <a:t>Comment </a:t>
            </a:r>
            <a:r>
              <a:rPr lang="en-US" dirty="0"/>
              <a:t>resolution on </a:t>
            </a:r>
            <a:r>
              <a:rPr lang="en-US" dirty="0" smtClean="0"/>
              <a:t>P802.1CF-D0.4</a:t>
            </a:r>
          </a:p>
          <a:p>
            <a:pPr lvl="1"/>
            <a:r>
              <a:rPr lang="en-US" dirty="0">
                <a:hlinkClick r:id="rId3"/>
              </a:rPr>
              <a:t>https://</a:t>
            </a:r>
            <a:r>
              <a:rPr lang="en-US" dirty="0" smtClean="0">
                <a:hlinkClick r:id="rId3"/>
              </a:rPr>
              <a:t>mentor.ieee.org/omniran/dcn/17/omniran-17-0030-03-CF00-802-1cf-d0-4-collected-comments.xls</a:t>
            </a:r>
            <a:endParaRPr lang="en-US" dirty="0" smtClean="0"/>
          </a:p>
          <a:p>
            <a:pPr lvl="1"/>
            <a:r>
              <a:rPr lang="en-US" dirty="0">
                <a:hlinkClick r:id="rId4"/>
              </a:rPr>
              <a:t>https://</a:t>
            </a:r>
            <a:r>
              <a:rPr lang="en-US" dirty="0" smtClean="0">
                <a:hlinkClick r:id="rId4"/>
              </a:rPr>
              <a:t>mentor.ieee.org/omniran/dcn/17/omniran-17-0027-02-CF00-chapt-8-3-virtualized-network-instantiation.docx</a:t>
            </a:r>
            <a:endParaRPr lang="en-US" dirty="0" smtClean="0"/>
          </a:p>
          <a:p>
            <a:pPr lvl="1"/>
            <a:r>
              <a:rPr lang="en-US" dirty="0">
                <a:hlinkClick r:id="rId5"/>
              </a:rPr>
              <a:t>https://</a:t>
            </a:r>
            <a:r>
              <a:rPr lang="en-US" dirty="0" smtClean="0">
                <a:hlinkClick r:id="rId5"/>
              </a:rPr>
              <a:t>mentor.ieee.org/omniran/dcn/17/omniran-17-0041-00-CF00-mapping-of-qos-related-parameters.pptx</a:t>
            </a:r>
            <a:endParaRPr lang="en-US" dirty="0" smtClean="0"/>
          </a:p>
          <a:p>
            <a:pPr lvl="1"/>
            <a:r>
              <a:rPr lang="en-US" dirty="0">
                <a:hlinkClick r:id="rId6"/>
              </a:rPr>
              <a:t>https://</a:t>
            </a:r>
            <a:r>
              <a:rPr lang="en-US" dirty="0" smtClean="0">
                <a:hlinkClick r:id="rId6"/>
              </a:rPr>
              <a:t>mentor.ieee.org/omniran/dcn/17/omniran-17-0006-01-CF00-mapping-accounting-and-monitoring-to-ieee-802-technologies.docx</a:t>
            </a:r>
            <a:endParaRPr lang="en-US" dirty="0"/>
          </a:p>
          <a:p>
            <a:r>
              <a:rPr lang="en-US" dirty="0"/>
              <a:t>New content for </a:t>
            </a:r>
            <a:r>
              <a:rPr lang="en-US" dirty="0" smtClean="0"/>
              <a:t>P802.1CF</a:t>
            </a:r>
          </a:p>
          <a:p>
            <a:pPr lvl="1"/>
            <a:r>
              <a:rPr lang="en-US" dirty="0" err="1" smtClean="0"/>
              <a:t>Hao</a:t>
            </a:r>
            <a:r>
              <a:rPr lang="en-US" dirty="0" smtClean="0"/>
              <a:t> preparing a contribution on data structures</a:t>
            </a:r>
          </a:p>
          <a:p>
            <a:pPr lvl="1"/>
            <a:r>
              <a:rPr lang="en-US" dirty="0" smtClean="0"/>
              <a:t>Max preparing presentation on data model</a:t>
            </a:r>
            <a:endParaRPr lang="en-US" dirty="0"/>
          </a:p>
          <a:p>
            <a:r>
              <a:rPr lang="en-US" dirty="0"/>
              <a:t>Plan for 802.1CF-D0.5 draft</a:t>
            </a:r>
          </a:p>
          <a:p>
            <a:r>
              <a:rPr lang="en-US" dirty="0"/>
              <a:t>Participation in 802.1 Industry </a:t>
            </a:r>
            <a:r>
              <a:rPr lang="en-US" dirty="0" smtClean="0"/>
              <a:t>Connections ‘IEEE </a:t>
            </a:r>
            <a:r>
              <a:rPr lang="en-US" dirty="0"/>
              <a:t>802 network enhancements for the next decade</a:t>
            </a:r>
            <a:r>
              <a:rPr lang="en-US" dirty="0" smtClean="0"/>
              <a:t>’</a:t>
            </a:r>
          </a:p>
          <a:p>
            <a:pPr lvl="1"/>
            <a:r>
              <a:rPr lang="en-US" dirty="0">
                <a:hlinkClick r:id="rId7"/>
              </a:rPr>
              <a:t>https://</a:t>
            </a:r>
            <a:r>
              <a:rPr lang="en-US" dirty="0" smtClean="0">
                <a:hlinkClick r:id="rId7"/>
              </a:rPr>
              <a:t>mentor.ieee.org/omniran/dcn/17/omniran-17-0044-00-5gaa-potential-contribution-to-ica.pptx</a:t>
            </a:r>
            <a:endParaRPr lang="en-US" dirty="0" smtClean="0"/>
          </a:p>
          <a:p>
            <a:pPr lvl="1"/>
            <a:r>
              <a:rPr lang="en-US" dirty="0">
                <a:hlinkClick r:id="rId8"/>
              </a:rPr>
              <a:t>http://</a:t>
            </a:r>
            <a:r>
              <a:rPr lang="en-US" dirty="0" smtClean="0">
                <a:hlinkClick r:id="rId8"/>
              </a:rPr>
              <a:t>www.ieee802.org/1/files/public/docs2017/new-maruhashi-general-industrial-usage-part1-0317-v00.pdf</a:t>
            </a:r>
            <a:endParaRPr lang="en-US" dirty="0" smtClean="0"/>
          </a:p>
          <a:p>
            <a:pPr lvl="1"/>
            <a:r>
              <a:rPr lang="en-US" dirty="0">
                <a:hlinkClick r:id="rId9"/>
              </a:rPr>
              <a:t>http://</a:t>
            </a:r>
            <a:r>
              <a:rPr lang="en-US" dirty="0" smtClean="0">
                <a:hlinkClick r:id="rId9"/>
              </a:rPr>
              <a:t>www.ieee802.org/1/files/public/docs2017/new-itaya-general-industrial-usage-part2-0317-v00.pdf</a:t>
            </a:r>
            <a:endParaRPr lang="en-US" dirty="0"/>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1539918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p:txBody>
          <a:bodyPr>
            <a:normAutofit fontScale="47500" lnSpcReduction="20000"/>
          </a:bodyPr>
          <a:lstStyle/>
          <a:p>
            <a:r>
              <a:rPr lang="en-US" dirty="0" smtClean="0"/>
              <a:t>Mon</a:t>
            </a:r>
          </a:p>
          <a:p>
            <a:pPr lvl="1"/>
            <a:r>
              <a:rPr lang="en-US" dirty="0"/>
              <a:t>Review of minutes</a:t>
            </a:r>
          </a:p>
          <a:p>
            <a:pPr lvl="2"/>
            <a:r>
              <a:rPr lang="en-US" dirty="0">
                <a:hlinkClick r:id="rId2"/>
              </a:rPr>
              <a:t>https://mentor.ieee.org/omniran/dcn/17/omniran-17-0042-00-00TG-may-2nd-confcall-minutes.docx</a:t>
            </a:r>
            <a:endParaRPr lang="en-US" dirty="0"/>
          </a:p>
          <a:p>
            <a:pPr lvl="1"/>
            <a:r>
              <a:rPr lang="en-US" dirty="0"/>
              <a:t>Reports</a:t>
            </a:r>
          </a:p>
          <a:p>
            <a:pPr lvl="1"/>
            <a:r>
              <a:rPr lang="en-US" dirty="0"/>
              <a:t>Comment resolution on P802.1CF-D0.4</a:t>
            </a:r>
          </a:p>
          <a:p>
            <a:pPr lvl="2"/>
            <a:r>
              <a:rPr lang="en-US" dirty="0">
                <a:hlinkClick r:id="rId3"/>
              </a:rPr>
              <a:t>https://mentor.ieee.org/omniran/dcn/17/omniran-17-0030-03-CF00-802-1cf-d0-4-collected-comments.xls</a:t>
            </a:r>
            <a:endParaRPr lang="en-US" dirty="0"/>
          </a:p>
          <a:p>
            <a:pPr lvl="2"/>
            <a:r>
              <a:rPr lang="en-US" dirty="0">
                <a:hlinkClick r:id="rId4"/>
              </a:rPr>
              <a:t>https://mentor.ieee.org/omniran/dcn/17/omniran-17-0027-02-CF00-chapt-8-3-virtualized-network-instantiation.docx</a:t>
            </a:r>
            <a:endParaRPr lang="en-US" dirty="0"/>
          </a:p>
          <a:p>
            <a:pPr lvl="2"/>
            <a:r>
              <a:rPr lang="en-US" dirty="0">
                <a:hlinkClick r:id="rId5"/>
              </a:rPr>
              <a:t>https://mentor.ieee.org/omniran/dcn/17/omniran-17-0041-00-CF00-mapping-of-qos-related-parameters.pptx</a:t>
            </a:r>
            <a:endParaRPr lang="en-US" dirty="0"/>
          </a:p>
          <a:p>
            <a:pPr lvl="2"/>
            <a:r>
              <a:rPr lang="en-US" dirty="0">
                <a:hlinkClick r:id="rId6"/>
              </a:rPr>
              <a:t>https://</a:t>
            </a:r>
            <a:r>
              <a:rPr lang="en-US" dirty="0" smtClean="0">
                <a:hlinkClick r:id="rId6"/>
              </a:rPr>
              <a:t>mentor.ieee.org/omniran/dcn/17/omniran-17-0006-01-CF00-mapping-accounting-and-monitoring-to-ieee-802-technologies.docx</a:t>
            </a:r>
            <a:endParaRPr lang="en-US" dirty="0"/>
          </a:p>
          <a:p>
            <a:r>
              <a:rPr lang="en-US" dirty="0" smtClean="0"/>
              <a:t>Tue</a:t>
            </a:r>
          </a:p>
          <a:p>
            <a:pPr lvl="1"/>
            <a:r>
              <a:rPr lang="en-US" dirty="0"/>
              <a:t>Participation in 802.1 Industry Connections on ‘IEEE 802 network enhancements for the next decade</a:t>
            </a:r>
            <a:r>
              <a:rPr lang="en-US" dirty="0" smtClean="0"/>
              <a:t>’</a:t>
            </a:r>
          </a:p>
          <a:p>
            <a:pPr lvl="2"/>
            <a:r>
              <a:rPr lang="en-US" dirty="0">
                <a:hlinkClick r:id="rId7"/>
              </a:rPr>
              <a:t>https://mentor.ieee.org/omniran/dcn/17/omniran-17-0044-00-5gaa-potential-contribution-to-ica.pptx</a:t>
            </a:r>
            <a:endParaRPr lang="en-US" dirty="0"/>
          </a:p>
          <a:p>
            <a:pPr lvl="2"/>
            <a:r>
              <a:rPr lang="en-US" dirty="0">
                <a:hlinkClick r:id="rId8"/>
              </a:rPr>
              <a:t>http://www.ieee802.org/1/files/public/docs2017/new-maruhashi-general-industrial-usage-part1-0317-v00.pdf</a:t>
            </a:r>
            <a:endParaRPr lang="en-US" dirty="0"/>
          </a:p>
          <a:p>
            <a:pPr lvl="2"/>
            <a:r>
              <a:rPr lang="en-US" dirty="0">
                <a:hlinkClick r:id="rId9"/>
              </a:rPr>
              <a:t>http://</a:t>
            </a:r>
            <a:r>
              <a:rPr lang="en-US" dirty="0" smtClean="0">
                <a:hlinkClick r:id="rId9"/>
              </a:rPr>
              <a:t>www.ieee802.org/1/files/public/docs2017/new-itaya-general-industrial-usage-part2-0317-v00.pdf</a:t>
            </a:r>
            <a:endParaRPr lang="en-US" dirty="0"/>
          </a:p>
          <a:p>
            <a:r>
              <a:rPr lang="en-US" dirty="0"/>
              <a:t>Wed</a:t>
            </a:r>
          </a:p>
          <a:p>
            <a:pPr lvl="1"/>
            <a:r>
              <a:rPr lang="en-US" dirty="0" smtClean="0"/>
              <a:t>New </a:t>
            </a:r>
            <a:r>
              <a:rPr lang="en-US" dirty="0"/>
              <a:t>content for P802.1CF</a:t>
            </a:r>
          </a:p>
          <a:p>
            <a:pPr lvl="1"/>
            <a:r>
              <a:rPr lang="en-US" dirty="0"/>
              <a:t>Plan for 802.1CF-D0.5 draft</a:t>
            </a:r>
          </a:p>
          <a:p>
            <a:pPr lvl="1"/>
            <a:r>
              <a:rPr lang="en-US" dirty="0" smtClean="0"/>
              <a:t>Conference </a:t>
            </a:r>
            <a:r>
              <a:rPr lang="en-US" dirty="0"/>
              <a:t>calls until Jul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p:txBody>
          <a:bodyPr>
            <a:normAutofit fontScale="85000" lnSpcReduction="10000"/>
          </a:bodyPr>
          <a:lstStyle/>
          <a:p>
            <a:r>
              <a:rPr lang="en-US" dirty="0"/>
              <a:t>Review of minutes</a:t>
            </a:r>
          </a:p>
          <a:p>
            <a:pPr lvl="1"/>
            <a:r>
              <a:rPr lang="en-US" dirty="0">
                <a:hlinkClick r:id="rId2"/>
              </a:rPr>
              <a:t>https://</a:t>
            </a:r>
            <a:r>
              <a:rPr lang="en-US" dirty="0" smtClean="0">
                <a:hlinkClick r:id="rId2"/>
              </a:rPr>
              <a:t>mentor.ieee.org/omniran/dcn/17/omniran-17-0042-00-00TG-may-2nd-confcall-minutes.docx</a:t>
            </a:r>
            <a:endParaRPr lang="en-US" dirty="0" smtClean="0"/>
          </a:p>
          <a:p>
            <a:pPr lvl="2"/>
            <a:r>
              <a:rPr lang="en-US" dirty="0" smtClean="0"/>
              <a:t>No comments raised.</a:t>
            </a:r>
          </a:p>
          <a:p>
            <a:pPr lvl="2"/>
            <a:r>
              <a:rPr lang="en-US" dirty="0" err="1" smtClean="0"/>
              <a:t>Confcall</a:t>
            </a:r>
            <a:r>
              <a:rPr lang="en-US" dirty="0" smtClean="0"/>
              <a:t> minutes will be included by reference into F2F meeting minutes to achieve formal approval by WG.</a:t>
            </a:r>
            <a:endParaRPr lang="en-US" dirty="0"/>
          </a:p>
          <a:p>
            <a:r>
              <a:rPr lang="en-US" dirty="0" smtClean="0"/>
              <a:t>Reports</a:t>
            </a:r>
          </a:p>
          <a:p>
            <a:pPr lvl="1"/>
            <a:r>
              <a:rPr lang="en-US" dirty="0" smtClean="0"/>
              <a:t>Discussions going on about kick-off of 802.1 Industry Connections activity at upcoming plenary meeting in Berlin</a:t>
            </a:r>
          </a:p>
          <a:p>
            <a:pPr lvl="2"/>
            <a:r>
              <a:rPr lang="en-US" dirty="0" smtClean="0"/>
              <a:t>Proposal to waive meeting fees for participants only attending the ICA kick-off to enable more open participation.</a:t>
            </a:r>
            <a:endParaRPr lang="en-US" dirty="0"/>
          </a:p>
        </p:txBody>
      </p:sp>
    </p:spTree>
    <p:extLst>
      <p:ext uri="{BB962C8B-B14F-4D97-AF65-F5344CB8AC3E}">
        <p14:creationId xmlns:p14="http://schemas.microsoft.com/office/powerpoint/2010/main" val="1619497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endParaRPr lang="en-US" dirty="0"/>
          </a:p>
        </p:txBody>
      </p:sp>
      <p:sp>
        <p:nvSpPr>
          <p:cNvPr id="3" name="Content Placeholder 2"/>
          <p:cNvSpPr>
            <a:spLocks noGrp="1"/>
          </p:cNvSpPr>
          <p:nvPr>
            <p:ph idx="1"/>
          </p:nvPr>
        </p:nvSpPr>
        <p:spPr/>
        <p:txBody>
          <a:bodyPr>
            <a:normAutofit fontScale="62500" lnSpcReduction="20000"/>
          </a:bodyPr>
          <a:lstStyle/>
          <a:p>
            <a:r>
              <a:rPr lang="en-US" dirty="0"/>
              <a:t>Comment resolution on P802.1CF-D0.4</a:t>
            </a:r>
          </a:p>
          <a:p>
            <a:pPr lvl="1"/>
            <a:r>
              <a:rPr lang="en-US" dirty="0">
                <a:hlinkClick r:id="rId2"/>
              </a:rPr>
              <a:t>https://mentor.ieee.org/omniran/dcn/17/omniran-17-0030-03-CF00-802-1cf-d0-4-collected-comments.xls</a:t>
            </a:r>
            <a:endParaRPr lang="en-US" dirty="0"/>
          </a:p>
          <a:p>
            <a:pPr lvl="1"/>
            <a:r>
              <a:rPr lang="en-US" dirty="0">
                <a:hlinkClick r:id="rId3"/>
              </a:rPr>
              <a:t>https://mentor.ieee.org/omniran/dcn/17/omniran-17-0027-02-CF00-chapt-8-3-virtualized-network-instantiation.docx</a:t>
            </a:r>
            <a:endParaRPr lang="en-US" dirty="0"/>
          </a:p>
          <a:p>
            <a:pPr lvl="1"/>
            <a:r>
              <a:rPr lang="en-US" dirty="0">
                <a:hlinkClick r:id="rId4"/>
              </a:rPr>
              <a:t>https://mentor.ieee.org/omniran/dcn/17/omniran-17-0041-00-CF00-mapping-of-qos-related-parameters.pptx</a:t>
            </a:r>
            <a:endParaRPr lang="en-US" dirty="0"/>
          </a:p>
          <a:p>
            <a:pPr lvl="1"/>
            <a:r>
              <a:rPr lang="en-US" dirty="0">
                <a:hlinkClick r:id="rId5"/>
              </a:rPr>
              <a:t>https://</a:t>
            </a:r>
            <a:r>
              <a:rPr lang="en-US" dirty="0" smtClean="0">
                <a:hlinkClick r:id="rId5"/>
              </a:rPr>
              <a:t>mentor.ieee.org/omniran/dcn/17/omniran-17-0006-01-CF00-mapping-accounting-and-monitoring-to-ieee-802-technologies.docx</a:t>
            </a:r>
            <a:endParaRPr lang="en-US" dirty="0" smtClean="0"/>
          </a:p>
          <a:p>
            <a:pPr lvl="1"/>
            <a:r>
              <a:rPr lang="en-US" dirty="0" smtClean="0"/>
              <a:t>All open comments resolved. Complete comment resolution </a:t>
            </a:r>
            <a:r>
              <a:rPr lang="en-US" dirty="0"/>
              <a:t>captured </a:t>
            </a:r>
            <a:r>
              <a:rPr lang="en-US" dirty="0" smtClean="0"/>
              <a:t>in</a:t>
            </a:r>
          </a:p>
          <a:p>
            <a:pPr lvl="2"/>
            <a:r>
              <a:rPr lang="en-US" dirty="0" smtClean="0">
                <a:hlinkClick r:id="rId6"/>
              </a:rPr>
              <a:t>https</a:t>
            </a:r>
            <a:r>
              <a:rPr lang="en-US" dirty="0">
                <a:hlinkClick r:id="rId6"/>
              </a:rPr>
              <a:t>://</a:t>
            </a:r>
            <a:r>
              <a:rPr lang="en-US" dirty="0" smtClean="0">
                <a:hlinkClick r:id="rId6"/>
              </a:rPr>
              <a:t>mentor.ieee.org/omniran/dcn/17/omniran-17-0030-04-CF00-802-1cf-d0-4-collected-comments.xls</a:t>
            </a:r>
            <a:endParaRPr lang="en-US" dirty="0" smtClean="0"/>
          </a:p>
          <a:p>
            <a:pPr lvl="1"/>
            <a:r>
              <a:rPr lang="en-US" dirty="0" smtClean="0"/>
              <a:t>Accepted </a:t>
            </a:r>
            <a:r>
              <a:rPr lang="en-US" dirty="0" smtClean="0"/>
              <a:t>contributions (partly revised during session):</a:t>
            </a:r>
          </a:p>
          <a:p>
            <a:pPr lvl="2"/>
            <a:r>
              <a:rPr lang="en-US" dirty="0">
                <a:hlinkClick r:id="rId7"/>
              </a:rPr>
              <a:t>https://</a:t>
            </a:r>
            <a:r>
              <a:rPr lang="en-US" dirty="0" smtClean="0">
                <a:hlinkClick r:id="rId7"/>
              </a:rPr>
              <a:t>mentor.ieee.org/omniran/dcn/17/omniran-17-0026-01-CF00-chapt-7-6-8-mapping-to-ieee802-technologies.docx</a:t>
            </a:r>
            <a:endParaRPr lang="en-US" dirty="0" smtClean="0"/>
          </a:p>
          <a:p>
            <a:pPr lvl="2"/>
            <a:r>
              <a:rPr lang="en-US" dirty="0">
                <a:hlinkClick r:id="rId5"/>
              </a:rPr>
              <a:t>https://</a:t>
            </a:r>
            <a:r>
              <a:rPr lang="en-US" dirty="0" smtClean="0">
                <a:hlinkClick r:id="rId5"/>
              </a:rPr>
              <a:t>mentor.ieee.org/omniran/dcn/17/omniran-17-0006-01-CF00-mapping-accounting-and-monitoring-to-ieee-802-technologies.docx</a:t>
            </a:r>
            <a:endParaRPr lang="en-US" dirty="0" smtClean="0"/>
          </a:p>
          <a:p>
            <a:pPr lvl="2"/>
            <a:r>
              <a:rPr lang="en-US" dirty="0">
                <a:hlinkClick r:id="rId8"/>
              </a:rPr>
              <a:t>https://</a:t>
            </a:r>
            <a:r>
              <a:rPr lang="en-US" dirty="0" smtClean="0">
                <a:hlinkClick r:id="rId8"/>
              </a:rPr>
              <a:t>mentor.ieee.org/omniran/dcn/17/omniran-17-0027-03-CF00-chapt-8-3-virtualized-network-instantiation.docx</a:t>
            </a:r>
            <a:endParaRPr lang="en-US" dirty="0" smtClean="0"/>
          </a:p>
          <a:p>
            <a:pPr lvl="2"/>
            <a:endParaRPr lang="en-US" dirty="0"/>
          </a:p>
        </p:txBody>
      </p:sp>
    </p:spTree>
    <p:extLst>
      <p:ext uri="{BB962C8B-B14F-4D97-AF65-F5344CB8AC3E}">
        <p14:creationId xmlns:p14="http://schemas.microsoft.com/office/powerpoint/2010/main" val="1399162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endParaRPr lang="en-US" dirty="0"/>
          </a:p>
        </p:txBody>
      </p:sp>
      <p:sp>
        <p:nvSpPr>
          <p:cNvPr id="3" name="Content Placeholder 2"/>
          <p:cNvSpPr>
            <a:spLocks noGrp="1"/>
          </p:cNvSpPr>
          <p:nvPr>
            <p:ph idx="1"/>
          </p:nvPr>
        </p:nvSpPr>
        <p:spPr/>
        <p:txBody>
          <a:bodyPr>
            <a:normAutofit fontScale="92500" lnSpcReduction="20000"/>
          </a:bodyPr>
          <a:lstStyle/>
          <a:p>
            <a:r>
              <a:rPr lang="en-US" dirty="0"/>
              <a:t>Participation in 802.1 Industry Connections on ‘IEEE 802 network enhancements for the next decade’</a:t>
            </a:r>
          </a:p>
          <a:p>
            <a:pPr lvl="1"/>
            <a:r>
              <a:rPr lang="en-US" dirty="0">
                <a:hlinkClick r:id="rId2"/>
              </a:rPr>
              <a:t>https://mentor.ieee.org/omniran/dcn/17/omniran-17-0044-00-5gaa-potential-contribution-to-ica.pptx</a:t>
            </a:r>
            <a:endParaRPr lang="en-US" dirty="0"/>
          </a:p>
          <a:p>
            <a:pPr lvl="1"/>
            <a:r>
              <a:rPr lang="en-US" dirty="0">
                <a:hlinkClick r:id="rId3"/>
              </a:rPr>
              <a:t>http://www.ieee802.org/1/files/public/docs2017/new-maruhashi-general-industrial-usage-part1-0317-v00.pdf</a:t>
            </a:r>
            <a:endParaRPr lang="en-US" dirty="0"/>
          </a:p>
          <a:p>
            <a:pPr lvl="1"/>
            <a:r>
              <a:rPr lang="en-US" dirty="0">
                <a:hlinkClick r:id="rId4"/>
              </a:rPr>
              <a:t>http://www.ieee802.org/1/files/public/docs2017/new-itaya-general-industrial-usage-part2-0317-v00.pdf</a:t>
            </a:r>
            <a:endParaRPr lang="en-US" dirty="0"/>
          </a:p>
        </p:txBody>
      </p:sp>
    </p:spTree>
    <p:extLst>
      <p:ext uri="{BB962C8B-B14F-4D97-AF65-F5344CB8AC3E}">
        <p14:creationId xmlns:p14="http://schemas.microsoft.com/office/powerpoint/2010/main" val="191561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lstStyle/>
          <a:p>
            <a:r>
              <a:rPr lang="en-US" dirty="0"/>
              <a:t>New content for P802.1CF</a:t>
            </a:r>
          </a:p>
          <a:p>
            <a:r>
              <a:rPr lang="en-US" dirty="0"/>
              <a:t>Plan for 802.1CF-D0.5 draft</a:t>
            </a:r>
          </a:p>
          <a:p>
            <a:r>
              <a:rPr lang="en-US" dirty="0"/>
              <a:t>Conference calls until Jul F2F</a:t>
            </a:r>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974201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a:t>
            </a:r>
            <a:r>
              <a:rPr lang="en-US" dirty="0"/>
              <a:t>2017 F2F Meeting</a:t>
            </a:r>
          </a:p>
        </p:txBody>
      </p:sp>
      <p:sp>
        <p:nvSpPr>
          <p:cNvPr id="3" name="Content Placeholder 2"/>
          <p:cNvSpPr>
            <a:spLocks noGrp="1"/>
          </p:cNvSpPr>
          <p:nvPr>
            <p:ph idx="1"/>
          </p:nvPr>
        </p:nvSpPr>
        <p:spPr>
          <a:xfrm>
            <a:off x="457200" y="1524000"/>
            <a:ext cx="8229600" cy="4800600"/>
          </a:xfrm>
        </p:spPr>
        <p:txBody>
          <a:bodyPr>
            <a:normAutofit fontScale="85000" lnSpcReduction="20000"/>
          </a:bodyPr>
          <a:lstStyle/>
          <a:p>
            <a:r>
              <a:rPr lang="en-US" dirty="0"/>
              <a:t>Venue:</a:t>
            </a:r>
          </a:p>
          <a:p>
            <a:pPr lvl="1"/>
            <a:r>
              <a:rPr lang="en-US" dirty="0" err="1"/>
              <a:t>Althoff</a:t>
            </a:r>
            <a:r>
              <a:rPr lang="en-US" dirty="0"/>
              <a:t> Hotel am </a:t>
            </a:r>
            <a:r>
              <a:rPr lang="en-US" dirty="0" err="1" smtClean="0"/>
              <a:t>Schlossgarten</a:t>
            </a:r>
            <a:r>
              <a:rPr lang="en-US" dirty="0"/>
              <a:t/>
            </a:r>
            <a:br>
              <a:rPr lang="en-US" dirty="0"/>
            </a:br>
            <a:r>
              <a:rPr lang="en-US" dirty="0" err="1" smtClean="0"/>
              <a:t>Schillerstrasse</a:t>
            </a:r>
            <a:r>
              <a:rPr lang="en-US" dirty="0" smtClean="0"/>
              <a:t> 23</a:t>
            </a:r>
            <a:br>
              <a:rPr lang="en-US" dirty="0" smtClean="0"/>
            </a:br>
            <a:r>
              <a:rPr lang="en-US" dirty="0" smtClean="0"/>
              <a:t>D-70173 Stuttgart</a:t>
            </a:r>
            <a:br>
              <a:rPr lang="en-US" dirty="0" smtClean="0"/>
            </a:br>
            <a:r>
              <a:rPr lang="en-US" dirty="0" smtClean="0"/>
              <a:t>Germany</a:t>
            </a:r>
          </a:p>
          <a:p>
            <a:pPr lvl="1"/>
            <a:r>
              <a:rPr lang="en-US" dirty="0" smtClean="0">
                <a:hlinkClick r:id="rId2"/>
              </a:rPr>
              <a:t>https</a:t>
            </a:r>
            <a:r>
              <a:rPr lang="en-US" dirty="0">
                <a:hlinkClick r:id="rId2"/>
              </a:rPr>
              <a:t>://</a:t>
            </a:r>
            <a:r>
              <a:rPr lang="en-US" dirty="0" smtClean="0">
                <a:hlinkClick r:id="rId2"/>
              </a:rPr>
              <a:t>www.hotelschlossgarten.com</a:t>
            </a:r>
            <a:r>
              <a:rPr lang="en-US" dirty="0"/>
              <a:t/>
            </a:r>
            <a:br>
              <a:rPr lang="en-US" dirty="0"/>
            </a:br>
            <a:endParaRPr lang="en-US" dirty="0"/>
          </a:p>
          <a:p>
            <a:r>
              <a:rPr lang="en-US" dirty="0"/>
              <a:t>Sessions:</a:t>
            </a:r>
          </a:p>
          <a:p>
            <a:pPr lvl="1"/>
            <a:r>
              <a:rPr lang="en-US" dirty="0"/>
              <a:t>Mon, 	</a:t>
            </a:r>
            <a:r>
              <a:rPr lang="en-US" dirty="0" smtClean="0"/>
              <a:t>May 15</a:t>
            </a:r>
            <a:r>
              <a:rPr lang="en-US" baseline="30000" dirty="0" smtClean="0"/>
              <a:t>th</a:t>
            </a:r>
            <a:r>
              <a:rPr lang="en-US" dirty="0"/>
              <a:t>,	</a:t>
            </a:r>
            <a:r>
              <a:rPr lang="en-US" dirty="0" smtClean="0"/>
              <a:t>13:30-18:00</a:t>
            </a:r>
          </a:p>
          <a:p>
            <a:pPr lvl="2"/>
            <a:r>
              <a:rPr lang="en-US" dirty="0" smtClean="0"/>
              <a:t>Meeting room: SCHLOSSGARTEN</a:t>
            </a:r>
            <a:endParaRPr lang="en-US" dirty="0"/>
          </a:p>
          <a:p>
            <a:pPr lvl="1"/>
            <a:r>
              <a:rPr lang="en-US" dirty="0" smtClean="0"/>
              <a:t>Tue</a:t>
            </a:r>
            <a:r>
              <a:rPr lang="en-US" dirty="0"/>
              <a:t>, 	</a:t>
            </a:r>
            <a:r>
              <a:rPr lang="en-US" dirty="0" smtClean="0"/>
              <a:t>May 16</a:t>
            </a:r>
            <a:r>
              <a:rPr lang="en-US" baseline="30000" dirty="0" smtClean="0"/>
              <a:t>th</a:t>
            </a:r>
            <a:r>
              <a:rPr lang="en-US" dirty="0"/>
              <a:t>, 	</a:t>
            </a:r>
            <a:r>
              <a:rPr lang="en-US" dirty="0" smtClean="0"/>
              <a:t>13:30-18:00</a:t>
            </a:r>
          </a:p>
          <a:p>
            <a:pPr lvl="2"/>
            <a:r>
              <a:rPr lang="en-US" dirty="0" smtClean="0"/>
              <a:t>Meeting room: SCHLOSSGARTEN</a:t>
            </a:r>
            <a:endParaRPr lang="en-US" dirty="0"/>
          </a:p>
          <a:p>
            <a:pPr lvl="1"/>
            <a:r>
              <a:rPr lang="en-US" dirty="0" smtClean="0"/>
              <a:t>Wed</a:t>
            </a:r>
            <a:r>
              <a:rPr lang="en-US" dirty="0"/>
              <a:t>,	</a:t>
            </a:r>
            <a:r>
              <a:rPr lang="en-US" dirty="0" smtClean="0"/>
              <a:t>May 17</a:t>
            </a:r>
            <a:r>
              <a:rPr lang="en-US" baseline="30000" dirty="0" smtClean="0"/>
              <a:t>th</a:t>
            </a:r>
            <a:r>
              <a:rPr lang="en-US" dirty="0"/>
              <a:t>,	</a:t>
            </a:r>
            <a:r>
              <a:rPr lang="en-US" dirty="0" smtClean="0"/>
              <a:t>13:30-18:00</a:t>
            </a:r>
          </a:p>
          <a:p>
            <a:pPr lvl="2"/>
            <a:r>
              <a:rPr lang="en-US" dirty="0" smtClean="0"/>
              <a:t>Meeting room: Salon V</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2017 F2F</a:t>
            </a:r>
          </a:p>
        </p:txBody>
      </p:sp>
      <p:sp>
        <p:nvSpPr>
          <p:cNvPr id="3" name="Content Placeholder 2"/>
          <p:cNvSpPr>
            <a:spLocks noGrp="1"/>
          </p:cNvSpPr>
          <p:nvPr>
            <p:ph idx="1"/>
          </p:nvPr>
        </p:nvSpPr>
        <p:spPr/>
        <p:txBody>
          <a:bodyPr>
            <a:normAutofit fontScale="85000" lnSpcReduction="10000"/>
          </a:bodyPr>
          <a:lstStyle/>
          <a:p>
            <a:r>
              <a:rPr lang="en-US" dirty="0"/>
              <a:t>Review of minutes</a:t>
            </a:r>
          </a:p>
          <a:p>
            <a:r>
              <a:rPr lang="en-US" dirty="0"/>
              <a:t>Reports</a:t>
            </a:r>
          </a:p>
          <a:p>
            <a:r>
              <a:rPr lang="en-US" dirty="0"/>
              <a:t>Comment resolution on P802.1CF-D0.4</a:t>
            </a:r>
          </a:p>
          <a:p>
            <a:r>
              <a:rPr lang="en-US" dirty="0"/>
              <a:t>New content for P802.1CF</a:t>
            </a:r>
          </a:p>
          <a:p>
            <a:r>
              <a:rPr lang="en-US" dirty="0"/>
              <a:t>Plan for 802.1CF-D0.5 draft</a:t>
            </a:r>
          </a:p>
          <a:p>
            <a:r>
              <a:rPr lang="en-US" dirty="0"/>
              <a:t>Participation in 802.1 Industry Connections on </a:t>
            </a:r>
          </a:p>
          <a:p>
            <a:pPr marL="857250" lvl="2" indent="0">
              <a:buNone/>
            </a:pPr>
            <a:r>
              <a:rPr lang="en-US" dirty="0"/>
              <a:t>‘IEEE 802 network enhancements for the next decade’</a:t>
            </a:r>
          </a:p>
          <a:p>
            <a:r>
              <a:rPr lang="en-US" dirty="0"/>
              <a:t>Conference calls until Jul F2F</a:t>
            </a:r>
          </a:p>
          <a:p>
            <a:r>
              <a:rPr lang="en-US" dirty="0"/>
              <a:t>Status report to IEEE 802 WGs</a:t>
            </a:r>
          </a:p>
          <a:p>
            <a:r>
              <a:rPr lang="en-US" dirty="0"/>
              <a:t>AOB</a:t>
            </a:r>
          </a:p>
        </p:txBody>
      </p:sp>
    </p:spTree>
    <p:extLst>
      <p:ext uri="{BB962C8B-B14F-4D97-AF65-F5344CB8AC3E}">
        <p14:creationId xmlns:p14="http://schemas.microsoft.com/office/powerpoint/2010/main" val="4992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Mar 2017 Agenda Graphics</a:t>
            </a:r>
          </a:p>
        </p:txBody>
      </p:sp>
      <p:graphicFrame>
        <p:nvGraphicFramePr>
          <p:cNvPr id="3" name="Table 2"/>
          <p:cNvGraphicFramePr>
            <a:graphicFrameLocks noGrp="1"/>
          </p:cNvGraphicFramePr>
          <p:nvPr>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5/15</a:t>
                      </a:r>
                    </a:p>
                  </a:txBody>
                  <a:tcPr marL="0" marR="0" marT="0" marB="0">
                    <a:solidFill>
                      <a:schemeClr val="bg1"/>
                    </a:solidFill>
                  </a:tcPr>
                </a:tc>
                <a:tc>
                  <a:txBody>
                    <a:bodyPr/>
                    <a:lstStyle/>
                    <a:p>
                      <a:pPr algn="ctr"/>
                      <a:r>
                        <a:rPr lang="en-US" sz="1800" dirty="0">
                          <a:solidFill>
                            <a:schemeClr val="tx2"/>
                          </a:solidFill>
                        </a:rPr>
                        <a:t>Tue 5/16</a:t>
                      </a:r>
                    </a:p>
                  </a:txBody>
                  <a:tcPr marL="0" marR="0" marT="0" marB="0">
                    <a:solidFill>
                      <a:schemeClr val="bg1"/>
                    </a:solidFill>
                  </a:tcPr>
                </a:tc>
                <a:tc>
                  <a:txBody>
                    <a:bodyPr/>
                    <a:lstStyle/>
                    <a:p>
                      <a:pPr algn="ctr"/>
                      <a:r>
                        <a:rPr lang="en-US" sz="1800" dirty="0">
                          <a:solidFill>
                            <a:schemeClr val="tx2"/>
                          </a:solidFill>
                        </a:rPr>
                        <a:t>Wed 5/17</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/18</a:t>
                      </a:r>
                    </a:p>
                  </a:txBody>
                  <a:tcPr marL="0" marR="0" marT="0" marB="0">
                    <a:solidFill>
                      <a:schemeClr val="bg1"/>
                    </a:solidFill>
                  </a:tcPr>
                </a:tc>
                <a:tc>
                  <a:txBody>
                    <a:bodyPr/>
                    <a:lstStyle/>
                    <a:p>
                      <a:pPr algn="ctr"/>
                      <a:r>
                        <a:rPr lang="en-US" sz="1800" dirty="0">
                          <a:solidFill>
                            <a:schemeClr val="tx2"/>
                          </a:solidFill>
                        </a:rPr>
                        <a:t>Fri 5/19</a:t>
                      </a:r>
                    </a:p>
                  </a:txBody>
                  <a:tcPr marL="0" marR="0" marT="0" marB="0">
                    <a:solidFill>
                      <a:schemeClr val="bg1"/>
                    </a:solidFill>
                  </a:tcPr>
                </a:tc>
                <a:extLst>
                  <a:ext uri="{0D108BD9-81ED-4DB2-BD59-A6C34878D82A}">
                    <a16:rowId xmlns:a16="http://schemas.microsoft.com/office/drawing/2014/main" xmlns=""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5"/>
                  </a:ext>
                </a:extLst>
              </a:tr>
              <a:tr h="457200">
                <a:tc>
                  <a:txBody>
                    <a:bodyPr/>
                    <a:lstStyle/>
                    <a:p>
                      <a:pPr algn="r"/>
                      <a:r>
                        <a:rPr lang="en-US" sz="1500" dirty="0"/>
                        <a:t>13:30</a:t>
                      </a:r>
                    </a:p>
                    <a:p>
                      <a:pPr algn="r"/>
                      <a:r>
                        <a:rPr lang="en-US" sz="900" dirty="0"/>
                        <a:t/>
                      </a: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en-US" sz="1200" noProof="0" dirty="0"/>
                        <a:t>opening</a:t>
                      </a:r>
                    </a:p>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xmlns=""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204273">
                <a:tc rowSpan="2">
                  <a:txBody>
                    <a:bodyPr/>
                    <a:lstStyle/>
                    <a:p>
                      <a:pPr algn="ctr"/>
                      <a:endParaRPr lang="en-US" sz="1500" dirty="0"/>
                    </a:p>
                  </a:txBody>
                  <a:tcPr marL="0" marR="0" marT="0" marB="0">
                    <a:solidFill>
                      <a:schemeClr val="bg1"/>
                    </a:solidFill>
                  </a:tcPr>
                </a:tc>
                <a:tc>
                  <a:txBody>
                    <a:bodyPr/>
                    <a:lstStyle/>
                    <a:p>
                      <a:endParaRPr lang="en-US" dirty="0"/>
                    </a:p>
                  </a:txBody>
                  <a:tcPr marL="36000" marR="36000" marT="36000" marB="36000">
                    <a:solidFill>
                      <a:schemeClr val="bg1"/>
                    </a:solidFill>
                  </a:tcPr>
                </a:tc>
                <a:tc>
                  <a:txBody>
                    <a:bodyPr/>
                    <a:lstStyle/>
                    <a:p>
                      <a:endParaRPr lang="en-US" dirty="0"/>
                    </a:p>
                  </a:txBody>
                  <a:tcPr marL="36000" marR="36000" marT="36000" marB="36000">
                    <a:solidFill>
                      <a:schemeClr val="bg1"/>
                    </a:solidFill>
                  </a:tcPr>
                </a:tc>
                <a:tc rowSpan="2">
                  <a:txBody>
                    <a:bodyPr/>
                    <a:lstStyle/>
                    <a:p>
                      <a:r>
                        <a:rPr lang="en-US" sz="1200" dirty="0"/>
                        <a:t>Social meeting at TV tower</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492363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1129</TotalTime>
  <Words>1312</Words>
  <Application>Microsoft Macintosh PowerPoint</Application>
  <PresentationFormat>On-screen Show (4:3)</PresentationFormat>
  <Paragraphs>211</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Helvetica</vt:lpstr>
      <vt:lpstr>Monotype Sorts</vt:lpstr>
      <vt:lpstr>ＭＳ Ｐゴシック</vt:lpstr>
      <vt:lpstr>Times</vt:lpstr>
      <vt:lpstr>Times New Roman</vt:lpstr>
      <vt:lpstr>Arial</vt:lpstr>
      <vt:lpstr>Template</vt:lpstr>
      <vt:lpstr>IEEE 802.1 OmniRAN TG May 2017 F2F Meeting Stuttgart, Germany</vt:lpstr>
      <vt:lpstr>May 2017 F2F Meeting</vt:lpstr>
      <vt:lpstr>Agenda proposal for May 2017 F2F</vt:lpstr>
      <vt:lpstr>Mar 2017 Agenda Graphics</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 #1</vt:lpstr>
      <vt:lpstr>Call for Potentially Essential Patents</vt:lpstr>
      <vt:lpstr>Agenda proposal for May 2017 F2F</vt:lpstr>
      <vt:lpstr>Schedules</vt:lpstr>
      <vt:lpstr>Business#1</vt:lpstr>
      <vt:lpstr>Business#2</vt:lpstr>
      <vt:lpstr>Business#3</vt:lpstr>
      <vt:lpstr>Business#4</vt:lpstr>
    </vt:vector>
  </TitlesOfParts>
  <Company>NIST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290</cp:revision>
  <cp:lastPrinted>1998-02-10T13:28:06Z</cp:lastPrinted>
  <dcterms:created xsi:type="dcterms:W3CDTF">2011-12-30T17:06:23Z</dcterms:created>
  <dcterms:modified xsi:type="dcterms:W3CDTF">2017-05-16T10:03:12Z</dcterms:modified>
</cp:coreProperties>
</file>