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6"/>
  </p:notesMasterIdLst>
  <p:handoutMasterIdLst>
    <p:handoutMasterId r:id="rId17"/>
  </p:handoutMasterIdLst>
  <p:sldIdLst>
    <p:sldId id="262" r:id="rId2"/>
    <p:sldId id="298" r:id="rId3"/>
    <p:sldId id="322" r:id="rId4"/>
    <p:sldId id="323" r:id="rId5"/>
    <p:sldId id="290" r:id="rId6"/>
    <p:sldId id="291" r:id="rId7"/>
    <p:sldId id="292" r:id="rId8"/>
    <p:sldId id="320" r:id="rId9"/>
    <p:sldId id="293" r:id="rId10"/>
    <p:sldId id="271" r:id="rId11"/>
    <p:sldId id="297" r:id="rId12"/>
    <p:sldId id="299" r:id="rId13"/>
    <p:sldId id="324" r:id="rId14"/>
    <p:sldId id="309" r:id="rId15"/>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 charset="0"/>
        <a:ea typeface="+mn-ea"/>
        <a:cs typeface="+mn-cs"/>
      </a:defRPr>
    </a:lvl5pPr>
    <a:lvl6pPr marL="2286000" algn="l" defTabSz="457200" rtl="0" eaLnBrk="1" latinLnBrk="0" hangingPunct="1">
      <a:defRPr sz="1200" kern="1200">
        <a:solidFill>
          <a:schemeClr val="tx1"/>
        </a:solidFill>
        <a:latin typeface="Times New Roman" pitchFamily="1" charset="0"/>
        <a:ea typeface="+mn-ea"/>
        <a:cs typeface="+mn-cs"/>
      </a:defRPr>
    </a:lvl6pPr>
    <a:lvl7pPr marL="2743200" algn="l" defTabSz="457200" rtl="0" eaLnBrk="1" latinLnBrk="0" hangingPunct="1">
      <a:defRPr sz="1200" kern="1200">
        <a:solidFill>
          <a:schemeClr val="tx1"/>
        </a:solidFill>
        <a:latin typeface="Times New Roman" pitchFamily="1" charset="0"/>
        <a:ea typeface="+mn-ea"/>
        <a:cs typeface="+mn-cs"/>
      </a:defRPr>
    </a:lvl7pPr>
    <a:lvl8pPr marL="3200400" algn="l" defTabSz="457200" rtl="0" eaLnBrk="1" latinLnBrk="0" hangingPunct="1">
      <a:defRPr sz="1200" kern="1200">
        <a:solidFill>
          <a:schemeClr val="tx1"/>
        </a:solidFill>
        <a:latin typeface="Times New Roman" pitchFamily="1" charset="0"/>
        <a:ea typeface="+mn-ea"/>
        <a:cs typeface="+mn-cs"/>
      </a:defRPr>
    </a:lvl8pPr>
    <a:lvl9pPr marL="3657600" algn="l" defTabSz="457200" rtl="0" eaLnBrk="1" latinLnBrk="0" hangingPunct="1">
      <a:defRPr sz="1200" kern="1200">
        <a:solidFill>
          <a:schemeClr val="tx1"/>
        </a:solidFill>
        <a:latin typeface="Times New Roman" pitchFamily="1"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C040"/>
    <a:srgbClr val="7600A0"/>
    <a:srgbClr val="9900CC"/>
    <a:srgbClr val="9900FF"/>
    <a:srgbClr val="6600CC"/>
    <a:srgbClr val="A50021"/>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792" autoAdjust="0"/>
    <p:restoredTop sz="95982" autoAdjust="0"/>
  </p:normalViewPr>
  <p:slideViewPr>
    <p:cSldViewPr>
      <p:cViewPr varScale="1">
        <p:scale>
          <a:sx n="112" d="100"/>
          <a:sy n="112" d="100"/>
        </p:scale>
        <p:origin x="432" y="17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heme" Target="theme/theme1.xml"/><Relationship Id="rId2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notesMaster" Target="notesMasters/notesMaster1.xml"/><Relationship Id="rId17" Type="http://schemas.openxmlformats.org/officeDocument/2006/relationships/handoutMaster" Target="handoutMasters/handoutMaster1.xml"/><Relationship Id="rId18" Type="http://schemas.openxmlformats.org/officeDocument/2006/relationships/presProps" Target="presProps.xml"/><Relationship Id="rId19" Type="http://schemas.openxmlformats.org/officeDocument/2006/relationships/viewProps" Target="view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7" name="Rectangle 5"/>
          <p:cNvSpPr>
            <a:spLocks noGrp="1" noChangeArrowheads="1"/>
          </p:cNvSpPr>
          <p:nvPr>
            <p:ph type="sldNum" sz="quarter" idx="3"/>
          </p:nvPr>
        </p:nvSpPr>
        <p:spPr bwMode="auto">
          <a:xfrm>
            <a:off x="3276600" y="8915400"/>
            <a:ext cx="2159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charset="0"/>
              </a:defRPr>
            </a:lvl1pPr>
          </a:lstStyle>
          <a:p>
            <a:pPr>
              <a:defRPr/>
            </a:pPr>
            <a:r>
              <a:rPr lang="en-US"/>
              <a:t> </a:t>
            </a:r>
            <a:fld id="{FB19A1F6-4CBA-3045-A103-578AB249C5A6}"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0" name="Line 8"/>
          <p:cNvSpPr>
            <a:spLocks noChangeShapeType="1"/>
          </p:cNvSpPr>
          <p:nvPr/>
        </p:nvSpPr>
        <p:spPr bwMode="auto">
          <a:xfrm>
            <a:off x="685800" y="8915400"/>
            <a:ext cx="5700713"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2" name="Text Box 10"/>
          <p:cNvSpPr txBox="1">
            <a:spLocks noChangeArrowheads="1"/>
          </p:cNvSpPr>
          <p:nvPr/>
        </p:nvSpPr>
        <p:spPr bwMode="auto">
          <a:xfrm>
            <a:off x="609600" y="8915400"/>
            <a:ext cx="720725"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3083" name="Text Box 11"/>
          <p:cNvSpPr txBox="1">
            <a:spLocks noChangeArrowheads="1"/>
          </p:cNvSpPr>
          <p:nvPr/>
        </p:nvSpPr>
        <p:spPr bwMode="auto">
          <a:xfrm>
            <a:off x="441325" y="1127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3084" name="Text Box 12"/>
          <p:cNvSpPr txBox="1">
            <a:spLocks noChangeArrowheads="1"/>
          </p:cNvSpPr>
          <p:nvPr/>
        </p:nvSpPr>
        <p:spPr bwMode="auto">
          <a:xfrm>
            <a:off x="4937125" y="1127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802.16xx-99/xxx</a:t>
            </a:r>
          </a:p>
        </p:txBody>
      </p:sp>
      <p:sp>
        <p:nvSpPr>
          <p:cNvPr id="3085" name="Text Box 13"/>
          <p:cNvSpPr txBox="1">
            <a:spLocks noChangeArrowheads="1"/>
          </p:cNvSpPr>
          <p:nvPr/>
        </p:nvSpPr>
        <p:spPr bwMode="auto">
          <a:xfrm>
            <a:off x="4724400" y="89154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7035741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5" name="Rectangle 7"/>
          <p:cNvSpPr>
            <a:spLocks noGrp="1" noChangeArrowheads="1"/>
          </p:cNvSpPr>
          <p:nvPr>
            <p:ph type="sldNum" sz="quarter" idx="5"/>
          </p:nvPr>
        </p:nvSpPr>
        <p:spPr bwMode="auto">
          <a:xfrm>
            <a:off x="3352800" y="8839200"/>
            <a:ext cx="1778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charset="0"/>
              </a:defRPr>
            </a:lvl1pPr>
          </a:lstStyle>
          <a:p>
            <a:pPr>
              <a:defRPr/>
            </a:pPr>
            <a:fld id="{AFD3B331-72B1-F946-AF7D-D265CAA405DE}" type="slidenum">
              <a:rPr lang="en-US"/>
              <a:pPr>
                <a:defRPr/>
              </a:pPr>
              <a:t>‹#›</a:t>
            </a:fld>
            <a:endParaRPr lang="en-US"/>
          </a:p>
        </p:txBody>
      </p:sp>
      <p:sp>
        <p:nvSpPr>
          <p:cNvPr id="2057" name="Line 9"/>
          <p:cNvSpPr>
            <a:spLocks noChangeShapeType="1"/>
          </p:cNvSpPr>
          <p:nvPr/>
        </p:nvSpPr>
        <p:spPr bwMode="auto">
          <a:xfrm>
            <a:off x="685800" y="8839200"/>
            <a:ext cx="5486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9" name="Text Box 11"/>
          <p:cNvSpPr txBox="1">
            <a:spLocks noChangeArrowheads="1"/>
          </p:cNvSpPr>
          <p:nvPr/>
        </p:nvSpPr>
        <p:spPr bwMode="auto">
          <a:xfrm>
            <a:off x="822325" y="8799513"/>
            <a:ext cx="7207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2060" name="Text Box 12"/>
          <p:cNvSpPr txBox="1">
            <a:spLocks noChangeArrowheads="1"/>
          </p:cNvSpPr>
          <p:nvPr/>
        </p:nvSpPr>
        <p:spPr bwMode="auto">
          <a:xfrm>
            <a:off x="593725" y="365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2061" name="Text Box 13"/>
          <p:cNvSpPr txBox="1">
            <a:spLocks noChangeArrowheads="1"/>
          </p:cNvSpPr>
          <p:nvPr/>
        </p:nvSpPr>
        <p:spPr bwMode="auto">
          <a:xfrm>
            <a:off x="4632325" y="365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801.16xx-99/xxx</a:t>
            </a:r>
          </a:p>
        </p:txBody>
      </p:sp>
      <p:sp>
        <p:nvSpPr>
          <p:cNvPr id="2063" name="Text Box 15"/>
          <p:cNvSpPr txBox="1">
            <a:spLocks noChangeArrowheads="1"/>
          </p:cNvSpPr>
          <p:nvPr/>
        </p:nvSpPr>
        <p:spPr bwMode="auto">
          <a:xfrm>
            <a:off x="4267200" y="88392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2600344236"/>
      </p:ext>
    </p:extLst>
  </p:cSld>
  <p:clrMap bg1="lt1" tx1="dk1" bg2="lt2" tx2="dk2" accent1="accent1" accent2="accent2" accent3="accent3" accent4="accent4" accent5="accent5" accent6="accent6" hlink="hlink" folHlink="folHlink"/>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ＭＳ Ｐゴシック" charset="-128"/>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ec-16-0149-00-00EC</a:t>
            </a:r>
          </a:p>
        </p:txBody>
      </p:sp>
      <p:sp>
        <p:nvSpPr>
          <p:cNvPr id="5" name="Rectangle 3"/>
          <p:cNvSpPr>
            <a:spLocks noGrp="1" noChangeArrowheads="1"/>
          </p:cNvSpPr>
          <p:nvPr>
            <p:ph type="dt"/>
          </p:nvPr>
        </p:nvSpPr>
        <p:spPr>
          <a:ln/>
        </p:spPr>
        <p:txBody>
          <a:bodyPr/>
          <a:lstStyle/>
          <a:p>
            <a:r>
              <a:rPr lang="en-US"/>
              <a:t>November 2016</a:t>
            </a:r>
          </a:p>
        </p:txBody>
      </p:sp>
      <p:sp>
        <p:nvSpPr>
          <p:cNvPr id="6" name="Rectangle 6"/>
          <p:cNvSpPr>
            <a:spLocks noGrp="1" noChangeArrowheads="1"/>
          </p:cNvSpPr>
          <p:nvPr>
            <p:ph type="ftr"/>
          </p:nvPr>
        </p:nvSpPr>
        <p:spPr>
          <a:ln/>
        </p:spPr>
        <p:txBody>
          <a:bodyPr/>
          <a:lstStyle/>
          <a:p>
            <a:r>
              <a:rPr lang="en-US"/>
              <a:t>Dorothy Stanley, HP Enterprise</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8</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484745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xfrm>
            <a:off x="3453656" y="8839200"/>
            <a:ext cx="76944" cy="184666"/>
          </a:xfrm>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26666" eaLnBrk="0" hangingPunct="0">
              <a:defRPr sz="2300">
                <a:solidFill>
                  <a:schemeClr val="tx1"/>
                </a:solidFill>
                <a:latin typeface="Times New Roman" pitchFamily="18" charset="0"/>
              </a:defRPr>
            </a:lvl1pPr>
            <a:lvl2pPr marL="712118" indent="-273891" defTabSz="926666" eaLnBrk="0" hangingPunct="0">
              <a:defRPr sz="2300">
                <a:solidFill>
                  <a:schemeClr val="tx1"/>
                </a:solidFill>
                <a:latin typeface="Times New Roman" pitchFamily="18" charset="0"/>
              </a:defRPr>
            </a:lvl2pPr>
            <a:lvl3pPr marL="1095566" indent="-219113" defTabSz="926666" eaLnBrk="0" hangingPunct="0">
              <a:defRPr sz="2300">
                <a:solidFill>
                  <a:schemeClr val="tx1"/>
                </a:solidFill>
                <a:latin typeface="Times New Roman" pitchFamily="18" charset="0"/>
              </a:defRPr>
            </a:lvl3pPr>
            <a:lvl4pPr marL="1533792" indent="-219113" defTabSz="926666" eaLnBrk="0" hangingPunct="0">
              <a:defRPr sz="2300">
                <a:solidFill>
                  <a:schemeClr val="tx1"/>
                </a:solidFill>
                <a:latin typeface="Times New Roman" pitchFamily="18" charset="0"/>
              </a:defRPr>
            </a:lvl4pPr>
            <a:lvl5pPr marL="1972018" indent="-219113" defTabSz="926666" eaLnBrk="0" hangingPunct="0">
              <a:defRPr sz="2300">
                <a:solidFill>
                  <a:schemeClr val="tx1"/>
                </a:solidFill>
                <a:latin typeface="Times New Roman" pitchFamily="18" charset="0"/>
              </a:defRPr>
            </a:lvl5pPr>
            <a:lvl6pPr marL="2410244" indent="-219113" defTabSz="926666" eaLnBrk="0" fontAlgn="base" hangingPunct="0">
              <a:spcBef>
                <a:spcPct val="0"/>
              </a:spcBef>
              <a:spcAft>
                <a:spcPct val="0"/>
              </a:spcAft>
              <a:defRPr sz="2300">
                <a:solidFill>
                  <a:schemeClr val="tx1"/>
                </a:solidFill>
                <a:latin typeface="Times New Roman" pitchFamily="18" charset="0"/>
              </a:defRPr>
            </a:lvl6pPr>
            <a:lvl7pPr marL="2848470" indent="-219113" defTabSz="926666" eaLnBrk="0" fontAlgn="base" hangingPunct="0">
              <a:spcBef>
                <a:spcPct val="0"/>
              </a:spcBef>
              <a:spcAft>
                <a:spcPct val="0"/>
              </a:spcAft>
              <a:defRPr sz="2300">
                <a:solidFill>
                  <a:schemeClr val="tx1"/>
                </a:solidFill>
                <a:latin typeface="Times New Roman" pitchFamily="18" charset="0"/>
              </a:defRPr>
            </a:lvl7pPr>
            <a:lvl8pPr marL="3286697" indent="-219113" defTabSz="926666" eaLnBrk="0" fontAlgn="base" hangingPunct="0">
              <a:spcBef>
                <a:spcPct val="0"/>
              </a:spcBef>
              <a:spcAft>
                <a:spcPct val="0"/>
              </a:spcAft>
              <a:defRPr sz="2300">
                <a:solidFill>
                  <a:schemeClr val="tx1"/>
                </a:solidFill>
                <a:latin typeface="Times New Roman" pitchFamily="18" charset="0"/>
              </a:defRPr>
            </a:lvl8pPr>
            <a:lvl9pPr marL="3724923" indent="-219113" defTabSz="926666" eaLnBrk="0" fontAlgn="base" hangingPunct="0">
              <a:spcBef>
                <a:spcPct val="0"/>
              </a:spcBef>
              <a:spcAft>
                <a:spcPct val="0"/>
              </a:spcAft>
              <a:defRPr sz="2300">
                <a:solidFill>
                  <a:schemeClr val="tx1"/>
                </a:solidFill>
                <a:latin typeface="Times New Roman" pitchFamily="18" charset="0"/>
              </a:defRPr>
            </a:lvl9pPr>
          </a:lstStyle>
          <a:p>
            <a:pPr>
              <a:defRPr/>
            </a:pPr>
            <a:fld id="{1D6E5E11-3FB5-4A40-B43B-DF1F23BC43AE}" type="slidenum">
              <a:rPr lang="en-US" altLang="en-US" sz="1200" smtClean="0"/>
              <a:pPr>
                <a:defRPr/>
              </a:pPr>
              <a:t>9</a:t>
            </a:fld>
            <a:endParaRPr lang="en-US" altLang="en-US" sz="1200" dirty="0"/>
          </a:p>
        </p:txBody>
      </p:sp>
      <p:sp>
        <p:nvSpPr>
          <p:cNvPr id="14339" name="Rectangle 2"/>
          <p:cNvSpPr>
            <a:spLocks noGrp="1" noRot="1" noChangeAspect="1" noChangeArrowheads="1" noTextEdit="1"/>
          </p:cNvSpPr>
          <p:nvPr>
            <p:ph type="sldImg"/>
          </p:nvPr>
        </p:nvSpPr>
        <p:spPr>
          <a:xfrm>
            <a:off x="1154113" y="701675"/>
            <a:ext cx="4625975" cy="3468688"/>
          </a:xfrm>
          <a:ln/>
        </p:spPr>
      </p:sp>
      <p:sp>
        <p:nvSpPr>
          <p:cNvPr id="14340" name="Rectangle 3"/>
          <p:cNvSpPr>
            <a:spLocks noGrp="1" noChangeArrowheads="1"/>
          </p:cNvSpPr>
          <p:nvPr>
            <p:ph type="body" idx="1"/>
          </p:nvPr>
        </p:nvSpPr>
        <p:spPr>
          <a:noFill/>
          <a:ln/>
        </p:spPr>
        <p:txBody>
          <a:bodyPr/>
          <a:lstStyle/>
          <a:p>
            <a:endParaRPr lang="en-GB" altLang="en-US"/>
          </a:p>
        </p:txBody>
      </p:sp>
    </p:spTree>
    <p:extLst>
      <p:ext uri="{BB962C8B-B14F-4D97-AF65-F5344CB8AC3E}">
        <p14:creationId xmlns:p14="http://schemas.microsoft.com/office/powerpoint/2010/main" val="30862705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24579"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24580"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Clint Chaplin, Chair (Samsung)</a:t>
            </a:r>
          </a:p>
        </p:txBody>
      </p:sp>
      <p:sp>
        <p:nvSpPr>
          <p:cNvPr id="24581" name="Rectangle 7"/>
          <p:cNvSpPr>
            <a:spLocks noGrp="1" noChangeArrowheads="1"/>
          </p:cNvSpPr>
          <p:nvPr>
            <p:ph type="sldNum" sz="quarter" idx="5"/>
          </p:nvPr>
        </p:nvSpPr>
        <p:spPr>
          <a:xfrm>
            <a:off x="3116048" y="8839200"/>
            <a:ext cx="414552"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6F8A5A64-6647-EB4C-8DAC-71FCF18E0649}" type="slidenum">
              <a:rPr lang="en-GB"/>
              <a:pPr/>
              <a:t>10</a:t>
            </a:fld>
            <a:endParaRPr lang="en-GB"/>
          </a:p>
        </p:txBody>
      </p:sp>
      <p:sp>
        <p:nvSpPr>
          <p:cNvPr id="24582" name="Rectangle 2"/>
          <p:cNvSpPr>
            <a:spLocks noGrp="1" noRot="1" noChangeAspect="1" noChangeArrowheads="1" noTextEdit="1"/>
          </p:cNvSpPr>
          <p:nvPr>
            <p:ph type="sldImg"/>
          </p:nvPr>
        </p:nvSpPr>
        <p:spPr>
          <a:xfrm>
            <a:off x="1146175" y="695325"/>
            <a:ext cx="4643438" cy="3481388"/>
          </a:xfrm>
          <a:ln/>
        </p:spPr>
      </p:sp>
      <p:sp>
        <p:nvSpPr>
          <p:cNvPr id="24583" name="Rectangle 3"/>
          <p:cNvSpPr>
            <a:spLocks noGrp="1" noChangeArrowheads="1"/>
          </p:cNvSpPr>
          <p:nvPr>
            <p:ph type="body" idx="1"/>
          </p:nvPr>
        </p:nvSpPr>
        <p:spPr>
          <a:xfrm>
            <a:off x="693420" y="4408843"/>
            <a:ext cx="5547360" cy="4175940"/>
          </a:xfrm>
          <a:noFill/>
          <a:ln/>
          <a:extLst>
            <a:ext uri="{FAA26D3D-D897-4be2-8F04-BA451C77F1D7}">
              <ma14:placeholderFlag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atin typeface="Times New Roman" charset="0"/>
            </a:endParaRPr>
          </a:p>
        </p:txBody>
      </p:sp>
    </p:spTree>
    <p:extLst>
      <p:ext uri="{BB962C8B-B14F-4D97-AF65-F5344CB8AC3E}">
        <p14:creationId xmlns:p14="http://schemas.microsoft.com/office/powerpoint/2010/main" val="17190583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vert="horz"/>
          <a:lstStyle>
            <a:lvl1pPr>
              <a:defRPr>
                <a:latin typeface="Arial" pitchFamily="34" charset="0"/>
                <a:cs typeface="Arial" pitchFamily="34" charset="0"/>
              </a:defRPr>
            </a:lvl1pPr>
          </a:lstStyle>
          <a:p>
            <a:r>
              <a:rPr lang="en-US"/>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vert="horz"/>
          <a:lstStyle>
            <a:lvl1pPr marL="0" indent="0" algn="ctr">
              <a:buNone/>
              <a:defRPr>
                <a:latin typeface="Arial" pitchFamily="34" charset="0"/>
                <a:cs typeface="Arial" pitchFamily="34" charset="0"/>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nchor="ctr" anchorCtr="1"/>
          <a:lstStyle>
            <a:lvl1pPr>
              <a:defRPr>
                <a:latin typeface="Arial" pitchFamily="34" charset="0"/>
                <a:cs typeface="Arial" pitchFamily="34" charset="0"/>
              </a:defRPr>
            </a:lvl1pPr>
          </a:lstStyle>
          <a:p>
            <a:r>
              <a:rPr lang="en-US"/>
              <a:t>Click to edit Master title style</a:t>
            </a:r>
          </a:p>
        </p:txBody>
      </p:sp>
      <p:sp>
        <p:nvSpPr>
          <p:cNvPr id="3" name="Content Placeholder 2"/>
          <p:cNvSpPr>
            <a:spLocks noGrp="1"/>
          </p:cNvSpPr>
          <p:nvPr>
            <p:ph idx="1"/>
          </p:nvPr>
        </p:nvSpPr>
        <p:spPr>
          <a:xfrm>
            <a:off x="457200" y="1600200"/>
            <a:ext cx="8229600" cy="4525963"/>
          </a:xfrm>
          <a:prstGeom prst="rect">
            <a:avLst/>
          </a:prstGeom>
        </p:spPr>
        <p:txBody>
          <a:bodyPr vert="horz"/>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vert="horz" anchor="t"/>
          <a:lstStyle>
            <a:lvl1pPr algn="l">
              <a:defRPr sz="4000" b="1" cap="all">
                <a:latin typeface="Arial" pitchFamily="34" charset="0"/>
                <a:cs typeface="Arial" pitchFamily="34" charset="0"/>
              </a:defRPr>
            </a:lvl1pPr>
          </a:lstStyle>
          <a:p>
            <a:r>
              <a:rPr lang="en-US" dirty="0"/>
              <a:t>Click to edit Master title style</a:t>
            </a:r>
          </a:p>
        </p:txBody>
      </p:sp>
      <p:sp>
        <p:nvSpPr>
          <p:cNvPr id="3" name="Text Placeholder 2"/>
          <p:cNvSpPr>
            <a:spLocks noGrp="1"/>
          </p:cNvSpPr>
          <p:nvPr>
            <p:ph type="body" idx="1"/>
          </p:nvPr>
        </p:nvSpPr>
        <p:spPr>
          <a:xfrm>
            <a:off x="722313" y="2906713"/>
            <a:ext cx="7772400" cy="1500187"/>
          </a:xfrm>
          <a:prstGeom prst="rect">
            <a:avLst/>
          </a:prstGeom>
        </p:spPr>
        <p:txBody>
          <a:bodyPr vert="horz" anchor="b"/>
          <a:lstStyle>
            <a:lvl1pPr marL="0" indent="0">
              <a:buNone/>
              <a:defRPr sz="2000">
                <a:latin typeface="Arial" pitchFamily="34" charset="0"/>
                <a:cs typeface="Arial" pitchFamily="34" charset="0"/>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a:t>Click to edit Master title style</a:t>
            </a:r>
          </a:p>
        </p:txBody>
      </p:sp>
      <p:sp>
        <p:nvSpPr>
          <p:cNvPr id="3" name="Content Placeholder 2"/>
          <p:cNvSpPr>
            <a:spLocks noGrp="1"/>
          </p:cNvSpPr>
          <p:nvPr>
            <p:ph sz="half" idx="1"/>
          </p:nvPr>
        </p:nvSpPr>
        <p:spPr>
          <a:xfrm>
            <a:off x="457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a:t>Click to edit Master title style</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vert="horz" anchor="b"/>
          <a:lstStyle>
            <a:lvl1pPr algn="l">
              <a:defRPr sz="2000" b="1">
                <a:latin typeface="Arial" pitchFamily="34" charset="0"/>
                <a:cs typeface="Arial" pitchFamily="34" charset="0"/>
              </a:defRPr>
            </a:lvl1pPr>
          </a:lstStyle>
          <a:p>
            <a:r>
              <a:rPr lang="en-US" dirty="0"/>
              <a:t>Click to edit Master title style</a:t>
            </a:r>
          </a:p>
        </p:txBody>
      </p:sp>
      <p:sp>
        <p:nvSpPr>
          <p:cNvPr id="3" name="Content Placeholder 2"/>
          <p:cNvSpPr>
            <a:spLocks noGrp="1"/>
          </p:cNvSpPr>
          <p:nvPr>
            <p:ph idx="1"/>
          </p:nvPr>
        </p:nvSpPr>
        <p:spPr>
          <a:xfrm>
            <a:off x="3575050" y="273050"/>
            <a:ext cx="5111750" cy="5853113"/>
          </a:xfrm>
          <a:prstGeom prst="rect">
            <a:avLst/>
          </a:prstGeom>
        </p:spPr>
        <p:txBody>
          <a:bodyPr vert="horz"/>
          <a:lstStyle>
            <a:lvl1pPr>
              <a:defRPr sz="3200">
                <a:latin typeface="Arial" pitchFamily="34" charset="0"/>
                <a:cs typeface="Arial" pitchFamily="34" charset="0"/>
              </a:defRPr>
            </a:lvl1pPr>
            <a:lvl2pPr>
              <a:defRPr sz="2800">
                <a:latin typeface="Arial" pitchFamily="34" charset="0"/>
                <a:cs typeface="Arial" pitchFamily="34" charset="0"/>
              </a:defRPr>
            </a:lvl2pPr>
            <a:lvl3pPr>
              <a:defRPr sz="2400">
                <a:latin typeface="Arial" pitchFamily="34" charset="0"/>
                <a:cs typeface="Arial" pitchFamily="34" charset="0"/>
              </a:defRPr>
            </a:lvl3pPr>
            <a:lvl4pPr>
              <a:defRPr sz="2000">
                <a:latin typeface="Arial" pitchFamily="34" charset="0"/>
                <a:cs typeface="Arial" pitchFamily="34" charset="0"/>
              </a:defRPr>
            </a:lvl4pPr>
            <a:lvl5pPr>
              <a:defRPr sz="2000">
                <a:latin typeface="Arial" pitchFamily="34" charset="0"/>
                <a:cs typeface="Arial" pitchFamily="34" charset="0"/>
              </a:defRPr>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a:prstGeom prst="rect">
            <a:avLst/>
          </a:prstGeom>
        </p:spPr>
        <p:txBody>
          <a:bodyPr vert="horz"/>
          <a:lstStyle>
            <a:lvl1pPr marL="0" indent="0">
              <a:buNone/>
              <a:defRPr sz="1400">
                <a:latin typeface="Arial" pitchFamily="34" charset="0"/>
                <a:cs typeface="Arial"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vert="horz"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p:cNvSpPr/>
          <p:nvPr userDrawn="1"/>
        </p:nvSpPr>
        <p:spPr>
          <a:xfrm>
            <a:off x="6678889" y="76200"/>
            <a:ext cx="2236511" cy="307777"/>
          </a:xfrm>
          <a:prstGeom prst="rect">
            <a:avLst/>
          </a:prstGeom>
        </p:spPr>
        <p:txBody>
          <a:bodyPr wrap="none">
            <a:spAutoFit/>
          </a:bodyPr>
          <a:lstStyle/>
          <a:p>
            <a:pPr algn="r"/>
            <a:r>
              <a:rPr lang="en-US" sz="1400" b="1" dirty="0" smtClean="0">
                <a:effectLst/>
              </a:rPr>
              <a:t>omniran-17-0043-00-00TG</a:t>
            </a:r>
            <a:endParaRPr lang="en-US" sz="1400" b="1" dirty="0"/>
          </a:p>
        </p:txBody>
      </p:sp>
      <p:sp>
        <p:nvSpPr>
          <p:cNvPr id="3" name="TextBox 2"/>
          <p:cNvSpPr txBox="1"/>
          <p:nvPr userDrawn="1"/>
        </p:nvSpPr>
        <p:spPr>
          <a:xfrm>
            <a:off x="8534400" y="6400800"/>
            <a:ext cx="393056" cy="307777"/>
          </a:xfrm>
          <a:prstGeom prst="rect">
            <a:avLst/>
          </a:prstGeom>
          <a:noFill/>
        </p:spPr>
        <p:txBody>
          <a:bodyPr wrap="none" rtlCol="0">
            <a:spAutoFit/>
          </a:bodyPr>
          <a:lstStyle/>
          <a:p>
            <a:pPr algn="r"/>
            <a:fld id="{3A4FC69D-D438-4AD9-846B-37793AD4330F}" type="slidenum">
              <a:rPr lang="en-US" sz="1400" smtClean="0"/>
              <a:pPr algn="r"/>
              <a:t>‹#›</a:t>
            </a:fld>
            <a:endParaRPr lang="en-US" sz="1400"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hf hdr="0" ftr="0" dt="0"/>
  <p:txStyles>
    <p:titleStyle>
      <a:lvl1pPr algn="ctr" rtl="0" eaLnBrk="0" fontAlgn="base" hangingPunct="0">
        <a:spcBef>
          <a:spcPct val="0"/>
        </a:spcBef>
        <a:spcAft>
          <a:spcPct val="0"/>
        </a:spcAft>
        <a:defRPr sz="3200">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2pPr>
      <a:lvl3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3pPr>
      <a:lvl4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4pPr>
      <a:lvl5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5pPr>
      <a:lvl6pPr marL="457200" algn="ctr" rtl="0" eaLnBrk="0" fontAlgn="base" hangingPunct="0">
        <a:spcBef>
          <a:spcPct val="0"/>
        </a:spcBef>
        <a:spcAft>
          <a:spcPct val="0"/>
        </a:spcAft>
        <a:defRPr sz="3200">
          <a:solidFill>
            <a:schemeClr val="tx2"/>
          </a:solidFill>
          <a:latin typeface="Times" charset="0"/>
        </a:defRPr>
      </a:lvl6pPr>
      <a:lvl7pPr marL="914400" algn="ctr" rtl="0" eaLnBrk="0" fontAlgn="base" hangingPunct="0">
        <a:spcBef>
          <a:spcPct val="0"/>
        </a:spcBef>
        <a:spcAft>
          <a:spcPct val="0"/>
        </a:spcAft>
        <a:defRPr sz="3200">
          <a:solidFill>
            <a:schemeClr val="tx2"/>
          </a:solidFill>
          <a:latin typeface="Times" charset="0"/>
        </a:defRPr>
      </a:lvl7pPr>
      <a:lvl8pPr marL="1371600" algn="ctr" rtl="0" eaLnBrk="0" fontAlgn="base" hangingPunct="0">
        <a:spcBef>
          <a:spcPct val="0"/>
        </a:spcBef>
        <a:spcAft>
          <a:spcPct val="0"/>
        </a:spcAft>
        <a:defRPr sz="3200">
          <a:solidFill>
            <a:schemeClr val="tx2"/>
          </a:solidFill>
          <a:latin typeface="Times" charset="0"/>
        </a:defRPr>
      </a:lvl8pPr>
      <a:lvl9pPr marL="1828800" algn="ctr" rtl="0" eaLnBrk="0" fontAlgn="base" hangingPunct="0">
        <a:spcBef>
          <a:spcPct val="0"/>
        </a:spcBef>
        <a:spcAft>
          <a:spcPct val="0"/>
        </a:spcAft>
        <a:defRPr sz="3200">
          <a:solidFill>
            <a:schemeClr val="tx2"/>
          </a:solidFill>
          <a:latin typeface="Times"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4" Type="http://schemas.openxmlformats.org/officeDocument/2006/relationships/hyperlink" Target="http://standards.ieee.org/resources/antitrust-guidelines.pdf" TargetMode="External"/><Relationship Id="rId5" Type="http://schemas.openxmlformats.org/officeDocument/2006/relationships/hyperlink" Target="http://www.ieee.org/web/membership/ethics/code_ethics.html" TargetMode="External"/><Relationship Id="rId6" Type="http://schemas.openxmlformats.org/officeDocument/2006/relationships/hyperlink" Target="http://standards.ieee.org/board/pat/pat-slideset.ppt" TargetMode="External"/><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www.hotelschlossgarten.com/"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tandards.ieee.org/develop/policies/opman/sect6.html" TargetMode="External"/><Relationship Id="rId4" Type="http://schemas.openxmlformats.org/officeDocument/2006/relationships/hyperlink" Target="http://standards.ieee.org/about/sasb/patcom/materials.html" TargetMode="External"/><Relationship Id="rId5" Type="http://schemas.openxmlformats.org/officeDocument/2006/relationships/hyperlink" Target="http://standards.ieee.org/about/sasb/patcom/index.html" TargetMode="External"/><Relationship Id="rId6" Type="http://schemas.openxmlformats.org/officeDocument/2006/relationships/hyperlink" Target="https://development.standards.ieee.org/myproject/Public/mytools/mob/slideset.ppt" TargetMode="External"/><Relationship Id="rId1" Type="http://schemas.openxmlformats.org/officeDocument/2006/relationships/slideLayout" Target="../slideLayouts/slideLayout2.xml"/><Relationship Id="rId2" Type="http://schemas.openxmlformats.org/officeDocument/2006/relationships/hyperlink" Target="http://standards.ieee.org/develop/policies/bylaws/sect6-7.html"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4" Type="http://schemas.openxmlformats.org/officeDocument/2006/relationships/hyperlink" Target="http://ieee802.org/PNP/approved/IEEE_802_WG_PandP_v19.pdf" TargetMode="External"/><Relationship Id="rId5" Type="http://schemas.openxmlformats.org/officeDocument/2006/relationships/hyperlink" Target="NULL" TargetMode="External"/><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772400" cy="1470025"/>
          </a:xfrm>
        </p:spPr>
        <p:txBody>
          <a:bodyPr/>
          <a:lstStyle/>
          <a:p>
            <a:r>
              <a:rPr lang="en-US" dirty="0"/>
              <a:t>IEEE 802.1 OmniRAN TG</a:t>
            </a:r>
            <a:br>
              <a:rPr lang="en-US" dirty="0"/>
            </a:br>
            <a:r>
              <a:rPr lang="en-US" dirty="0" smtClean="0"/>
              <a:t>May </a:t>
            </a:r>
            <a:r>
              <a:rPr lang="en-US" dirty="0"/>
              <a:t>2017 F2F Meeting</a:t>
            </a:r>
            <a:br>
              <a:rPr lang="en-US" dirty="0"/>
            </a:br>
            <a:r>
              <a:rPr lang="en-US" dirty="0" smtClean="0"/>
              <a:t>Stuttgart, Germany</a:t>
            </a:r>
            <a:endParaRPr lang="en-US" dirty="0"/>
          </a:p>
        </p:txBody>
      </p:sp>
      <p:sp>
        <p:nvSpPr>
          <p:cNvPr id="3" name="Subtitle 2"/>
          <p:cNvSpPr>
            <a:spLocks noGrp="1"/>
          </p:cNvSpPr>
          <p:nvPr>
            <p:ph type="subTitle" idx="1"/>
          </p:nvPr>
        </p:nvSpPr>
        <p:spPr/>
        <p:txBody>
          <a:bodyPr/>
          <a:lstStyle/>
          <a:p>
            <a:r>
              <a:rPr lang="en-US" dirty="0" smtClean="0"/>
              <a:t>2017-05-11</a:t>
            </a:r>
            <a:endParaRPr lang="en-US" dirty="0"/>
          </a:p>
          <a:p>
            <a:r>
              <a:rPr lang="en-US" dirty="0"/>
              <a:t>Max Riegel, Nokia </a:t>
            </a:r>
            <a:r>
              <a:rPr lang="en-US" dirty="0" err="1"/>
              <a:t>BellLabs</a:t>
            </a:r>
            <a:endParaRPr lang="en-US" dirty="0"/>
          </a:p>
          <a:p>
            <a:r>
              <a:rPr lang="en-US" dirty="0"/>
              <a:t>(TG Chair)</a:t>
            </a:r>
          </a:p>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1" name="Rectangle 2"/>
          <p:cNvSpPr>
            <a:spLocks noGrp="1" noChangeArrowheads="1"/>
          </p:cNvSpPr>
          <p:nvPr>
            <p:ph type="title"/>
          </p:nvPr>
        </p:nvSpPr>
        <p:spPr/>
        <p:txBody>
          <a:bodyPr/>
          <a:lstStyle/>
          <a:p>
            <a:r>
              <a:rPr lang="en-US"/>
              <a:t>Resources – URLs</a:t>
            </a:r>
          </a:p>
        </p:txBody>
      </p:sp>
      <p:sp>
        <p:nvSpPr>
          <p:cNvPr id="9222" name="Rectangle 3"/>
          <p:cNvSpPr>
            <a:spLocks noGrp="1" noChangeArrowheads="1"/>
          </p:cNvSpPr>
          <p:nvPr>
            <p:ph type="body" idx="1"/>
          </p:nvPr>
        </p:nvSpPr>
        <p:spPr/>
        <p:txBody>
          <a:bodyPr>
            <a:normAutofit fontScale="92500" lnSpcReduction="10000"/>
          </a:bodyPr>
          <a:lstStyle/>
          <a:p>
            <a:r>
              <a:rPr lang="en-US" dirty="0">
                <a:solidFill>
                  <a:srgbClr val="1F497D"/>
                </a:solidFill>
              </a:rPr>
              <a:t>Link to IEEE Disclosure of Affiliation </a:t>
            </a:r>
          </a:p>
          <a:p>
            <a:pPr lvl="1"/>
            <a:r>
              <a:rPr lang="en-US" sz="2200" dirty="0">
                <a:solidFill>
                  <a:srgbClr val="1F497D"/>
                </a:solidFill>
                <a:hlinkClick r:id="rId3"/>
              </a:rPr>
              <a:t>http://standards.ieee.org/faqs/affiliationFAQ.html</a:t>
            </a:r>
            <a:r>
              <a:rPr lang="en-US" sz="2200" dirty="0">
                <a:solidFill>
                  <a:srgbClr val="1F497D"/>
                </a:solidFill>
              </a:rPr>
              <a:t/>
            </a:r>
            <a:br>
              <a:rPr lang="en-US" sz="2200" dirty="0">
                <a:solidFill>
                  <a:srgbClr val="1F497D"/>
                </a:solidFill>
              </a:rPr>
            </a:br>
            <a:endParaRPr lang="en-US" sz="2200" dirty="0">
              <a:solidFill>
                <a:srgbClr val="1F497D"/>
              </a:solidFill>
            </a:endParaRPr>
          </a:p>
          <a:p>
            <a:r>
              <a:rPr lang="en-US" dirty="0">
                <a:solidFill>
                  <a:srgbClr val="1F497D"/>
                </a:solidFill>
              </a:rPr>
              <a:t>Links to IEEE Antitrust Guidelines</a:t>
            </a:r>
          </a:p>
          <a:p>
            <a:pPr lvl="1"/>
            <a:r>
              <a:rPr lang="en-US" sz="2200" dirty="0">
                <a:solidFill>
                  <a:srgbClr val="1F497D"/>
                </a:solidFill>
                <a:hlinkClick r:id="rId4"/>
              </a:rPr>
              <a:t>http://standards.ieee.org/resources/antitrust-guidelines.pdf</a:t>
            </a:r>
            <a:r>
              <a:rPr lang="en-US" sz="2200" dirty="0">
                <a:solidFill>
                  <a:srgbClr val="1F497D"/>
                </a:solidFill>
              </a:rPr>
              <a:t/>
            </a:r>
            <a:br>
              <a:rPr lang="en-US" sz="2200" dirty="0">
                <a:solidFill>
                  <a:srgbClr val="1F497D"/>
                </a:solidFill>
              </a:rPr>
            </a:br>
            <a:endParaRPr lang="en-US" sz="2200" dirty="0">
              <a:solidFill>
                <a:srgbClr val="1F497D"/>
              </a:solidFill>
            </a:endParaRPr>
          </a:p>
          <a:p>
            <a:r>
              <a:rPr lang="en-US" dirty="0">
                <a:solidFill>
                  <a:srgbClr val="1F497D"/>
                </a:solidFill>
              </a:rPr>
              <a:t>Link to IEEE Code of Ethics</a:t>
            </a:r>
          </a:p>
          <a:p>
            <a:pPr lvl="1"/>
            <a:r>
              <a:rPr lang="en-US" sz="2200" dirty="0">
                <a:solidFill>
                  <a:srgbClr val="1F497D"/>
                </a:solidFill>
                <a:hlinkClick r:id="rId5"/>
              </a:rPr>
              <a:t>http://www.ieee.org/web/membership/ethics/code_ethics.html</a:t>
            </a:r>
            <a:r>
              <a:rPr lang="en-US" sz="2200" dirty="0">
                <a:solidFill>
                  <a:srgbClr val="1F497D"/>
                </a:solidFill>
              </a:rPr>
              <a:t> </a:t>
            </a:r>
            <a:br>
              <a:rPr lang="en-US" sz="2200" dirty="0">
                <a:solidFill>
                  <a:srgbClr val="1F497D"/>
                </a:solidFill>
              </a:rPr>
            </a:br>
            <a:endParaRPr lang="en-US" sz="2200" dirty="0">
              <a:solidFill>
                <a:srgbClr val="1F497D"/>
              </a:solidFill>
            </a:endParaRPr>
          </a:p>
          <a:p>
            <a:r>
              <a:rPr lang="en-US" dirty="0">
                <a:solidFill>
                  <a:srgbClr val="1F497D"/>
                </a:solidFill>
              </a:rPr>
              <a:t>Link to IEEE Patent Policy</a:t>
            </a:r>
          </a:p>
          <a:p>
            <a:pPr lvl="1"/>
            <a:r>
              <a:rPr lang="en-US" sz="2000" dirty="0">
                <a:solidFill>
                  <a:srgbClr val="1F497D"/>
                </a:solidFill>
                <a:hlinkClick r:id="rId6"/>
              </a:rPr>
              <a:t>http://standards.ieee.org/board/pat/pat-slideset.ppt</a:t>
            </a:r>
            <a:endParaRPr lang="en-US" sz="2000" dirty="0">
              <a:solidFill>
                <a:srgbClr val="1F497D"/>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Business #1</a:t>
            </a:r>
          </a:p>
        </p:txBody>
      </p:sp>
      <p:sp>
        <p:nvSpPr>
          <p:cNvPr id="3" name="Content Placeholder 2"/>
          <p:cNvSpPr>
            <a:spLocks noGrp="1"/>
          </p:cNvSpPr>
          <p:nvPr>
            <p:ph idx="1"/>
          </p:nvPr>
        </p:nvSpPr>
        <p:spPr>
          <a:xfrm>
            <a:off x="457200" y="1295401"/>
            <a:ext cx="8229600" cy="2590800"/>
          </a:xfrm>
        </p:spPr>
        <p:txBody>
          <a:bodyPr>
            <a:normAutofit/>
          </a:bodyPr>
          <a:lstStyle/>
          <a:p>
            <a:r>
              <a:rPr lang="en-GB" sz="2400" dirty="0"/>
              <a:t>Call Meeting to Order</a:t>
            </a:r>
          </a:p>
          <a:p>
            <a:pPr lvl="1"/>
            <a:r>
              <a:rPr lang="en-GB" sz="2000" dirty="0"/>
              <a:t>Chair called meeting to order at </a:t>
            </a:r>
          </a:p>
          <a:p>
            <a:r>
              <a:rPr lang="en-GB" sz="2400" dirty="0"/>
              <a:t>Minutes taker:</a:t>
            </a:r>
          </a:p>
          <a:p>
            <a:pPr lvl="1"/>
            <a:r>
              <a:rPr lang="en-GB" sz="2000" dirty="0"/>
              <a:t> … is taking notes.</a:t>
            </a:r>
          </a:p>
          <a:p>
            <a:r>
              <a:rPr lang="en-GB" sz="2400" dirty="0"/>
              <a:t>Roll Call</a:t>
            </a:r>
          </a:p>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729440648"/>
              </p:ext>
            </p:extLst>
          </p:nvPr>
        </p:nvGraphicFramePr>
        <p:xfrm>
          <a:off x="914400" y="3352800"/>
          <a:ext cx="7620001" cy="2438400"/>
        </p:xfrm>
        <a:graphic>
          <a:graphicData uri="http://schemas.openxmlformats.org/drawingml/2006/table">
            <a:tbl>
              <a:tblPr firstRow="1" bandRow="1">
                <a:tableStyleId>{5C22544A-7EE6-4342-B048-85BDC9FD1C3A}</a:tableStyleId>
              </a:tblPr>
              <a:tblGrid>
                <a:gridCol w="1822824">
                  <a:extLst>
                    <a:ext uri="{9D8B030D-6E8A-4147-A177-3AD203B41FA5}">
                      <a16:colId xmlns:a16="http://schemas.microsoft.com/office/drawing/2014/main" xmlns="" val="20000"/>
                    </a:ext>
                  </a:extLst>
                </a:gridCol>
                <a:gridCol w="1822824">
                  <a:extLst>
                    <a:ext uri="{9D8B030D-6E8A-4147-A177-3AD203B41FA5}">
                      <a16:colId xmlns:a16="http://schemas.microsoft.com/office/drawing/2014/main" xmlns="" val="20001"/>
                    </a:ext>
                  </a:extLst>
                </a:gridCol>
                <a:gridCol w="239059">
                  <a:extLst>
                    <a:ext uri="{9D8B030D-6E8A-4147-A177-3AD203B41FA5}">
                      <a16:colId xmlns:a16="http://schemas.microsoft.com/office/drawing/2014/main" xmlns="" val="20002"/>
                    </a:ext>
                  </a:extLst>
                </a:gridCol>
                <a:gridCol w="1867647">
                  <a:extLst>
                    <a:ext uri="{9D8B030D-6E8A-4147-A177-3AD203B41FA5}">
                      <a16:colId xmlns:a16="http://schemas.microsoft.com/office/drawing/2014/main" xmlns="" val="20003"/>
                    </a:ext>
                  </a:extLst>
                </a:gridCol>
                <a:gridCol w="1867647">
                  <a:extLst>
                    <a:ext uri="{9D8B030D-6E8A-4147-A177-3AD203B41FA5}">
                      <a16:colId xmlns:a16="http://schemas.microsoft.com/office/drawing/2014/main" xmlns="" val="20004"/>
                    </a:ext>
                  </a:extLst>
                </a:gridCol>
              </a:tblGrid>
              <a:tr h="292100">
                <a:tc>
                  <a:txBody>
                    <a:bodyPr/>
                    <a:lstStyle/>
                    <a:p>
                      <a:r>
                        <a:rPr lang="en-US" sz="1400" dirty="0"/>
                        <a:t>Name</a:t>
                      </a:r>
                    </a:p>
                  </a:txBody>
                  <a:tcPr/>
                </a:tc>
                <a:tc>
                  <a:txBody>
                    <a:bodyPr/>
                    <a:lstStyle/>
                    <a:p>
                      <a:r>
                        <a:rPr lang="en-US" sz="1400" dirty="0"/>
                        <a:t>Affiliation</a:t>
                      </a:r>
                    </a:p>
                  </a:txBody>
                  <a:tcPr/>
                </a:tc>
                <a:tc>
                  <a:txBody>
                    <a:bodyPr/>
                    <a:lstStyle/>
                    <a:p>
                      <a:endParaRPr lang="en-US" sz="1400" dirty="0"/>
                    </a:p>
                  </a:txBody>
                  <a:tcPr>
                    <a:solidFill>
                      <a:schemeClr val="bg1"/>
                    </a:solidFill>
                  </a:tcPr>
                </a:tc>
                <a:tc>
                  <a:txBody>
                    <a:bodyPr/>
                    <a:lstStyle/>
                    <a:p>
                      <a:r>
                        <a:rPr lang="en-US" sz="1400" dirty="0"/>
                        <a:t>Name</a:t>
                      </a:r>
                    </a:p>
                  </a:txBody>
                  <a:tcPr/>
                </a:tc>
                <a:tc>
                  <a:txBody>
                    <a:bodyPr/>
                    <a:lstStyle/>
                    <a:p>
                      <a:r>
                        <a:rPr lang="en-US" sz="1400" dirty="0"/>
                        <a:t>Affiliation</a:t>
                      </a:r>
                    </a:p>
                  </a:txBody>
                  <a:tcPr/>
                </a:tc>
                <a:extLst>
                  <a:ext uri="{0D108BD9-81ED-4DB2-BD59-A6C34878D82A}">
                    <a16:rowId xmlns:a16="http://schemas.microsoft.com/office/drawing/2014/main" xmlns="" val="10000"/>
                  </a:ext>
                </a:extLst>
              </a:tr>
              <a:tr h="292100">
                <a:tc>
                  <a:txBody>
                    <a:bodyPr/>
                    <a:lstStyle/>
                    <a:p>
                      <a:r>
                        <a:rPr lang="en-US" sz="1400" dirty="0">
                          <a:solidFill>
                            <a:schemeClr val="tx1"/>
                          </a:solidFill>
                        </a:rPr>
                        <a:t>Max Riegel</a:t>
                      </a:r>
                    </a:p>
                  </a:txBody>
                  <a:tcPr/>
                </a:tc>
                <a:tc>
                  <a:txBody>
                    <a:bodyPr/>
                    <a:lstStyle/>
                    <a:p>
                      <a:r>
                        <a:rPr lang="en-US" sz="1400" dirty="0">
                          <a:solidFill>
                            <a:schemeClr val="tx1"/>
                          </a:solidFill>
                        </a:rPr>
                        <a:t>Nokia</a:t>
                      </a:r>
                      <a:r>
                        <a:rPr lang="en-US" sz="1400" baseline="0" dirty="0">
                          <a:solidFill>
                            <a:schemeClr val="tx1"/>
                          </a:solidFill>
                        </a:rPr>
                        <a:t> Networks</a:t>
                      </a:r>
                      <a:endParaRPr lang="en-US" sz="1400" dirty="0">
                        <a:solidFill>
                          <a:schemeClr val="tx1"/>
                        </a:solidFill>
                      </a:endParaRPr>
                    </a:p>
                  </a:txBody>
                  <a:tcPr/>
                </a:tc>
                <a:tc>
                  <a:txBody>
                    <a:bodyPr/>
                    <a:lstStyle/>
                    <a:p>
                      <a:endParaRPr lang="en-US" sz="1400" dirty="0">
                        <a:solidFill>
                          <a:schemeClr val="tx1"/>
                        </a:solidFill>
                      </a:endParaRPr>
                    </a:p>
                  </a:txBody>
                  <a:tcPr>
                    <a:solidFill>
                      <a:schemeClr val="bg1"/>
                    </a:solidFill>
                  </a:tcPr>
                </a:tc>
                <a:tc>
                  <a:txBody>
                    <a:bodyPr/>
                    <a:lstStyle/>
                    <a:p>
                      <a:r>
                        <a:rPr lang="en-US" sz="1400" dirty="0" err="1">
                          <a:solidFill>
                            <a:schemeClr val="accent1">
                              <a:lumMod val="20000"/>
                              <a:lumOff val="80000"/>
                            </a:schemeClr>
                          </a:solidFill>
                        </a:rPr>
                        <a:t>Jeorge</a:t>
                      </a:r>
                      <a:r>
                        <a:rPr lang="en-US" sz="1400" dirty="0">
                          <a:solidFill>
                            <a:schemeClr val="accent1">
                              <a:lumMod val="20000"/>
                              <a:lumOff val="80000"/>
                            </a:schemeClr>
                          </a:solidFill>
                        </a:rPr>
                        <a:t> S. </a:t>
                      </a:r>
                      <a:r>
                        <a:rPr lang="en-US" sz="1400" dirty="0" err="1">
                          <a:solidFill>
                            <a:schemeClr val="accent1">
                              <a:lumMod val="20000"/>
                              <a:lumOff val="80000"/>
                            </a:schemeClr>
                          </a:solidFill>
                        </a:rPr>
                        <a:t>Hurtarte</a:t>
                      </a:r>
                      <a:endParaRPr lang="en-US" sz="1400" dirty="0">
                        <a:solidFill>
                          <a:schemeClr val="accent1">
                            <a:lumMod val="20000"/>
                            <a:lumOff val="80000"/>
                          </a:schemeClr>
                        </a:solidFill>
                      </a:endParaRPr>
                    </a:p>
                  </a:txBody>
                  <a:tcPr/>
                </a:tc>
                <a:tc>
                  <a:txBody>
                    <a:bodyPr/>
                    <a:lstStyle/>
                    <a:p>
                      <a:r>
                        <a:rPr lang="en-US" sz="1400" dirty="0">
                          <a:solidFill>
                            <a:schemeClr val="accent1">
                              <a:lumMod val="20000"/>
                              <a:lumOff val="80000"/>
                            </a:schemeClr>
                          </a:solidFill>
                        </a:rPr>
                        <a:t>Teradyne</a:t>
                      </a:r>
                    </a:p>
                  </a:txBody>
                  <a:tcPr/>
                </a:tc>
                <a:extLst>
                  <a:ext uri="{0D108BD9-81ED-4DB2-BD59-A6C34878D82A}">
                    <a16:rowId xmlns:a16="http://schemas.microsoft.com/office/drawing/2014/main" xmlns="" val="10001"/>
                  </a:ext>
                </a:extLst>
              </a:tr>
              <a:tr h="29210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a:solidFill>
                            <a:schemeClr val="accent1">
                              <a:lumMod val="20000"/>
                              <a:lumOff val="80000"/>
                            </a:schemeClr>
                          </a:solidFill>
                        </a:rPr>
                        <a:t>Wang Hao</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a:solidFill>
                            <a:schemeClr val="accent1">
                              <a:lumMod val="20000"/>
                              <a:lumOff val="80000"/>
                            </a:schemeClr>
                          </a:solidFill>
                        </a:rPr>
                        <a:t>Fujitsu</a:t>
                      </a:r>
                    </a:p>
                  </a:txBody>
                  <a:tcPr/>
                </a:tc>
                <a:tc>
                  <a:txBody>
                    <a:bodyPr/>
                    <a:lstStyle/>
                    <a:p>
                      <a:endParaRPr lang="en-US" sz="1400" dirty="0">
                        <a:solidFill>
                          <a:schemeClr val="tx1"/>
                        </a:solidFill>
                      </a:endParaRPr>
                    </a:p>
                  </a:txBody>
                  <a:tcPr>
                    <a:solidFill>
                      <a:schemeClr val="bg1"/>
                    </a:solidFill>
                  </a:tcPr>
                </a:tc>
                <a:tc>
                  <a:txBody>
                    <a:bodyPr/>
                    <a:lstStyle/>
                    <a:p>
                      <a:r>
                        <a:rPr lang="en-US" sz="1400" dirty="0" err="1">
                          <a:solidFill>
                            <a:schemeClr val="accent1">
                              <a:lumMod val="20000"/>
                              <a:lumOff val="80000"/>
                            </a:schemeClr>
                          </a:solidFill>
                        </a:rPr>
                        <a:t>Katsuo</a:t>
                      </a:r>
                      <a:r>
                        <a:rPr lang="en-US" sz="1400" dirty="0">
                          <a:solidFill>
                            <a:schemeClr val="accent1">
                              <a:lumMod val="20000"/>
                              <a:lumOff val="80000"/>
                            </a:schemeClr>
                          </a:solidFill>
                        </a:rPr>
                        <a:t> </a:t>
                      </a:r>
                      <a:r>
                        <a:rPr lang="en-US" sz="1400" dirty="0" err="1">
                          <a:solidFill>
                            <a:schemeClr val="accent1">
                              <a:lumMod val="20000"/>
                              <a:lumOff val="80000"/>
                            </a:schemeClr>
                          </a:solidFill>
                        </a:rPr>
                        <a:t>Yunoki</a:t>
                      </a:r>
                      <a:endParaRPr lang="en-US" sz="1400" dirty="0">
                        <a:solidFill>
                          <a:schemeClr val="accent1">
                            <a:lumMod val="20000"/>
                            <a:lumOff val="80000"/>
                          </a:schemeClr>
                        </a:solidFill>
                      </a:endParaRPr>
                    </a:p>
                  </a:txBody>
                  <a:tcPr/>
                </a:tc>
                <a:tc>
                  <a:txBody>
                    <a:bodyPr/>
                    <a:lstStyle/>
                    <a:p>
                      <a:r>
                        <a:rPr lang="en-US" sz="1400" dirty="0">
                          <a:solidFill>
                            <a:schemeClr val="accent1">
                              <a:lumMod val="20000"/>
                              <a:lumOff val="80000"/>
                            </a:schemeClr>
                          </a:solidFill>
                        </a:rPr>
                        <a:t>KDDI R&amp;D Labs</a:t>
                      </a:r>
                    </a:p>
                  </a:txBody>
                  <a:tcPr/>
                </a:tc>
                <a:extLst>
                  <a:ext uri="{0D108BD9-81ED-4DB2-BD59-A6C34878D82A}">
                    <a16:rowId xmlns:a16="http://schemas.microsoft.com/office/drawing/2014/main" xmlns="" val="10002"/>
                  </a:ext>
                </a:extLst>
              </a:tr>
              <a:tr h="292100">
                <a:tc>
                  <a:txBody>
                    <a:bodyPr/>
                    <a:lstStyle/>
                    <a:p>
                      <a:endParaRPr lang="en-US" sz="1400" dirty="0">
                        <a:solidFill>
                          <a:schemeClr val="accent1">
                            <a:lumMod val="20000"/>
                            <a:lumOff val="80000"/>
                          </a:schemeClr>
                        </a:solidFill>
                      </a:endParaRPr>
                    </a:p>
                  </a:txBody>
                  <a:tcPr/>
                </a:tc>
                <a:tc>
                  <a:txBody>
                    <a:bodyPr/>
                    <a:lstStyle/>
                    <a:p>
                      <a:endParaRPr lang="en-US" sz="1400" dirty="0">
                        <a:solidFill>
                          <a:schemeClr val="accent1">
                            <a:lumMod val="20000"/>
                            <a:lumOff val="80000"/>
                          </a:schemeClr>
                        </a:solidFill>
                      </a:endParaRPr>
                    </a:p>
                  </a:txBody>
                  <a:tcPr/>
                </a:tc>
                <a:tc>
                  <a:txBody>
                    <a:bodyPr/>
                    <a:lstStyle/>
                    <a:p>
                      <a:endParaRPr lang="en-US" sz="1400" dirty="0">
                        <a:solidFill>
                          <a:schemeClr val="tx1"/>
                        </a:solidFill>
                      </a:endParaRPr>
                    </a:p>
                  </a:txBody>
                  <a:tcPr>
                    <a:solidFill>
                      <a:schemeClr val="bg1"/>
                    </a:solidFill>
                  </a:tcPr>
                </a:tc>
                <a:tc>
                  <a:txBody>
                    <a:bodyPr/>
                    <a:lstStyle/>
                    <a:p>
                      <a:r>
                        <a:rPr lang="en-US" sz="1400" dirty="0">
                          <a:solidFill>
                            <a:schemeClr val="accent1">
                              <a:lumMod val="20000"/>
                              <a:lumOff val="80000"/>
                            </a:schemeClr>
                          </a:solidFill>
                        </a:rPr>
                        <a:t>Stephen Pain</a:t>
                      </a:r>
                    </a:p>
                  </a:txBody>
                  <a:tcPr/>
                </a:tc>
                <a:tc>
                  <a:txBody>
                    <a:bodyPr/>
                    <a:lstStyle/>
                    <a:p>
                      <a:r>
                        <a:rPr lang="en-US" sz="1400" dirty="0">
                          <a:solidFill>
                            <a:schemeClr val="accent1">
                              <a:lumMod val="20000"/>
                              <a:lumOff val="80000"/>
                            </a:schemeClr>
                          </a:solidFill>
                        </a:rPr>
                        <a:t>BRCM</a:t>
                      </a:r>
                    </a:p>
                  </a:txBody>
                  <a:tcPr/>
                </a:tc>
                <a:extLst>
                  <a:ext uri="{0D108BD9-81ED-4DB2-BD59-A6C34878D82A}">
                    <a16:rowId xmlns:a16="http://schemas.microsoft.com/office/drawing/2014/main" xmlns="" val="10003"/>
                  </a:ext>
                </a:extLst>
              </a:tr>
              <a:tr h="292100">
                <a:tc>
                  <a:txBody>
                    <a:bodyPr/>
                    <a:lstStyle/>
                    <a:p>
                      <a:r>
                        <a:rPr lang="en-US" sz="1400" dirty="0" err="1">
                          <a:solidFill>
                            <a:schemeClr val="accent1">
                              <a:lumMod val="20000"/>
                              <a:lumOff val="80000"/>
                            </a:schemeClr>
                          </a:solidFill>
                        </a:rPr>
                        <a:t>Yonggang</a:t>
                      </a:r>
                      <a:r>
                        <a:rPr lang="en-US" sz="1400" dirty="0">
                          <a:solidFill>
                            <a:schemeClr val="accent1">
                              <a:lumMod val="20000"/>
                              <a:lumOff val="80000"/>
                            </a:schemeClr>
                          </a:solidFill>
                        </a:rPr>
                        <a:t> Fang</a:t>
                      </a:r>
                    </a:p>
                  </a:txBody>
                  <a:tcPr/>
                </a:tc>
                <a:tc>
                  <a:txBody>
                    <a:bodyPr/>
                    <a:lstStyle/>
                    <a:p>
                      <a:r>
                        <a:rPr lang="en-US" sz="1400" dirty="0">
                          <a:solidFill>
                            <a:schemeClr val="accent1">
                              <a:lumMod val="20000"/>
                              <a:lumOff val="80000"/>
                            </a:schemeClr>
                          </a:solidFill>
                        </a:rPr>
                        <a:t>ZTETX</a:t>
                      </a:r>
                    </a:p>
                  </a:txBody>
                  <a:tcPr/>
                </a:tc>
                <a:tc>
                  <a:txBody>
                    <a:bodyPr/>
                    <a:lstStyle/>
                    <a:p>
                      <a:endParaRPr lang="en-US" sz="1400" dirty="0">
                        <a:solidFill>
                          <a:schemeClr val="tx1"/>
                        </a:solidFill>
                      </a:endParaRPr>
                    </a:p>
                  </a:txBody>
                  <a:tcPr>
                    <a:solidFill>
                      <a:schemeClr val="bg1"/>
                    </a:solidFill>
                  </a:tcPr>
                </a:tc>
                <a:tc>
                  <a:txBody>
                    <a:bodyPr/>
                    <a:lstStyle/>
                    <a:p>
                      <a:r>
                        <a:rPr lang="en-US" sz="1400" dirty="0">
                          <a:solidFill>
                            <a:schemeClr val="accent1">
                              <a:lumMod val="20000"/>
                              <a:lumOff val="80000"/>
                            </a:schemeClr>
                          </a:solidFill>
                        </a:rPr>
                        <a:t>Bill Carney</a:t>
                      </a:r>
                    </a:p>
                  </a:txBody>
                  <a:tcPr/>
                </a:tc>
                <a:tc>
                  <a:txBody>
                    <a:bodyPr/>
                    <a:lstStyle/>
                    <a:p>
                      <a:r>
                        <a:rPr lang="en-US" sz="1400" dirty="0">
                          <a:solidFill>
                            <a:schemeClr val="accent1">
                              <a:lumMod val="20000"/>
                              <a:lumOff val="80000"/>
                            </a:schemeClr>
                          </a:solidFill>
                        </a:rPr>
                        <a:t>Sony</a:t>
                      </a:r>
                    </a:p>
                  </a:txBody>
                  <a:tcPr/>
                </a:tc>
                <a:extLst>
                  <a:ext uri="{0D108BD9-81ED-4DB2-BD59-A6C34878D82A}">
                    <a16:rowId xmlns:a16="http://schemas.microsoft.com/office/drawing/2014/main" xmlns="" val="10004"/>
                  </a:ext>
                </a:extLst>
              </a:tr>
              <a:tr h="292100">
                <a:tc>
                  <a:txBody>
                    <a:bodyPr/>
                    <a:lstStyle/>
                    <a:p>
                      <a:r>
                        <a:rPr lang="en-US" sz="1400" dirty="0" err="1">
                          <a:solidFill>
                            <a:schemeClr val="accent1">
                              <a:lumMod val="20000"/>
                              <a:lumOff val="80000"/>
                            </a:schemeClr>
                          </a:solidFill>
                        </a:rPr>
                        <a:t>Hyeong</a:t>
                      </a:r>
                      <a:r>
                        <a:rPr lang="en-US" sz="1400" baseline="0" dirty="0">
                          <a:solidFill>
                            <a:schemeClr val="accent1">
                              <a:lumMod val="20000"/>
                              <a:lumOff val="80000"/>
                            </a:schemeClr>
                          </a:solidFill>
                        </a:rPr>
                        <a:t> Ho Lee</a:t>
                      </a:r>
                      <a:endParaRPr lang="en-US" sz="1400" dirty="0">
                        <a:solidFill>
                          <a:schemeClr val="accent1">
                            <a:lumMod val="20000"/>
                            <a:lumOff val="80000"/>
                          </a:schemeClr>
                        </a:solidFill>
                      </a:endParaRPr>
                    </a:p>
                  </a:txBody>
                  <a:tcPr/>
                </a:tc>
                <a:tc>
                  <a:txBody>
                    <a:bodyPr/>
                    <a:lstStyle/>
                    <a:p>
                      <a:r>
                        <a:rPr lang="en-US" sz="1400" dirty="0">
                          <a:solidFill>
                            <a:schemeClr val="accent1">
                              <a:lumMod val="20000"/>
                              <a:lumOff val="80000"/>
                            </a:schemeClr>
                          </a:solidFill>
                        </a:rPr>
                        <a:t>ETRI</a:t>
                      </a:r>
                    </a:p>
                  </a:txBody>
                  <a:tcPr/>
                </a:tc>
                <a:tc>
                  <a:txBody>
                    <a:bodyPr/>
                    <a:lstStyle/>
                    <a:p>
                      <a:endParaRPr lang="en-US" sz="1400" dirty="0">
                        <a:solidFill>
                          <a:schemeClr val="tx1"/>
                        </a:solidFill>
                      </a:endParaRPr>
                    </a:p>
                  </a:txBody>
                  <a:tcPr>
                    <a:solidFill>
                      <a:schemeClr val="bg1"/>
                    </a:solidFill>
                  </a:tcPr>
                </a:tc>
                <a:tc>
                  <a:txBody>
                    <a:bodyPr/>
                    <a:lstStyle/>
                    <a:p>
                      <a:r>
                        <a:rPr lang="en-US" sz="1400" dirty="0">
                          <a:solidFill>
                            <a:schemeClr val="accent1">
                              <a:lumMod val="20000"/>
                              <a:lumOff val="80000"/>
                            </a:schemeClr>
                          </a:solidFill>
                        </a:rPr>
                        <a:t>Praveen</a:t>
                      </a:r>
                      <a:r>
                        <a:rPr lang="en-US" sz="1400" baseline="0" dirty="0">
                          <a:solidFill>
                            <a:schemeClr val="accent1">
                              <a:lumMod val="20000"/>
                              <a:lumOff val="80000"/>
                            </a:schemeClr>
                          </a:solidFill>
                        </a:rPr>
                        <a:t> Due</a:t>
                      </a:r>
                      <a:endParaRPr lang="en-US" sz="1400" dirty="0">
                        <a:solidFill>
                          <a:schemeClr val="accent1">
                            <a:lumMod val="20000"/>
                            <a:lumOff val="80000"/>
                          </a:schemeClr>
                        </a:solidFill>
                      </a:endParaRPr>
                    </a:p>
                  </a:txBody>
                  <a:tcPr/>
                </a:tc>
                <a:tc>
                  <a:txBody>
                    <a:bodyPr/>
                    <a:lstStyle/>
                    <a:p>
                      <a:r>
                        <a:rPr lang="en-US" sz="1400" dirty="0">
                          <a:solidFill>
                            <a:schemeClr val="accent1">
                              <a:lumMod val="20000"/>
                              <a:lumOff val="80000"/>
                            </a:schemeClr>
                          </a:solidFill>
                        </a:rPr>
                        <a:t>Qualcomm</a:t>
                      </a:r>
                    </a:p>
                  </a:txBody>
                  <a:tcPr/>
                </a:tc>
                <a:extLst>
                  <a:ext uri="{0D108BD9-81ED-4DB2-BD59-A6C34878D82A}">
                    <a16:rowId xmlns:a16="http://schemas.microsoft.com/office/drawing/2014/main" xmlns="" val="10005"/>
                  </a:ext>
                </a:extLst>
              </a:tr>
              <a:tr h="292100">
                <a:tc>
                  <a:txBody>
                    <a:bodyPr/>
                    <a:lstStyle/>
                    <a:p>
                      <a:r>
                        <a:rPr lang="en-US" sz="1400" dirty="0" err="1">
                          <a:solidFill>
                            <a:schemeClr val="accent1">
                              <a:lumMod val="20000"/>
                              <a:lumOff val="80000"/>
                            </a:schemeClr>
                          </a:solidFill>
                        </a:rPr>
                        <a:t>Chenchen</a:t>
                      </a:r>
                      <a:r>
                        <a:rPr lang="en-US" sz="1400" dirty="0">
                          <a:solidFill>
                            <a:schemeClr val="accent1">
                              <a:lumMod val="20000"/>
                              <a:lumOff val="80000"/>
                            </a:schemeClr>
                          </a:solidFill>
                        </a:rPr>
                        <a:t> Liu</a:t>
                      </a:r>
                    </a:p>
                  </a:txBody>
                  <a:tcPr/>
                </a:tc>
                <a:tc>
                  <a:txBody>
                    <a:bodyPr/>
                    <a:lstStyle/>
                    <a:p>
                      <a:r>
                        <a:rPr lang="en-US" sz="1400" dirty="0">
                          <a:solidFill>
                            <a:schemeClr val="accent1">
                              <a:lumMod val="20000"/>
                              <a:lumOff val="80000"/>
                            </a:schemeClr>
                          </a:solidFill>
                        </a:rPr>
                        <a:t>Huawei</a:t>
                      </a:r>
                    </a:p>
                  </a:txBody>
                  <a:tcPr/>
                </a:tc>
                <a:tc>
                  <a:txBody>
                    <a:bodyPr/>
                    <a:lstStyle/>
                    <a:p>
                      <a:endParaRPr lang="en-US" sz="1400" dirty="0">
                        <a:solidFill>
                          <a:schemeClr val="tx1"/>
                        </a:solidFill>
                      </a:endParaRPr>
                    </a:p>
                  </a:txBody>
                  <a:tcPr>
                    <a:solidFill>
                      <a:schemeClr val="bg1"/>
                    </a:solidFill>
                  </a:tcPr>
                </a:tc>
                <a:tc>
                  <a:txBody>
                    <a:bodyPr/>
                    <a:lstStyle/>
                    <a:p>
                      <a:r>
                        <a:rPr lang="en-US" sz="1400" dirty="0">
                          <a:solidFill>
                            <a:schemeClr val="accent1">
                              <a:lumMod val="20000"/>
                              <a:lumOff val="80000"/>
                            </a:schemeClr>
                          </a:solidFill>
                        </a:rPr>
                        <a:t>Mark Hamilton</a:t>
                      </a:r>
                    </a:p>
                  </a:txBody>
                  <a:tcPr/>
                </a:tc>
                <a:tc>
                  <a:txBody>
                    <a:bodyPr/>
                    <a:lstStyle/>
                    <a:p>
                      <a:r>
                        <a:rPr lang="en-US" sz="1400" dirty="0">
                          <a:solidFill>
                            <a:schemeClr val="accent1">
                              <a:lumMod val="20000"/>
                              <a:lumOff val="80000"/>
                            </a:schemeClr>
                          </a:solidFill>
                        </a:rPr>
                        <a:t>Ruckus Wireless</a:t>
                      </a:r>
                    </a:p>
                  </a:txBody>
                  <a:tcPr/>
                </a:tc>
                <a:extLst>
                  <a:ext uri="{0D108BD9-81ED-4DB2-BD59-A6C34878D82A}">
                    <a16:rowId xmlns:a16="http://schemas.microsoft.com/office/drawing/2014/main" xmlns="" val="10006"/>
                  </a:ext>
                </a:extLst>
              </a:tr>
              <a:tr h="292100">
                <a:tc>
                  <a:txBody>
                    <a:bodyPr/>
                    <a:lstStyle/>
                    <a:p>
                      <a:r>
                        <a:rPr lang="en-US" sz="1400" dirty="0">
                          <a:solidFill>
                            <a:schemeClr val="accent1">
                              <a:lumMod val="20000"/>
                              <a:lumOff val="80000"/>
                            </a:schemeClr>
                          </a:solidFill>
                        </a:rPr>
                        <a:t>James </a:t>
                      </a:r>
                      <a:r>
                        <a:rPr lang="en-US" sz="1400" dirty="0" err="1">
                          <a:solidFill>
                            <a:schemeClr val="accent1">
                              <a:lumMod val="20000"/>
                              <a:lumOff val="80000"/>
                            </a:schemeClr>
                          </a:solidFill>
                        </a:rPr>
                        <a:t>Lepp</a:t>
                      </a:r>
                      <a:endParaRPr lang="en-US" sz="1400" dirty="0">
                        <a:solidFill>
                          <a:schemeClr val="accent1">
                            <a:lumMod val="20000"/>
                            <a:lumOff val="80000"/>
                          </a:schemeClr>
                        </a:solidFill>
                      </a:endParaRPr>
                    </a:p>
                  </a:txBody>
                  <a:tcPr/>
                </a:tc>
                <a:tc>
                  <a:txBody>
                    <a:bodyPr/>
                    <a:lstStyle/>
                    <a:p>
                      <a:r>
                        <a:rPr lang="en-US" sz="1400" dirty="0">
                          <a:solidFill>
                            <a:schemeClr val="accent1">
                              <a:lumMod val="20000"/>
                              <a:lumOff val="80000"/>
                            </a:schemeClr>
                          </a:solidFill>
                        </a:rPr>
                        <a:t>Blackberry</a:t>
                      </a:r>
                    </a:p>
                  </a:txBody>
                  <a:tcPr/>
                </a:tc>
                <a:tc>
                  <a:txBody>
                    <a:bodyPr/>
                    <a:lstStyle/>
                    <a:p>
                      <a:endParaRPr lang="en-US" sz="1400" dirty="0">
                        <a:solidFill>
                          <a:schemeClr val="tx1"/>
                        </a:solidFill>
                      </a:endParaRPr>
                    </a:p>
                  </a:txBody>
                  <a:tcPr>
                    <a:solidFill>
                      <a:schemeClr val="bg1"/>
                    </a:solidFill>
                  </a:tcPr>
                </a:tc>
                <a:tc>
                  <a:txBody>
                    <a:bodyPr/>
                    <a:lstStyle/>
                    <a:p>
                      <a:endParaRPr lang="en-US" sz="1400" dirty="0">
                        <a:solidFill>
                          <a:schemeClr val="accent1">
                            <a:lumMod val="20000"/>
                            <a:lumOff val="80000"/>
                          </a:schemeClr>
                        </a:solidFill>
                      </a:endParaRPr>
                    </a:p>
                  </a:txBody>
                  <a:tcPr/>
                </a:tc>
                <a:tc>
                  <a:txBody>
                    <a:bodyPr/>
                    <a:lstStyle/>
                    <a:p>
                      <a:endParaRPr lang="en-US" sz="1400" dirty="0">
                        <a:solidFill>
                          <a:schemeClr val="accent1">
                            <a:lumMod val="20000"/>
                            <a:lumOff val="80000"/>
                          </a:schemeClr>
                        </a:solidFill>
                      </a:endParaRPr>
                    </a:p>
                  </a:txBody>
                  <a:tcPr/>
                </a:tc>
                <a:extLst>
                  <a:ext uri="{0D108BD9-81ED-4DB2-BD59-A6C34878D82A}">
                    <a16:rowId xmlns:a16="http://schemas.microsoft.com/office/drawing/2014/main" xmlns="" val="10007"/>
                  </a:ext>
                </a:extLst>
              </a:tr>
            </a:tbl>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a:t>Call for Potentially Essential Patents</a:t>
            </a:r>
          </a:p>
        </p:txBody>
      </p:sp>
      <p:sp>
        <p:nvSpPr>
          <p:cNvPr id="10243" name="Rectangle 1027"/>
          <p:cNvSpPr>
            <a:spLocks noGrp="1" noChangeArrowheads="1"/>
          </p:cNvSpPr>
          <p:nvPr>
            <p:ph type="body" idx="1"/>
          </p:nvPr>
        </p:nvSpPr>
        <p:spPr>
          <a:xfrm>
            <a:off x="457200" y="1524000"/>
            <a:ext cx="8229600" cy="4602163"/>
          </a:xfrm>
        </p:spPr>
        <p:txBody>
          <a:bodyPr>
            <a:normAutofit fontScale="85000" lnSpcReduction="20000"/>
          </a:bodyPr>
          <a:lstStyle/>
          <a:p>
            <a:r>
              <a:rPr lang="en-US" altLang="en-US" dirty="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ltLang="en-US" dirty="0"/>
              <a:t>Either speak up now or</a:t>
            </a:r>
          </a:p>
          <a:p>
            <a:pPr lvl="1"/>
            <a:r>
              <a:rPr lang="en-US" altLang="en-US" dirty="0"/>
              <a:t>Provide the chair of this group with the identity of the holder(s) of any and all such claims as soon as possible or</a:t>
            </a:r>
          </a:p>
          <a:p>
            <a:pPr lvl="1"/>
            <a:r>
              <a:rPr lang="en-US" altLang="en-US" dirty="0"/>
              <a:t>Cause an LOA to be submitted</a:t>
            </a:r>
          </a:p>
          <a:p>
            <a:pPr marL="457200" lvl="1" indent="0">
              <a:buNone/>
            </a:pPr>
            <a:endParaRPr lang="en-US" altLang="en-US" dirty="0"/>
          </a:p>
          <a:p>
            <a:r>
              <a:rPr lang="en-US" altLang="en-US" dirty="0"/>
              <a:t>  ...</a:t>
            </a:r>
          </a:p>
        </p:txBody>
      </p:sp>
    </p:spTree>
    <p:extLst>
      <p:ext uri="{BB962C8B-B14F-4D97-AF65-F5344CB8AC3E}">
        <p14:creationId xmlns:p14="http://schemas.microsoft.com/office/powerpoint/2010/main" val="17024814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proposal for May 2017 F2F</a:t>
            </a:r>
          </a:p>
        </p:txBody>
      </p:sp>
      <p:sp>
        <p:nvSpPr>
          <p:cNvPr id="3" name="Content Placeholder 2"/>
          <p:cNvSpPr>
            <a:spLocks noGrp="1"/>
          </p:cNvSpPr>
          <p:nvPr>
            <p:ph idx="1"/>
          </p:nvPr>
        </p:nvSpPr>
        <p:spPr/>
        <p:txBody>
          <a:bodyPr>
            <a:normAutofit fontScale="85000" lnSpcReduction="10000"/>
          </a:bodyPr>
          <a:lstStyle/>
          <a:p>
            <a:r>
              <a:rPr lang="en-US" dirty="0"/>
              <a:t>Review of minutes</a:t>
            </a:r>
          </a:p>
          <a:p>
            <a:r>
              <a:rPr lang="en-US" dirty="0"/>
              <a:t>Reports</a:t>
            </a:r>
          </a:p>
          <a:p>
            <a:r>
              <a:rPr lang="en-US" dirty="0"/>
              <a:t>Comment resolution on P802.1CF-D0.4</a:t>
            </a:r>
          </a:p>
          <a:p>
            <a:r>
              <a:rPr lang="en-US" dirty="0"/>
              <a:t>New content for P802.1CF</a:t>
            </a:r>
          </a:p>
          <a:p>
            <a:r>
              <a:rPr lang="en-US" dirty="0"/>
              <a:t>Plan for 802.1CF-D0.5 draft</a:t>
            </a:r>
          </a:p>
          <a:p>
            <a:r>
              <a:rPr lang="en-US" dirty="0"/>
              <a:t>Participation in 802.1 Industry </a:t>
            </a:r>
            <a:r>
              <a:rPr lang="en-US" dirty="0" smtClean="0"/>
              <a:t>Connections</a:t>
            </a:r>
          </a:p>
          <a:p>
            <a:pPr marL="457200" lvl="1" indent="0">
              <a:buNone/>
            </a:pPr>
            <a:r>
              <a:rPr lang="en-US" dirty="0" smtClean="0"/>
              <a:t>‘IEEE </a:t>
            </a:r>
            <a:r>
              <a:rPr lang="en-US" dirty="0"/>
              <a:t>802 network enhancements for the next decade’</a:t>
            </a:r>
          </a:p>
          <a:p>
            <a:r>
              <a:rPr lang="en-US" dirty="0"/>
              <a:t>Conference calls until Jul F2F</a:t>
            </a:r>
          </a:p>
          <a:p>
            <a:r>
              <a:rPr lang="en-US" dirty="0"/>
              <a:t>Status report to IEEE 802 WGs</a:t>
            </a:r>
          </a:p>
          <a:p>
            <a:r>
              <a:rPr lang="en-US" dirty="0"/>
              <a:t>AOB</a:t>
            </a:r>
          </a:p>
        </p:txBody>
      </p:sp>
    </p:spTree>
    <p:extLst>
      <p:ext uri="{BB962C8B-B14F-4D97-AF65-F5344CB8AC3E}">
        <p14:creationId xmlns:p14="http://schemas.microsoft.com/office/powerpoint/2010/main" val="153991803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Schedules</a:t>
            </a:r>
          </a:p>
        </p:txBody>
      </p:sp>
      <p:sp>
        <p:nvSpPr>
          <p:cNvPr id="3" name="Content Placeholder 2"/>
          <p:cNvSpPr>
            <a:spLocks noGrp="1"/>
          </p:cNvSpPr>
          <p:nvPr>
            <p:ph idx="1"/>
          </p:nvPr>
        </p:nvSpPr>
        <p:spPr/>
        <p:txBody>
          <a:bodyPr>
            <a:normAutofit fontScale="77500" lnSpcReduction="20000"/>
          </a:bodyPr>
          <a:lstStyle/>
          <a:p>
            <a:r>
              <a:rPr lang="en-US" dirty="0"/>
              <a:t>Mon</a:t>
            </a:r>
          </a:p>
          <a:p>
            <a:r>
              <a:rPr lang="en-US" dirty="0"/>
              <a:t>Tue</a:t>
            </a:r>
          </a:p>
          <a:p>
            <a:r>
              <a:rPr lang="en-US" dirty="0"/>
              <a:t>Wed</a:t>
            </a:r>
          </a:p>
          <a:p>
            <a:pPr lvl="1"/>
            <a:r>
              <a:rPr lang="en-US" dirty="0" smtClean="0"/>
              <a:t>Review </a:t>
            </a:r>
            <a:r>
              <a:rPr lang="en-US" dirty="0"/>
              <a:t>of minutes</a:t>
            </a:r>
          </a:p>
          <a:p>
            <a:pPr lvl="1"/>
            <a:r>
              <a:rPr lang="en-US" dirty="0"/>
              <a:t>Reports</a:t>
            </a:r>
          </a:p>
          <a:p>
            <a:pPr lvl="1"/>
            <a:r>
              <a:rPr lang="en-US" dirty="0"/>
              <a:t>Comment resolution on P802.1CF-D0.4</a:t>
            </a:r>
          </a:p>
          <a:p>
            <a:pPr lvl="1"/>
            <a:r>
              <a:rPr lang="en-US" dirty="0"/>
              <a:t>New content for P802.1CF</a:t>
            </a:r>
          </a:p>
          <a:p>
            <a:pPr lvl="1"/>
            <a:r>
              <a:rPr lang="en-US" dirty="0"/>
              <a:t>Plan for 802.1CF-D0.5 draft</a:t>
            </a:r>
          </a:p>
          <a:p>
            <a:pPr lvl="1"/>
            <a:r>
              <a:rPr lang="en-US" dirty="0"/>
              <a:t>Participation in 802.1 Industry Connections </a:t>
            </a:r>
            <a:r>
              <a:rPr lang="en-US" dirty="0" smtClean="0"/>
              <a:t>on ‘IEEE </a:t>
            </a:r>
            <a:r>
              <a:rPr lang="en-US" dirty="0"/>
              <a:t>802 network enhancements for the next decade’</a:t>
            </a:r>
          </a:p>
          <a:p>
            <a:pPr lvl="1"/>
            <a:r>
              <a:rPr lang="en-US" dirty="0" smtClean="0"/>
              <a:t>Conference </a:t>
            </a:r>
            <a:r>
              <a:rPr lang="en-US" dirty="0"/>
              <a:t>calls until Jul F2F</a:t>
            </a:r>
          </a:p>
          <a:p>
            <a:pPr lvl="1"/>
            <a:r>
              <a:rPr lang="en-US" dirty="0"/>
              <a:t>Status report to IEEE 802 WGs</a:t>
            </a:r>
          </a:p>
          <a:p>
            <a:pPr lvl="1"/>
            <a:r>
              <a:rPr lang="en-US" dirty="0"/>
              <a:t>AOB</a:t>
            </a:r>
          </a:p>
        </p:txBody>
      </p:sp>
    </p:spTree>
    <p:extLst>
      <p:ext uri="{BB962C8B-B14F-4D97-AF65-F5344CB8AC3E}">
        <p14:creationId xmlns:p14="http://schemas.microsoft.com/office/powerpoint/2010/main" val="19196864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May </a:t>
            </a:r>
            <a:r>
              <a:rPr lang="en-US" dirty="0"/>
              <a:t>2017 F2F Meeting</a:t>
            </a:r>
          </a:p>
        </p:txBody>
      </p:sp>
      <p:sp>
        <p:nvSpPr>
          <p:cNvPr id="3" name="Content Placeholder 2"/>
          <p:cNvSpPr>
            <a:spLocks noGrp="1"/>
          </p:cNvSpPr>
          <p:nvPr>
            <p:ph idx="1"/>
          </p:nvPr>
        </p:nvSpPr>
        <p:spPr>
          <a:xfrm>
            <a:off x="457200" y="1524000"/>
            <a:ext cx="8229600" cy="4800600"/>
          </a:xfrm>
        </p:spPr>
        <p:txBody>
          <a:bodyPr>
            <a:normAutofit fontScale="85000" lnSpcReduction="20000"/>
          </a:bodyPr>
          <a:lstStyle/>
          <a:p>
            <a:r>
              <a:rPr lang="en-US" dirty="0"/>
              <a:t>Venue:</a:t>
            </a:r>
          </a:p>
          <a:p>
            <a:pPr lvl="1"/>
            <a:r>
              <a:rPr lang="en-US" dirty="0" err="1"/>
              <a:t>Althoff</a:t>
            </a:r>
            <a:r>
              <a:rPr lang="en-US" dirty="0"/>
              <a:t> Hotel am </a:t>
            </a:r>
            <a:r>
              <a:rPr lang="en-US" dirty="0" err="1" smtClean="0"/>
              <a:t>Schlossgarten</a:t>
            </a:r>
            <a:r>
              <a:rPr lang="en-US" dirty="0"/>
              <a:t/>
            </a:r>
            <a:br>
              <a:rPr lang="en-US" dirty="0"/>
            </a:br>
            <a:r>
              <a:rPr lang="en-US" dirty="0" err="1" smtClean="0"/>
              <a:t>Schillerstrasse</a:t>
            </a:r>
            <a:r>
              <a:rPr lang="en-US" dirty="0" smtClean="0"/>
              <a:t> 23</a:t>
            </a:r>
            <a:br>
              <a:rPr lang="en-US" dirty="0" smtClean="0"/>
            </a:br>
            <a:r>
              <a:rPr lang="en-US" dirty="0" smtClean="0"/>
              <a:t>D-70173 Stuttgart</a:t>
            </a:r>
            <a:br>
              <a:rPr lang="en-US" dirty="0" smtClean="0"/>
            </a:br>
            <a:r>
              <a:rPr lang="en-US" dirty="0" smtClean="0"/>
              <a:t>Germany</a:t>
            </a:r>
          </a:p>
          <a:p>
            <a:pPr lvl="1"/>
            <a:r>
              <a:rPr lang="en-US" dirty="0" smtClean="0">
                <a:hlinkClick r:id="rId2"/>
              </a:rPr>
              <a:t>https</a:t>
            </a:r>
            <a:r>
              <a:rPr lang="en-US" dirty="0">
                <a:hlinkClick r:id="rId2"/>
              </a:rPr>
              <a:t>://</a:t>
            </a:r>
            <a:r>
              <a:rPr lang="en-US" dirty="0" smtClean="0">
                <a:hlinkClick r:id="rId2"/>
              </a:rPr>
              <a:t>www.hotelschlossgarten.com</a:t>
            </a:r>
            <a:r>
              <a:rPr lang="en-US" dirty="0"/>
              <a:t/>
            </a:r>
            <a:br>
              <a:rPr lang="en-US" dirty="0"/>
            </a:br>
            <a:endParaRPr lang="en-US" dirty="0"/>
          </a:p>
          <a:p>
            <a:r>
              <a:rPr lang="en-US" dirty="0"/>
              <a:t>Sessions:</a:t>
            </a:r>
          </a:p>
          <a:p>
            <a:pPr lvl="1"/>
            <a:r>
              <a:rPr lang="en-US" dirty="0"/>
              <a:t>Mon, 	</a:t>
            </a:r>
            <a:r>
              <a:rPr lang="en-US" dirty="0" smtClean="0"/>
              <a:t>May 15</a:t>
            </a:r>
            <a:r>
              <a:rPr lang="en-US" baseline="30000" dirty="0" smtClean="0"/>
              <a:t>th</a:t>
            </a:r>
            <a:r>
              <a:rPr lang="en-US" dirty="0"/>
              <a:t>,	</a:t>
            </a:r>
            <a:r>
              <a:rPr lang="en-US" dirty="0" smtClean="0"/>
              <a:t>13:30-18:00</a:t>
            </a:r>
          </a:p>
          <a:p>
            <a:pPr lvl="2"/>
            <a:r>
              <a:rPr lang="en-US" dirty="0" smtClean="0"/>
              <a:t>Meeting room:</a:t>
            </a:r>
            <a:endParaRPr lang="en-US" dirty="0"/>
          </a:p>
          <a:p>
            <a:pPr lvl="1"/>
            <a:r>
              <a:rPr lang="en-US" dirty="0" smtClean="0"/>
              <a:t>Tue</a:t>
            </a:r>
            <a:r>
              <a:rPr lang="en-US" dirty="0"/>
              <a:t>, 	</a:t>
            </a:r>
            <a:r>
              <a:rPr lang="en-US" dirty="0" smtClean="0"/>
              <a:t>May 16</a:t>
            </a:r>
            <a:r>
              <a:rPr lang="en-US" baseline="30000" dirty="0" smtClean="0"/>
              <a:t>th</a:t>
            </a:r>
            <a:r>
              <a:rPr lang="en-US" dirty="0"/>
              <a:t>, 	</a:t>
            </a:r>
            <a:r>
              <a:rPr lang="en-US" dirty="0" smtClean="0"/>
              <a:t>13:30-18:00</a:t>
            </a:r>
          </a:p>
          <a:p>
            <a:pPr lvl="2"/>
            <a:r>
              <a:rPr lang="en-US" dirty="0" smtClean="0"/>
              <a:t>Meeting room:</a:t>
            </a:r>
            <a:endParaRPr lang="en-US" dirty="0"/>
          </a:p>
          <a:p>
            <a:pPr lvl="1"/>
            <a:r>
              <a:rPr lang="en-US" dirty="0" smtClean="0"/>
              <a:t>Wed</a:t>
            </a:r>
            <a:r>
              <a:rPr lang="en-US" dirty="0"/>
              <a:t>,	</a:t>
            </a:r>
            <a:r>
              <a:rPr lang="en-US" dirty="0" smtClean="0"/>
              <a:t>May 17</a:t>
            </a:r>
            <a:r>
              <a:rPr lang="en-US" baseline="30000" dirty="0" smtClean="0"/>
              <a:t>th</a:t>
            </a:r>
            <a:r>
              <a:rPr lang="en-US" dirty="0"/>
              <a:t>,	</a:t>
            </a:r>
            <a:r>
              <a:rPr lang="en-US" dirty="0" smtClean="0"/>
              <a:t>13:30-18:00</a:t>
            </a:r>
          </a:p>
          <a:p>
            <a:pPr lvl="2"/>
            <a:r>
              <a:rPr lang="en-US" dirty="0" smtClean="0"/>
              <a:t>Meeting room:</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proposal for May 2017 F2F</a:t>
            </a:r>
          </a:p>
        </p:txBody>
      </p:sp>
      <p:sp>
        <p:nvSpPr>
          <p:cNvPr id="3" name="Content Placeholder 2"/>
          <p:cNvSpPr>
            <a:spLocks noGrp="1"/>
          </p:cNvSpPr>
          <p:nvPr>
            <p:ph idx="1"/>
          </p:nvPr>
        </p:nvSpPr>
        <p:spPr/>
        <p:txBody>
          <a:bodyPr>
            <a:normAutofit fontScale="85000" lnSpcReduction="10000"/>
          </a:bodyPr>
          <a:lstStyle/>
          <a:p>
            <a:r>
              <a:rPr lang="en-US" dirty="0"/>
              <a:t>Review of minutes</a:t>
            </a:r>
          </a:p>
          <a:p>
            <a:r>
              <a:rPr lang="en-US" dirty="0"/>
              <a:t>Reports</a:t>
            </a:r>
          </a:p>
          <a:p>
            <a:r>
              <a:rPr lang="en-US" dirty="0"/>
              <a:t>Comment resolution on P802.1CF-D0.4</a:t>
            </a:r>
          </a:p>
          <a:p>
            <a:r>
              <a:rPr lang="en-US" dirty="0"/>
              <a:t>New content for P802.1CF</a:t>
            </a:r>
          </a:p>
          <a:p>
            <a:r>
              <a:rPr lang="en-US" dirty="0"/>
              <a:t>Plan for 802.1CF-D0.5 draft</a:t>
            </a:r>
          </a:p>
          <a:p>
            <a:r>
              <a:rPr lang="en-US" dirty="0"/>
              <a:t>Participation in 802.1 Industry Connections on </a:t>
            </a:r>
          </a:p>
          <a:p>
            <a:pPr marL="857250" lvl="2" indent="0">
              <a:buNone/>
            </a:pPr>
            <a:r>
              <a:rPr lang="en-US" dirty="0"/>
              <a:t>‘IEEE 802 network enhancements for the next decade’</a:t>
            </a:r>
          </a:p>
          <a:p>
            <a:r>
              <a:rPr lang="en-US" dirty="0"/>
              <a:t>Conference calls until Jul F2F</a:t>
            </a:r>
          </a:p>
          <a:p>
            <a:r>
              <a:rPr lang="en-US" dirty="0"/>
              <a:t>Status report to IEEE 802 WGs</a:t>
            </a:r>
          </a:p>
          <a:p>
            <a:r>
              <a:rPr lang="en-US" dirty="0"/>
              <a:t>AOB</a:t>
            </a:r>
          </a:p>
        </p:txBody>
      </p:sp>
    </p:spTree>
    <p:extLst>
      <p:ext uri="{BB962C8B-B14F-4D97-AF65-F5344CB8AC3E}">
        <p14:creationId xmlns:p14="http://schemas.microsoft.com/office/powerpoint/2010/main" val="499203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lstStyle/>
          <a:p>
            <a:r>
              <a:rPr lang="en-US" dirty="0"/>
              <a:t>Mar 2017 Agenda Graphics</a:t>
            </a:r>
          </a:p>
        </p:txBody>
      </p:sp>
      <p:graphicFrame>
        <p:nvGraphicFramePr>
          <p:cNvPr id="3" name="Table 2"/>
          <p:cNvGraphicFramePr>
            <a:graphicFrameLocks noGrp="1"/>
          </p:cNvGraphicFramePr>
          <p:nvPr>
            <p:extLst/>
          </p:nvPr>
        </p:nvGraphicFramePr>
        <p:xfrm>
          <a:off x="381000" y="1014102"/>
          <a:ext cx="8305800" cy="5424018"/>
        </p:xfrm>
        <a:graphic>
          <a:graphicData uri="http://schemas.openxmlformats.org/drawingml/2006/table">
            <a:tbl>
              <a:tblPr firstRow="1" bandRow="1">
                <a:tableStyleId>{5C22544A-7EE6-4342-B048-85BDC9FD1C3A}</a:tableStyleId>
              </a:tblPr>
              <a:tblGrid>
                <a:gridCol w="650645">
                  <a:extLst>
                    <a:ext uri="{9D8B030D-6E8A-4147-A177-3AD203B41FA5}">
                      <a16:colId xmlns:a16="http://schemas.microsoft.com/office/drawing/2014/main" xmlns="" val="20000"/>
                    </a:ext>
                  </a:extLst>
                </a:gridCol>
                <a:gridCol w="1531031">
                  <a:extLst>
                    <a:ext uri="{9D8B030D-6E8A-4147-A177-3AD203B41FA5}">
                      <a16:colId xmlns:a16="http://schemas.microsoft.com/office/drawing/2014/main" xmlns="" val="20001"/>
                    </a:ext>
                  </a:extLst>
                </a:gridCol>
                <a:gridCol w="1531031">
                  <a:extLst>
                    <a:ext uri="{9D8B030D-6E8A-4147-A177-3AD203B41FA5}">
                      <a16:colId xmlns:a16="http://schemas.microsoft.com/office/drawing/2014/main" xmlns="" val="20002"/>
                    </a:ext>
                  </a:extLst>
                </a:gridCol>
                <a:gridCol w="1531031">
                  <a:extLst>
                    <a:ext uri="{9D8B030D-6E8A-4147-A177-3AD203B41FA5}">
                      <a16:colId xmlns:a16="http://schemas.microsoft.com/office/drawing/2014/main" xmlns="" val="20003"/>
                    </a:ext>
                  </a:extLst>
                </a:gridCol>
                <a:gridCol w="1531031">
                  <a:extLst>
                    <a:ext uri="{9D8B030D-6E8A-4147-A177-3AD203B41FA5}">
                      <a16:colId xmlns:a16="http://schemas.microsoft.com/office/drawing/2014/main" xmlns="" val="20004"/>
                    </a:ext>
                  </a:extLst>
                </a:gridCol>
                <a:gridCol w="1531031">
                  <a:extLst>
                    <a:ext uri="{9D8B030D-6E8A-4147-A177-3AD203B41FA5}">
                      <a16:colId xmlns:a16="http://schemas.microsoft.com/office/drawing/2014/main" xmlns="" val="20005"/>
                    </a:ext>
                  </a:extLst>
                </a:gridCol>
              </a:tblGrid>
              <a:tr h="262265">
                <a:tc>
                  <a:txBody>
                    <a:bodyPr/>
                    <a:lstStyle/>
                    <a:p>
                      <a:pPr algn="ctr"/>
                      <a:endParaRPr lang="en-US" sz="1800" dirty="0">
                        <a:solidFill>
                          <a:schemeClr val="tx2"/>
                        </a:solidFill>
                      </a:endParaRPr>
                    </a:p>
                  </a:txBody>
                  <a:tcPr marL="0" marR="0" marT="0" marB="0">
                    <a:solidFill>
                      <a:schemeClr val="bg1"/>
                    </a:solidFill>
                  </a:tcPr>
                </a:tc>
                <a:tc>
                  <a:txBody>
                    <a:bodyPr/>
                    <a:lstStyle/>
                    <a:p>
                      <a:pPr algn="ctr"/>
                      <a:r>
                        <a:rPr lang="en-US" sz="1800" dirty="0">
                          <a:solidFill>
                            <a:schemeClr val="tx2"/>
                          </a:solidFill>
                        </a:rPr>
                        <a:t>Mon 5/15</a:t>
                      </a:r>
                    </a:p>
                  </a:txBody>
                  <a:tcPr marL="0" marR="0" marT="0" marB="0">
                    <a:solidFill>
                      <a:schemeClr val="bg1"/>
                    </a:solidFill>
                  </a:tcPr>
                </a:tc>
                <a:tc>
                  <a:txBody>
                    <a:bodyPr/>
                    <a:lstStyle/>
                    <a:p>
                      <a:pPr algn="ctr"/>
                      <a:r>
                        <a:rPr lang="en-US" sz="1800" dirty="0">
                          <a:solidFill>
                            <a:schemeClr val="tx2"/>
                          </a:solidFill>
                        </a:rPr>
                        <a:t>Tue 5/16</a:t>
                      </a:r>
                    </a:p>
                  </a:txBody>
                  <a:tcPr marL="0" marR="0" marT="0" marB="0">
                    <a:solidFill>
                      <a:schemeClr val="bg1"/>
                    </a:solidFill>
                  </a:tcPr>
                </a:tc>
                <a:tc>
                  <a:txBody>
                    <a:bodyPr/>
                    <a:lstStyle/>
                    <a:p>
                      <a:pPr algn="ctr"/>
                      <a:r>
                        <a:rPr lang="en-US" sz="1800" dirty="0">
                          <a:solidFill>
                            <a:schemeClr val="tx2"/>
                          </a:solidFill>
                        </a:rPr>
                        <a:t>Wed 5/17</a:t>
                      </a:r>
                    </a:p>
                  </a:txBody>
                  <a:tcPr marL="0" marR="0" marT="0" marB="0">
                    <a:solidFill>
                      <a:schemeClr val="bg1"/>
                    </a:solidFill>
                  </a:tcPr>
                </a:tc>
                <a:tc>
                  <a:txBody>
                    <a:bodyPr/>
                    <a:lstStyle/>
                    <a:p>
                      <a:pPr algn="ctr"/>
                      <a:r>
                        <a:rPr lang="en-US" sz="1800" dirty="0">
                          <a:solidFill>
                            <a:schemeClr val="tx2"/>
                          </a:solidFill>
                        </a:rPr>
                        <a:t>Thu</a:t>
                      </a:r>
                      <a:r>
                        <a:rPr lang="en-US" sz="1800" baseline="0" dirty="0">
                          <a:solidFill>
                            <a:schemeClr val="tx2"/>
                          </a:solidFill>
                        </a:rPr>
                        <a:t> 5</a:t>
                      </a:r>
                      <a:r>
                        <a:rPr lang="en-US" sz="1800" dirty="0">
                          <a:solidFill>
                            <a:schemeClr val="tx2"/>
                          </a:solidFill>
                        </a:rPr>
                        <a:t>/18</a:t>
                      </a:r>
                    </a:p>
                  </a:txBody>
                  <a:tcPr marL="0" marR="0" marT="0" marB="0">
                    <a:solidFill>
                      <a:schemeClr val="bg1"/>
                    </a:solidFill>
                  </a:tcPr>
                </a:tc>
                <a:tc>
                  <a:txBody>
                    <a:bodyPr/>
                    <a:lstStyle/>
                    <a:p>
                      <a:pPr algn="ctr"/>
                      <a:r>
                        <a:rPr lang="en-US" sz="1800" dirty="0">
                          <a:solidFill>
                            <a:schemeClr val="tx2"/>
                          </a:solidFill>
                        </a:rPr>
                        <a:t>Fri 5/19</a:t>
                      </a:r>
                    </a:p>
                  </a:txBody>
                  <a:tcPr marL="0" marR="0" marT="0" marB="0">
                    <a:solidFill>
                      <a:schemeClr val="bg1"/>
                    </a:solidFill>
                  </a:tcPr>
                </a:tc>
                <a:extLst>
                  <a:ext uri="{0D108BD9-81ED-4DB2-BD59-A6C34878D82A}">
                    <a16:rowId xmlns:a16="http://schemas.microsoft.com/office/drawing/2014/main" xmlns="" val="10000"/>
                  </a:ext>
                </a:extLst>
              </a:tr>
              <a:tr h="914400">
                <a:tc>
                  <a:txBody>
                    <a:bodyPr/>
                    <a:lstStyle/>
                    <a:p>
                      <a:pPr algn="r"/>
                      <a:r>
                        <a:rPr lang="en-US" sz="1500" dirty="0"/>
                        <a:t>08:00</a:t>
                      </a:r>
                    </a:p>
                    <a:p>
                      <a:pPr algn="r"/>
                      <a:endParaRPr lang="en-US" sz="1500" dirty="0"/>
                    </a:p>
                    <a:p>
                      <a:pPr algn="r"/>
                      <a:endParaRPr lang="en-US" sz="1500" dirty="0"/>
                    </a:p>
                    <a:p>
                      <a:pPr algn="r"/>
                      <a:r>
                        <a:rPr lang="en-US" sz="1500" dirty="0"/>
                        <a:t>10:00</a:t>
                      </a:r>
                    </a:p>
                  </a:txBody>
                  <a:tcPr marL="0" marR="0" marT="0" marB="0">
                    <a:solidFill>
                      <a:schemeClr val="accent1">
                        <a:lumMod val="40000"/>
                        <a:lumOff val="60000"/>
                      </a:schemeClr>
                    </a:solidFill>
                  </a:tcPr>
                </a:tc>
                <a:tc>
                  <a:txBody>
                    <a:bodyPr/>
                    <a:lstStyle/>
                    <a:p>
                      <a:endParaRPr lang="en-US" sz="1200" dirty="0"/>
                    </a:p>
                  </a:txBody>
                  <a:tcPr marL="36000" marR="36000" marT="36000" marB="36000">
                    <a:solidFill>
                      <a:schemeClr val="bg1"/>
                    </a:solidFill>
                  </a:tcPr>
                </a:tc>
                <a:tc>
                  <a:txBody>
                    <a:bodyPr/>
                    <a:lstStyle/>
                    <a:p>
                      <a:endParaRPr lang="en-US" sz="1100" dirty="0"/>
                    </a:p>
                  </a:txBody>
                  <a:tcPr marL="36000" marR="36000" marT="36000" marB="36000">
                    <a:solidFill>
                      <a:schemeClr val="bg1"/>
                    </a:solidFill>
                  </a:tcPr>
                </a:tc>
                <a:tc>
                  <a:txBody>
                    <a:bodyPr/>
                    <a:lstStyle/>
                    <a:p>
                      <a:pPr marL="85725" indent="-85725">
                        <a:buFont typeface="Arial" panose="020B0604020202020204" pitchFamily="34" charset="0"/>
                        <a:buNone/>
                      </a:pPr>
                      <a:endParaRPr lang="en-US" sz="1100" dirty="0"/>
                    </a:p>
                  </a:txBody>
                  <a:tcPr marL="36000" marR="36000" marT="36000" marB="36000">
                    <a:solidFill>
                      <a:schemeClr val="bg1"/>
                    </a:solidFill>
                  </a:tcPr>
                </a:tc>
                <a:tc>
                  <a:txBody>
                    <a:bodyPr/>
                    <a:lstStyle/>
                    <a:p>
                      <a:endParaRPr lang="en-US" sz="1200" dirty="0"/>
                    </a:p>
                  </a:txBody>
                  <a:tcPr marL="36000" marR="36000" marT="36000" marB="36000">
                    <a:solidFill>
                      <a:schemeClr val="bg1"/>
                    </a:solidFill>
                  </a:tcPr>
                </a:tc>
                <a:tc rowSpan="3">
                  <a:txBody>
                    <a:bodyPr/>
                    <a:lstStyle/>
                    <a:p>
                      <a:endParaRPr lang="en-US" sz="1200" dirty="0"/>
                    </a:p>
                  </a:txBody>
                  <a:tcPr marL="36000" marR="36000" marT="36000" marB="36000">
                    <a:solidFill>
                      <a:schemeClr val="bg1"/>
                    </a:solidFill>
                  </a:tcPr>
                </a:tc>
                <a:extLst>
                  <a:ext uri="{0D108BD9-81ED-4DB2-BD59-A6C34878D82A}">
                    <a16:rowId xmlns:a16="http://schemas.microsoft.com/office/drawing/2014/main" xmlns="" val="10001"/>
                  </a:ext>
                </a:extLst>
              </a:tr>
              <a:tr h="227133">
                <a:tc>
                  <a:txBody>
                    <a:bodyPr/>
                    <a:lstStyle/>
                    <a:p>
                      <a:pPr algn="r"/>
                      <a:endParaRPr lang="en-US" sz="1500" dirty="0"/>
                    </a:p>
                  </a:txBody>
                  <a:tcPr marL="0" marR="0" marT="0" marB="0">
                    <a:solidFill>
                      <a:schemeClr val="bg1"/>
                    </a:solidFill>
                  </a:tcPr>
                </a:tc>
                <a:tc>
                  <a:txBody>
                    <a:bodyPr/>
                    <a:lstStyle/>
                    <a:p>
                      <a:endParaRPr lang="en-US" sz="400" dirty="0"/>
                    </a:p>
                  </a:txBody>
                  <a:tcPr marL="36000" marR="36000" marT="36000" marB="36000">
                    <a:solidFill>
                      <a:schemeClr val="bg1"/>
                    </a:solidFill>
                  </a:tcPr>
                </a:tc>
                <a:tc>
                  <a:txBody>
                    <a:bodyPr/>
                    <a:lstStyle/>
                    <a:p>
                      <a:endParaRPr lang="en-US" sz="800" dirty="0"/>
                    </a:p>
                  </a:txBody>
                  <a:tcPr marL="36000" marR="36000" marT="36000" marB="36000">
                    <a:solidFill>
                      <a:schemeClr val="bg1"/>
                    </a:solidFill>
                  </a:tcPr>
                </a:tc>
                <a:tc>
                  <a:txBody>
                    <a:bodyPr/>
                    <a:lstStyle/>
                    <a:p>
                      <a:endParaRPr lang="en-US" sz="800" dirty="0"/>
                    </a:p>
                  </a:txBody>
                  <a:tcPr marL="36000" marR="36000" marT="36000" marB="36000">
                    <a:solidFill>
                      <a:schemeClr val="bg1"/>
                    </a:solidFill>
                  </a:tcPr>
                </a:tc>
                <a:tc>
                  <a:txBody>
                    <a:bodyPr/>
                    <a:lstStyle/>
                    <a:p>
                      <a:endParaRPr lang="en-US" sz="800" dirty="0"/>
                    </a:p>
                  </a:txBody>
                  <a:tcPr marL="36000" marR="36000" marT="36000" marB="36000">
                    <a:solidFill>
                      <a:schemeClr val="bg1"/>
                    </a:solidFill>
                  </a:tcPr>
                </a:tc>
                <a:tc vMerge="1">
                  <a:txBody>
                    <a:bodyPr/>
                    <a:lstStyle/>
                    <a:p>
                      <a:endParaRPr lang="en-US" sz="800" dirty="0"/>
                    </a:p>
                  </a:txBody>
                  <a:tcPr marL="36000" marR="36000" marT="36000" marB="36000">
                    <a:solidFill>
                      <a:schemeClr val="bg1">
                        <a:lumMod val="75000"/>
                      </a:schemeClr>
                    </a:solidFill>
                  </a:tcPr>
                </a:tc>
                <a:extLst>
                  <a:ext uri="{0D108BD9-81ED-4DB2-BD59-A6C34878D82A}">
                    <a16:rowId xmlns:a16="http://schemas.microsoft.com/office/drawing/2014/main" xmlns="" val="10002"/>
                  </a:ext>
                </a:extLst>
              </a:tr>
              <a:tr h="694584">
                <a:tc>
                  <a:txBody>
                    <a:bodyPr/>
                    <a:lstStyle/>
                    <a:p>
                      <a:pPr algn="r"/>
                      <a:r>
                        <a:rPr lang="en-US" sz="1500" dirty="0"/>
                        <a:t>10:30</a:t>
                      </a:r>
                      <a:br>
                        <a:rPr lang="en-US" sz="1500" dirty="0"/>
                      </a:br>
                      <a:endParaRPr lang="en-US" sz="1500" dirty="0"/>
                    </a:p>
                    <a:p>
                      <a:pPr algn="r"/>
                      <a:endParaRPr lang="en-US" sz="1500" dirty="0"/>
                    </a:p>
                    <a:p>
                      <a:pPr algn="r"/>
                      <a:r>
                        <a:rPr lang="en-US" sz="1500" dirty="0"/>
                        <a:t>12:30</a:t>
                      </a:r>
                    </a:p>
                  </a:txBody>
                  <a:tcPr marL="0" marR="0" marT="0" marB="0">
                    <a:solidFill>
                      <a:schemeClr val="tx2">
                        <a:lumMod val="20000"/>
                        <a:lumOff val="80000"/>
                      </a:schemeClr>
                    </a:solidFill>
                  </a:tcPr>
                </a:tc>
                <a:tc>
                  <a:txBody>
                    <a:bodyPr/>
                    <a:lstStyle/>
                    <a:p>
                      <a:pPr marL="0" indent="0">
                        <a:buFont typeface="Arial" panose="020B0604020202020204" pitchFamily="34" charset="0"/>
                        <a:buNone/>
                      </a:pPr>
                      <a:endParaRPr lang="en-US" sz="1200" dirty="0"/>
                    </a:p>
                  </a:txBody>
                  <a:tcPr marL="36000" marR="36000" marT="36000" marB="36000">
                    <a:solidFill>
                      <a:schemeClr val="bg1"/>
                    </a:solidFill>
                  </a:tcPr>
                </a:tc>
                <a:tc>
                  <a:txBody>
                    <a:bodyPr/>
                    <a:lstStyle/>
                    <a:p>
                      <a:pPr marL="82550" indent="-82550">
                        <a:buFont typeface="Arial" pitchFamily="34" charset="0"/>
                        <a:buNone/>
                      </a:pPr>
                      <a:endParaRPr lang="en-US" sz="1100" dirty="0"/>
                    </a:p>
                  </a:txBody>
                  <a:tcPr marL="36000" marR="36000" marT="36000" marB="36000">
                    <a:solidFill>
                      <a:schemeClr val="bg1"/>
                    </a:solidFill>
                  </a:tcPr>
                </a:tc>
                <a:tc>
                  <a:txBody>
                    <a:bodyPr/>
                    <a:lstStyle/>
                    <a:p>
                      <a:endParaRPr lang="en-US" sz="1200" dirty="0"/>
                    </a:p>
                  </a:txBody>
                  <a:tcPr marL="36000" marR="36000" marT="36000" marB="36000">
                    <a:solidFill>
                      <a:schemeClr val="bg1"/>
                    </a:solidFill>
                  </a:tcPr>
                </a:tc>
                <a:tc>
                  <a:txBody>
                    <a:bodyPr/>
                    <a:lstStyle/>
                    <a:p>
                      <a:pPr marL="85725" indent="-85725">
                        <a:buFont typeface="Arial" pitchFamily="34" charset="0"/>
                        <a:buNone/>
                      </a:pPr>
                      <a:endParaRPr lang="en-US" sz="1200" dirty="0"/>
                    </a:p>
                  </a:txBody>
                  <a:tcPr marL="36000" marR="36000" marT="36000" marB="36000">
                    <a:solidFill>
                      <a:schemeClr val="bg1"/>
                    </a:solidFill>
                  </a:tcPr>
                </a:tc>
                <a:tc vMerge="1">
                  <a:txBody>
                    <a:bodyPr/>
                    <a:lstStyle/>
                    <a:p>
                      <a:pPr marL="85725" indent="-85725">
                        <a:buFont typeface="Arial" pitchFamily="34" charset="0"/>
                        <a:buChar char="•"/>
                      </a:pPr>
                      <a:endParaRPr lang="en-US" sz="1200" dirty="0"/>
                    </a:p>
                  </a:txBody>
                  <a:tcPr marL="36000" marR="36000" marT="36000" marB="36000">
                    <a:solidFill>
                      <a:schemeClr val="bg1">
                        <a:lumMod val="75000"/>
                      </a:schemeClr>
                    </a:solidFill>
                  </a:tcPr>
                </a:tc>
                <a:extLst>
                  <a:ext uri="{0D108BD9-81ED-4DB2-BD59-A6C34878D82A}">
                    <a16:rowId xmlns:a16="http://schemas.microsoft.com/office/drawing/2014/main" xmlns="" val="10003"/>
                  </a:ext>
                </a:extLst>
              </a:tr>
              <a:tr h="0">
                <a:tc rowSpan="2">
                  <a:txBody>
                    <a:bodyPr/>
                    <a:lstStyle/>
                    <a:p>
                      <a:pPr algn="r"/>
                      <a:endParaRPr lang="en-US" sz="1500" dirty="0"/>
                    </a:p>
                  </a:txBody>
                  <a:tcPr marL="0" marR="0" marT="0" marB="0">
                    <a:solidFill>
                      <a:schemeClr val="bg1"/>
                    </a:solidFill>
                  </a:tcPr>
                </a:tc>
                <a:tc rowSpan="2">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200" dirty="0"/>
                    </a:p>
                  </a:txBody>
                  <a:tcPr marL="36000" marR="36000" marT="36000" marB="36000">
                    <a:solidFill>
                      <a:schemeClr val="bg1"/>
                    </a:solidFill>
                  </a:tcPr>
                </a:tc>
                <a:tc rowSpan="2">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200" dirty="0"/>
                    </a:p>
                  </a:txBody>
                  <a:tcPr marL="36000" marR="36000" marT="36000" marB="36000">
                    <a:solidFill>
                      <a:schemeClr val="bg1"/>
                    </a:solidFill>
                  </a:tcPr>
                </a:tc>
                <a:tc rowSpan="2">
                  <a:txBody>
                    <a:bodyPr/>
                    <a:lstStyle/>
                    <a:p>
                      <a:endParaRPr lang="en-US" sz="1200" dirty="0"/>
                    </a:p>
                  </a:txBody>
                  <a:tcPr marL="36000" marR="36000" marT="36000" marB="36000">
                    <a:solidFill>
                      <a:schemeClr val="bg1"/>
                    </a:solidFill>
                  </a:tcPr>
                </a:tc>
                <a:tc rowSpan="2">
                  <a:txBody>
                    <a:bodyPr/>
                    <a:lstStyle/>
                    <a:p>
                      <a:endParaRPr lang="en-US" sz="1200" dirty="0"/>
                    </a:p>
                  </a:txBody>
                  <a:tcPr marL="36000" marR="36000" marT="36000" marB="36000">
                    <a:solidFill>
                      <a:schemeClr val="bg1"/>
                    </a:solidFill>
                  </a:tcPr>
                </a:tc>
                <a:tc>
                  <a:txBody>
                    <a:bodyPr/>
                    <a:lstStyle/>
                    <a:p>
                      <a:endParaRPr lang="en-US" sz="1200" dirty="0"/>
                    </a:p>
                  </a:txBody>
                  <a:tcPr marL="36000" marR="36000" marT="36000" marB="36000">
                    <a:solidFill>
                      <a:schemeClr val="bg1"/>
                    </a:solidFill>
                  </a:tcPr>
                </a:tc>
                <a:extLst>
                  <a:ext uri="{0D108BD9-81ED-4DB2-BD59-A6C34878D82A}">
                    <a16:rowId xmlns:a16="http://schemas.microsoft.com/office/drawing/2014/main" xmlns="" val="10004"/>
                  </a:ext>
                </a:extLst>
              </a:tr>
              <a:tr h="209298">
                <a:tc vMerge="1">
                  <a:txBody>
                    <a:bodyPr/>
                    <a:lstStyle/>
                    <a:p>
                      <a:endParaRPr lang="en-US"/>
                    </a:p>
                  </a:txBody>
                  <a:tcPr/>
                </a:tc>
                <a:tc vMerge="1">
                  <a:txBody>
                    <a:bodyPr/>
                    <a:lstStyle/>
                    <a:p>
                      <a:endParaRPr lang="en-US" dirty="0"/>
                    </a:p>
                  </a:txBody>
                  <a:tcPr marL="36000" marR="36000" marT="36000" marB="36000">
                    <a:solidFill>
                      <a:schemeClr val="bg1"/>
                    </a:solidFill>
                  </a:tcPr>
                </a:tc>
                <a:tc vMerge="1">
                  <a:txBody>
                    <a:bodyPr/>
                    <a:lstStyle/>
                    <a:p>
                      <a:endParaRPr lang="en-US"/>
                    </a:p>
                  </a:txBody>
                  <a:tcPr/>
                </a:tc>
                <a:tc vMerge="1">
                  <a:txBody>
                    <a:bodyPr/>
                    <a:lstStyle/>
                    <a:p>
                      <a:endParaRPr lang="en-US"/>
                    </a:p>
                  </a:txBody>
                  <a:tcPr/>
                </a:tc>
                <a:tc vMerge="1">
                  <a:txBody>
                    <a:bodyPr/>
                    <a:lstStyle/>
                    <a:p>
                      <a:endParaRPr lang="en-US"/>
                    </a:p>
                  </a:txBody>
                  <a:tcPr/>
                </a:tc>
                <a:tc rowSpan="4">
                  <a:txBody>
                    <a:bodyPr/>
                    <a:lstStyle/>
                    <a:p>
                      <a:endParaRPr lang="en-US" sz="1200" dirty="0"/>
                    </a:p>
                  </a:txBody>
                  <a:tcPr marL="36000" marR="36000" marT="36000" marB="36000">
                    <a:solidFill>
                      <a:schemeClr val="bg1"/>
                    </a:solidFill>
                  </a:tcPr>
                </a:tc>
                <a:extLst>
                  <a:ext uri="{0D108BD9-81ED-4DB2-BD59-A6C34878D82A}">
                    <a16:rowId xmlns:a16="http://schemas.microsoft.com/office/drawing/2014/main" xmlns="" val="10005"/>
                  </a:ext>
                </a:extLst>
              </a:tr>
              <a:tr h="457200">
                <a:tc>
                  <a:txBody>
                    <a:bodyPr/>
                    <a:lstStyle/>
                    <a:p>
                      <a:pPr algn="r"/>
                      <a:r>
                        <a:rPr lang="en-US" sz="1500" dirty="0"/>
                        <a:t>13:30</a:t>
                      </a:r>
                    </a:p>
                    <a:p>
                      <a:pPr algn="r"/>
                      <a:r>
                        <a:rPr lang="en-US" sz="900" dirty="0"/>
                        <a:t/>
                      </a:r>
                      <a:br>
                        <a:rPr lang="en-US" sz="900" dirty="0"/>
                      </a:br>
                      <a:endParaRPr lang="en-US" sz="700" dirty="0"/>
                    </a:p>
                    <a:p>
                      <a:pPr algn="r"/>
                      <a:endParaRPr lang="en-US" sz="1200" dirty="0"/>
                    </a:p>
                    <a:p>
                      <a:pPr algn="r"/>
                      <a:r>
                        <a:rPr lang="en-US" sz="1500" dirty="0"/>
                        <a:t>15:30</a:t>
                      </a:r>
                    </a:p>
                  </a:txBody>
                  <a:tcPr marL="0" marR="0" marT="0" marB="0">
                    <a:solidFill>
                      <a:schemeClr val="tx2">
                        <a:lumMod val="20000"/>
                        <a:lumOff val="80000"/>
                      </a:schemeClr>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de-DE" sz="1200" dirty="0"/>
                        <a:t>OmniRAN </a:t>
                      </a:r>
                      <a:r>
                        <a:rPr lang="en-US" sz="1200" noProof="0" dirty="0"/>
                        <a:t>opening</a:t>
                      </a:r>
                    </a:p>
                    <a:p>
                      <a:endParaRPr lang="en-US" dirty="0"/>
                    </a:p>
                  </a:txBody>
                  <a:tcPr marL="36000" marR="36000" marT="36000" marB="36000">
                    <a:solidFill>
                      <a:schemeClr val="tx2">
                        <a:lumMod val="60000"/>
                        <a:lumOff val="40000"/>
                      </a:schemeClr>
                    </a:solidFill>
                  </a:tcPr>
                </a:tc>
                <a:tc>
                  <a:txBody>
                    <a:bodyPr/>
                    <a:lstStyle/>
                    <a:p>
                      <a:endParaRPr lang="en-US" sz="1100" dirty="0"/>
                    </a:p>
                  </a:txBody>
                  <a:tcPr marL="36000" marR="36000" marT="36000" marB="36000">
                    <a:solidFill>
                      <a:schemeClr val="tx2">
                        <a:lumMod val="60000"/>
                        <a:lumOff val="40000"/>
                      </a:schemeClr>
                    </a:solidFill>
                  </a:tcPr>
                </a:tc>
                <a:tc>
                  <a:txBody>
                    <a:bodyPr/>
                    <a:lstStyle/>
                    <a:p>
                      <a:endParaRPr lang="en-US" dirty="0"/>
                    </a:p>
                  </a:txBody>
                  <a:tcPr marL="36000" marR="36000" marT="36000" marB="36000">
                    <a:solidFill>
                      <a:schemeClr val="tx2">
                        <a:lumMod val="60000"/>
                        <a:lumOff val="40000"/>
                      </a:schemeClr>
                    </a:solidFill>
                  </a:tcPr>
                </a:tc>
                <a:tc rowSpan="3">
                  <a:txBody>
                    <a:bodyPr/>
                    <a:lstStyle/>
                    <a:p>
                      <a:endParaRPr lang="en-US" sz="1400" dirty="0"/>
                    </a:p>
                  </a:txBody>
                  <a:tcPr marL="36000" marR="36000" marT="36000" marB="36000">
                    <a:solidFill>
                      <a:schemeClr val="bg1"/>
                    </a:solidFill>
                  </a:tcPr>
                </a:tc>
                <a:tc vMerge="1">
                  <a:txBody>
                    <a:bodyPr/>
                    <a:lstStyle/>
                    <a:p>
                      <a:endParaRPr lang="en-US"/>
                    </a:p>
                  </a:txBody>
                  <a:tcPr/>
                </a:tc>
                <a:extLst>
                  <a:ext uri="{0D108BD9-81ED-4DB2-BD59-A6C34878D82A}">
                    <a16:rowId xmlns:a16="http://schemas.microsoft.com/office/drawing/2014/main" xmlns="" val="10006"/>
                  </a:ext>
                </a:extLst>
              </a:tr>
              <a:tr h="214693">
                <a:tc>
                  <a:txBody>
                    <a:bodyPr/>
                    <a:lstStyle/>
                    <a:p>
                      <a:pPr algn="r"/>
                      <a:endParaRPr lang="en-US" sz="1500" dirty="0"/>
                    </a:p>
                  </a:txBody>
                  <a:tcPr marL="0" marR="0" marT="0" marB="0">
                    <a:solidFill>
                      <a:schemeClr val="bg1"/>
                    </a:solidFill>
                  </a:tcPr>
                </a:tc>
                <a:tc>
                  <a:txBody>
                    <a:bodyPr/>
                    <a:lstStyle/>
                    <a:p>
                      <a:endParaRPr lang="en-US" sz="400" dirty="0"/>
                    </a:p>
                  </a:txBody>
                  <a:tcPr marL="36000" marR="36000" marT="36000" marB="36000">
                    <a:solidFill>
                      <a:schemeClr val="bg1"/>
                    </a:solidFill>
                  </a:tcPr>
                </a:tc>
                <a:tc>
                  <a:txBody>
                    <a:bodyPr/>
                    <a:lstStyle/>
                    <a:p>
                      <a:endParaRPr lang="en-US" sz="400" dirty="0"/>
                    </a:p>
                  </a:txBody>
                  <a:tcPr marL="36000" marR="36000" marT="36000" marB="36000">
                    <a:solidFill>
                      <a:schemeClr val="bg1"/>
                    </a:solidFill>
                  </a:tcPr>
                </a:tc>
                <a:tc>
                  <a:txBody>
                    <a:bodyPr/>
                    <a:lstStyle/>
                    <a:p>
                      <a:endParaRPr lang="en-US" sz="400" dirty="0"/>
                    </a:p>
                  </a:txBody>
                  <a:tcPr marL="36000" marR="36000" marT="36000" marB="36000">
                    <a:solidFill>
                      <a:schemeClr val="bg1"/>
                    </a:solidFill>
                  </a:tcPr>
                </a:tc>
                <a:tc vMerge="1">
                  <a:txBody>
                    <a:bodyPr/>
                    <a:lstStyle/>
                    <a:p>
                      <a:endParaRPr lang="en-US" sz="400" dirty="0"/>
                    </a:p>
                  </a:txBody>
                  <a:tcPr marL="36000" marR="36000" marT="36000" marB="36000">
                    <a:solidFill>
                      <a:schemeClr val="bg1"/>
                    </a:solidFill>
                  </a:tcPr>
                </a:tc>
                <a:tc vMerge="1">
                  <a:txBody>
                    <a:bodyPr/>
                    <a:lstStyle/>
                    <a:p>
                      <a:endParaRPr lang="en-US" sz="400" dirty="0"/>
                    </a:p>
                  </a:txBody>
                  <a:tcPr marL="36000" marR="36000" marT="36000" marB="36000">
                    <a:solidFill>
                      <a:schemeClr val="bg2">
                        <a:lumMod val="75000"/>
                      </a:schemeClr>
                    </a:solidFill>
                  </a:tcPr>
                </a:tc>
                <a:extLst>
                  <a:ext uri="{0D108BD9-81ED-4DB2-BD59-A6C34878D82A}">
                    <a16:rowId xmlns:a16="http://schemas.microsoft.com/office/drawing/2014/main" xmlns="" val="10008"/>
                  </a:ext>
                </a:extLst>
              </a:tr>
              <a:tr h="874908">
                <a:tc>
                  <a:txBody>
                    <a:bodyPr/>
                    <a:lstStyle/>
                    <a:p>
                      <a:pPr algn="r"/>
                      <a:r>
                        <a:rPr lang="en-US" sz="1500" dirty="0"/>
                        <a:t>16:00</a:t>
                      </a:r>
                    </a:p>
                    <a:p>
                      <a:pPr algn="r"/>
                      <a:endParaRPr lang="en-US" sz="1500" dirty="0"/>
                    </a:p>
                    <a:p>
                      <a:pPr algn="r"/>
                      <a:endParaRPr lang="en-US" sz="1500" dirty="0"/>
                    </a:p>
                    <a:p>
                      <a:pPr algn="r"/>
                      <a:r>
                        <a:rPr lang="en-US" sz="1500" dirty="0"/>
                        <a:t>18:00</a:t>
                      </a:r>
                    </a:p>
                  </a:txBody>
                  <a:tcPr marL="0" marR="0" marT="0" marB="0">
                    <a:solidFill>
                      <a:schemeClr val="tx2">
                        <a:lumMod val="20000"/>
                        <a:lumOff val="80000"/>
                      </a:schemeClr>
                    </a:solidFill>
                  </a:tcPr>
                </a:tc>
                <a:tc>
                  <a:txBody>
                    <a:bodyPr/>
                    <a:lstStyle/>
                    <a:p>
                      <a:endParaRPr lang="en-US" sz="1200" dirty="0"/>
                    </a:p>
                  </a:txBody>
                  <a:tcPr marL="36000" marR="36000" marT="36000" marB="36000">
                    <a:solidFill>
                      <a:schemeClr val="tx2">
                        <a:lumMod val="60000"/>
                        <a:lumOff val="40000"/>
                      </a:schemeClr>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200" dirty="0"/>
                    </a:p>
                  </a:txBody>
                  <a:tcPr marL="36000" marR="36000" marT="36000" marB="36000">
                    <a:solidFill>
                      <a:schemeClr val="tx2">
                        <a:lumMod val="60000"/>
                        <a:lumOff val="40000"/>
                      </a:schemeClr>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200" dirty="0"/>
                        <a:t>OmniRAN</a:t>
                      </a:r>
                      <a:r>
                        <a:rPr lang="en-US" sz="1200" baseline="0" dirty="0"/>
                        <a:t> closing</a:t>
                      </a:r>
                      <a:endParaRPr lang="en-US" sz="1200" dirty="0"/>
                    </a:p>
                  </a:txBody>
                  <a:tcPr marL="36000" marR="36000" marT="36000" marB="36000">
                    <a:solidFill>
                      <a:schemeClr val="tx2">
                        <a:lumMod val="60000"/>
                        <a:lumOff val="40000"/>
                      </a:schemeClr>
                    </a:solidFill>
                  </a:tcPr>
                </a:tc>
                <a:tc vMerge="1">
                  <a:txBody>
                    <a:bodyPr/>
                    <a:lstStyle/>
                    <a:p>
                      <a:pPr marL="85725" indent="-85725">
                        <a:buFont typeface="Arial" panose="020B0604020202020204" pitchFamily="34" charset="0"/>
                        <a:buNone/>
                      </a:pPr>
                      <a:endParaRPr lang="en-US" sz="1400" dirty="0"/>
                    </a:p>
                  </a:txBody>
                  <a:tcPr marL="36000" marR="36000" marT="36000" marB="36000">
                    <a:solidFill>
                      <a:schemeClr val="tx2">
                        <a:lumMod val="40000"/>
                        <a:lumOff val="60000"/>
                      </a:schemeClr>
                    </a:solidFill>
                  </a:tcPr>
                </a:tc>
                <a:tc vMerge="1">
                  <a:txBody>
                    <a:bodyPr/>
                    <a:lstStyle/>
                    <a:p>
                      <a:pPr marL="85725" indent="-85725">
                        <a:buFont typeface="Arial" panose="020B0604020202020204" pitchFamily="34" charset="0"/>
                        <a:buNone/>
                      </a:pPr>
                      <a:endParaRPr lang="en-US" sz="1400" dirty="0"/>
                    </a:p>
                  </a:txBody>
                  <a:tcPr marL="36000" marR="36000" marT="36000" marB="36000">
                    <a:solidFill>
                      <a:schemeClr val="bg2">
                        <a:lumMod val="75000"/>
                      </a:schemeClr>
                    </a:solidFill>
                  </a:tcPr>
                </a:tc>
                <a:extLst>
                  <a:ext uri="{0D108BD9-81ED-4DB2-BD59-A6C34878D82A}">
                    <a16:rowId xmlns:a16="http://schemas.microsoft.com/office/drawing/2014/main" xmlns="" val="10009"/>
                  </a:ext>
                </a:extLst>
              </a:tr>
              <a:tr h="204273">
                <a:tc rowSpan="2">
                  <a:txBody>
                    <a:bodyPr/>
                    <a:lstStyle/>
                    <a:p>
                      <a:pPr algn="ctr"/>
                      <a:endParaRPr lang="en-US" sz="1500" dirty="0"/>
                    </a:p>
                  </a:txBody>
                  <a:tcPr marL="0" marR="0" marT="0" marB="0">
                    <a:solidFill>
                      <a:schemeClr val="bg1"/>
                    </a:solidFill>
                  </a:tcPr>
                </a:tc>
                <a:tc>
                  <a:txBody>
                    <a:bodyPr/>
                    <a:lstStyle/>
                    <a:p>
                      <a:endParaRPr lang="en-US" dirty="0"/>
                    </a:p>
                  </a:txBody>
                  <a:tcPr marL="36000" marR="36000" marT="36000" marB="36000">
                    <a:solidFill>
                      <a:schemeClr val="bg1"/>
                    </a:solidFill>
                  </a:tcPr>
                </a:tc>
                <a:tc>
                  <a:txBody>
                    <a:bodyPr/>
                    <a:lstStyle/>
                    <a:p>
                      <a:endParaRPr lang="en-US" dirty="0"/>
                    </a:p>
                  </a:txBody>
                  <a:tcPr marL="36000" marR="36000" marT="36000" marB="36000">
                    <a:solidFill>
                      <a:schemeClr val="bg1"/>
                    </a:solidFill>
                  </a:tcPr>
                </a:tc>
                <a:tc rowSpan="2">
                  <a:txBody>
                    <a:bodyPr/>
                    <a:lstStyle/>
                    <a:p>
                      <a:r>
                        <a:rPr lang="en-US" sz="1200" dirty="0"/>
                        <a:t>Social meeting at TV tower</a:t>
                      </a:r>
                    </a:p>
                  </a:txBody>
                  <a:tcPr marL="36000" marR="36000" marT="36000" marB="36000">
                    <a:solidFill>
                      <a:schemeClr val="accent1">
                        <a:lumMod val="40000"/>
                        <a:lumOff val="60000"/>
                      </a:schemeClr>
                    </a:solidFill>
                  </a:tcPr>
                </a:tc>
                <a:tc rowSpan="2">
                  <a:txBody>
                    <a:bodyPr/>
                    <a:lstStyle/>
                    <a:p>
                      <a:endParaRPr lang="en-US" sz="1200" dirty="0"/>
                    </a:p>
                  </a:txBody>
                  <a:tcPr marL="36000" marR="36000" marT="36000" marB="36000">
                    <a:solidFill>
                      <a:schemeClr val="bg1"/>
                    </a:solidFill>
                  </a:tcPr>
                </a:tc>
                <a:tc>
                  <a:txBody>
                    <a:bodyPr/>
                    <a:lstStyle/>
                    <a:p>
                      <a:endParaRPr lang="en-US" sz="1200" dirty="0"/>
                    </a:p>
                  </a:txBody>
                  <a:tcPr marL="36000" marR="36000" marT="36000" marB="36000">
                    <a:noFill/>
                  </a:tcPr>
                </a:tc>
                <a:extLst>
                  <a:ext uri="{0D108BD9-81ED-4DB2-BD59-A6C34878D82A}">
                    <a16:rowId xmlns:a16="http://schemas.microsoft.com/office/drawing/2014/main" xmlns="" val="10010"/>
                  </a:ext>
                </a:extLst>
              </a:tr>
              <a:tr h="204273">
                <a:tc vMerge="1">
                  <a:txBody>
                    <a:bodyPr/>
                    <a:lstStyle/>
                    <a:p>
                      <a:endParaRPr lang="en-US"/>
                    </a:p>
                  </a:txBody>
                  <a:tcPr/>
                </a:tc>
                <a:tc>
                  <a:txBody>
                    <a:bodyPr/>
                    <a:lstStyle/>
                    <a:p>
                      <a:endParaRPr lang="en-US" sz="1200" dirty="0"/>
                    </a:p>
                  </a:txBody>
                  <a:tcPr marL="36000" marR="36000" marT="36000" marB="36000">
                    <a:solidFill>
                      <a:schemeClr val="bg1"/>
                    </a:solidFill>
                  </a:tcPr>
                </a:tc>
                <a:tc>
                  <a:txBody>
                    <a:bodyPr/>
                    <a:lstStyle/>
                    <a:p>
                      <a:endParaRPr lang="en-US" sz="1200" dirty="0"/>
                    </a:p>
                  </a:txBody>
                  <a:tcPr marL="36000" marR="36000" marT="36000" marB="36000">
                    <a:noFill/>
                  </a:tcPr>
                </a:tc>
                <a:tc vMerge="1">
                  <a:txBody>
                    <a:bodyPr/>
                    <a:lstStyle/>
                    <a:p>
                      <a:endParaRPr lang="en-US"/>
                    </a:p>
                  </a:txBody>
                  <a:tcPr/>
                </a:tc>
                <a:tc vMerge="1">
                  <a:txBody>
                    <a:bodyPr/>
                    <a:lstStyle/>
                    <a:p>
                      <a:endParaRPr lang="en-US"/>
                    </a:p>
                  </a:txBody>
                  <a:tcPr/>
                </a:tc>
                <a:tc>
                  <a:txBody>
                    <a:bodyPr/>
                    <a:lstStyle/>
                    <a:p>
                      <a:endParaRPr lang="en-US" sz="1200" dirty="0"/>
                    </a:p>
                  </a:txBody>
                  <a:tcPr marL="36000" marR="36000" marT="36000" marB="36000">
                    <a:noFill/>
                  </a:tcPr>
                </a:tc>
                <a:extLst>
                  <a:ext uri="{0D108BD9-81ED-4DB2-BD59-A6C34878D82A}">
                    <a16:rowId xmlns:a16="http://schemas.microsoft.com/office/drawing/2014/main" xmlns="" val="10011"/>
                  </a:ext>
                </a:extLst>
              </a:tr>
            </a:tbl>
          </a:graphicData>
        </a:graphic>
      </p:graphicFrame>
    </p:spTree>
    <p:extLst>
      <p:ext uri="{BB962C8B-B14F-4D97-AF65-F5344CB8AC3E}">
        <p14:creationId xmlns:p14="http://schemas.microsoft.com/office/powerpoint/2010/main" val="14923639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sz="3200" dirty="0"/>
              <a:t>Participants, Patents, and Duty to Inform</a:t>
            </a:r>
          </a:p>
        </p:txBody>
      </p:sp>
      <p:sp>
        <p:nvSpPr>
          <p:cNvPr id="8195" name="Rectangle 1027"/>
          <p:cNvSpPr>
            <a:spLocks noGrp="1" noChangeArrowheads="1"/>
          </p:cNvSpPr>
          <p:nvPr>
            <p:ph idx="1"/>
          </p:nvPr>
        </p:nvSpPr>
        <p:spPr>
          <a:xfrm>
            <a:off x="457200" y="1265237"/>
            <a:ext cx="8229600" cy="5059363"/>
          </a:xfrm>
        </p:spPr>
        <p:txBody>
          <a:bodyPr/>
          <a:lstStyle/>
          <a:p>
            <a:pPr algn="ctr">
              <a:buFont typeface="Monotype Sorts"/>
              <a:buNone/>
            </a:pPr>
            <a:r>
              <a:rPr lang="en-US" altLang="en-US" sz="1500" b="1" dirty="0"/>
              <a:t>All participants in this meeting have certain obligations under the IEEE-SA Patent Policy. </a:t>
            </a:r>
          </a:p>
          <a:p>
            <a:pPr lvl="1">
              <a:buFont typeface="Arial" pitchFamily="34" charset="0"/>
              <a:buChar char="•"/>
            </a:pPr>
            <a:r>
              <a:rPr lang="en-US" altLang="en-US" sz="1600" b="1" dirty="0">
                <a:solidFill>
                  <a:srgbClr val="003399"/>
                </a:solidFill>
              </a:rPr>
              <a:t>Participants [Note: </a:t>
            </a:r>
            <a:r>
              <a:rPr lang="en-GB" altLang="en-US" sz="1600" b="1" dirty="0">
                <a:solidFill>
                  <a:srgbClr val="003399"/>
                </a:solidFill>
              </a:rPr>
              <a:t>Quoted text excerpted from IEEE-SA Standards Board Bylaws </a:t>
            </a:r>
            <a:r>
              <a:rPr lang="en-GB" altLang="en-US" sz="1600" b="1" dirty="0" err="1">
                <a:solidFill>
                  <a:srgbClr val="003399"/>
                </a:solidFill>
              </a:rPr>
              <a:t>subclause</a:t>
            </a:r>
            <a:r>
              <a:rPr lang="en-GB" altLang="en-US" sz="1600" b="1" dirty="0">
                <a:solidFill>
                  <a:srgbClr val="003399"/>
                </a:solidFill>
              </a:rPr>
              <a:t> 6.2</a:t>
            </a:r>
            <a:r>
              <a:rPr lang="en-US" altLang="en-US" sz="1600" b="1" dirty="0">
                <a:solidFill>
                  <a:srgbClr val="003399"/>
                </a:solidFill>
              </a:rPr>
              <a:t>]:</a:t>
            </a:r>
          </a:p>
          <a:p>
            <a:pPr lvl="2">
              <a:buFont typeface="Arial" pitchFamily="34" charset="0"/>
              <a:buChar char="•"/>
            </a:pPr>
            <a:r>
              <a:rPr lang="en-US" altLang="en-US" sz="1600" b="1" dirty="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dirty="0"/>
          </a:p>
          <a:p>
            <a:pPr lvl="2">
              <a:buFont typeface="Arial" pitchFamily="34" charset="0"/>
              <a:buChar char="•"/>
            </a:pPr>
            <a:r>
              <a:rPr lang="en-US" altLang="en-US" sz="1600" b="1" dirty="0">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itchFamily="34" charset="0"/>
              <a:buChar char="•"/>
            </a:pPr>
            <a:r>
              <a:rPr lang="en-US" altLang="en-US" sz="1600" b="1" dirty="0">
                <a:solidFill>
                  <a:srgbClr val="003399"/>
                </a:solidFill>
              </a:rPr>
              <a:t>The above does not apply if the patent claim is already the subject of an Accepted Letter of Assurance that applies to the proposed standard(s) under consideration by this group</a:t>
            </a:r>
          </a:p>
          <a:p>
            <a:pPr lvl="1">
              <a:buFont typeface="Arial" pitchFamily="34" charset="0"/>
              <a:buChar char="•"/>
            </a:pPr>
            <a:r>
              <a:rPr lang="en-US" altLang="en-US" sz="1600" b="1" dirty="0">
                <a:solidFill>
                  <a:srgbClr val="003399"/>
                </a:solidFill>
              </a:rPr>
              <a:t>Early identification of holders of potential Essential Patent Claims is strongly encouraged</a:t>
            </a:r>
          </a:p>
          <a:p>
            <a:pPr lvl="1">
              <a:buFont typeface="Arial" pitchFamily="34" charset="0"/>
              <a:buChar char="•"/>
            </a:pPr>
            <a:r>
              <a:rPr lang="en-US" altLang="en-US" sz="1600" b="1" dirty="0">
                <a:solidFill>
                  <a:srgbClr val="003399"/>
                </a:solidFill>
              </a:rPr>
              <a:t>No duty to perform a patent search</a:t>
            </a:r>
            <a:endParaRPr lang="en-US" altLang="en-US" sz="16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457200" y="274638"/>
            <a:ext cx="8229600" cy="715962"/>
          </a:xfrm>
        </p:spPr>
        <p:txBody>
          <a:bodyPr/>
          <a:lstStyle/>
          <a:p>
            <a:r>
              <a:rPr lang="en-GB" altLang="en-US" dirty="0"/>
              <a:t>Patent Related Links</a:t>
            </a:r>
            <a:endParaRPr lang="en-US" altLang="en-US" dirty="0"/>
          </a:p>
        </p:txBody>
      </p:sp>
      <p:sp>
        <p:nvSpPr>
          <p:cNvPr id="9219" name="Rectangle 3"/>
          <p:cNvSpPr>
            <a:spLocks noGrp="1" noChangeArrowheads="1"/>
          </p:cNvSpPr>
          <p:nvPr>
            <p:ph idx="1"/>
          </p:nvPr>
        </p:nvSpPr>
        <p:spPr>
          <a:xfrm>
            <a:off x="457200" y="1142999"/>
            <a:ext cx="8229600" cy="4191001"/>
          </a:xfrm>
        </p:spPr>
        <p:txBody>
          <a:bodyPr>
            <a:normAutofit fontScale="85000" lnSpcReduction="10000"/>
          </a:bodyPr>
          <a:lstStyle/>
          <a:p>
            <a:r>
              <a:rPr lang="en-US" altLang="en-US" dirty="0"/>
              <a:t>All participants should be familiar with their obligations under the IEEE-SA Policies &amp; Procedures for standards development.</a:t>
            </a:r>
            <a:br>
              <a:rPr lang="en-US" altLang="en-US" dirty="0"/>
            </a:br>
            <a:endParaRPr lang="en-US" altLang="en-US" dirty="0"/>
          </a:p>
          <a:p>
            <a:r>
              <a:rPr lang="en-US" altLang="en-US" dirty="0"/>
              <a:t>Patent Policy is stated in these sources:</a:t>
            </a:r>
          </a:p>
          <a:p>
            <a:pPr lvl="1"/>
            <a:r>
              <a:rPr lang="en-GB" altLang="en-US" dirty="0"/>
              <a:t>IEEE-SA Standards Boards Bylaws</a:t>
            </a:r>
            <a:br>
              <a:rPr lang="en-GB" altLang="en-US" dirty="0"/>
            </a:br>
            <a:r>
              <a:rPr lang="en-US" altLang="en-US" sz="2400" dirty="0">
                <a:hlinkClick r:id="rId2"/>
              </a:rPr>
              <a:t>http://standards.ieee.org/develop/policies/bylaws/sect6-7.html#6</a:t>
            </a:r>
            <a:endParaRPr lang="en-US" altLang="en-US" dirty="0"/>
          </a:p>
          <a:p>
            <a:pPr lvl="1"/>
            <a:r>
              <a:rPr lang="en-GB" altLang="en-US" dirty="0"/>
              <a:t>IEEE-SA Standards Board Operations Manual</a:t>
            </a:r>
            <a:br>
              <a:rPr lang="en-GB" altLang="en-US" dirty="0"/>
            </a:br>
            <a:r>
              <a:rPr lang="en-US" altLang="en-US" sz="2400" dirty="0">
                <a:hlinkClick r:id="rId3"/>
              </a:rPr>
              <a:t>http://standards.ieee.org/develop/policies/opman/sect6.html#6.3</a:t>
            </a:r>
            <a:endParaRPr lang="en-US" altLang="en-US" dirty="0"/>
          </a:p>
          <a:p>
            <a:pPr lvl="1"/>
            <a:r>
              <a:rPr lang="en-US" altLang="en-US" dirty="0"/>
              <a:t>Material about the patent policy is available at </a:t>
            </a:r>
            <a:br>
              <a:rPr lang="en-US" altLang="en-US" dirty="0"/>
            </a:br>
            <a:r>
              <a:rPr lang="en-US" altLang="en-US" sz="2400" dirty="0">
                <a:hlinkClick r:id="rId4"/>
              </a:rPr>
              <a:t>http://standards.ieee.org/about/sasb/patcom/materials.html</a:t>
            </a:r>
            <a:endParaRPr lang="en-US" altLang="en-US" dirty="0"/>
          </a:p>
          <a:p>
            <a:pPr lvl="1"/>
            <a:endParaRPr lang="en-US" altLang="en-US" dirty="0"/>
          </a:p>
        </p:txBody>
      </p:sp>
      <p:sp>
        <p:nvSpPr>
          <p:cNvPr id="9221" name="Rectangle 7"/>
          <p:cNvSpPr>
            <a:spLocks noChangeArrowheads="1"/>
          </p:cNvSpPr>
          <p:nvPr/>
        </p:nvSpPr>
        <p:spPr bwMode="auto">
          <a:xfrm>
            <a:off x="381000" y="5410200"/>
            <a:ext cx="8229600" cy="830997"/>
          </a:xfrm>
          <a:prstGeom prst="rect">
            <a:avLst/>
          </a:prstGeom>
          <a:noFill/>
          <a:ln w="9525">
            <a:noFill/>
            <a:miter lim="800000"/>
            <a:headEnd/>
            <a:tailEnd/>
          </a:ln>
        </p:spPr>
        <p:txBody>
          <a:bodyPr wrap="square">
            <a:spAutoFit/>
          </a:bodyPr>
          <a:lstStyle/>
          <a:p>
            <a:pPr eaLnBrk="0" hangingPunct="0"/>
            <a:r>
              <a:rPr lang="en-US" altLang="en-US" sz="1200" b="1" dirty="0">
                <a:solidFill>
                  <a:srgbClr val="000099"/>
                </a:solidFill>
                <a:latin typeface="Arial" pitchFamily="34" charset="0"/>
              </a:rPr>
              <a:t>If you have questions, contact the IEEE-SA Standards Board Patent Committee Administrator at patcom@ieee.org or visit </a:t>
            </a:r>
            <a:r>
              <a:rPr lang="en-US" altLang="en-US" sz="1200" b="1" dirty="0">
                <a:solidFill>
                  <a:srgbClr val="000099"/>
                </a:solidFill>
                <a:latin typeface="Arial" pitchFamily="34" charset="0"/>
                <a:hlinkClick r:id="rId5"/>
              </a:rPr>
              <a:t>http://standards.ieee.org/about/sasb/patcom/index.html</a:t>
            </a:r>
            <a:endParaRPr lang="en-US" altLang="en-US" sz="1200" b="1" dirty="0">
              <a:solidFill>
                <a:srgbClr val="000099"/>
              </a:solidFill>
              <a:latin typeface="Arial" pitchFamily="34" charset="0"/>
            </a:endParaRPr>
          </a:p>
          <a:p>
            <a:pPr eaLnBrk="0" hangingPunct="0">
              <a:lnSpc>
                <a:spcPct val="80000"/>
              </a:lnSpc>
              <a:spcBef>
                <a:spcPct val="20000"/>
              </a:spcBef>
              <a:buClr>
                <a:srgbClr val="CC3300"/>
              </a:buClr>
              <a:buSzPct val="50000"/>
              <a:buFont typeface="Monotype Sorts"/>
              <a:buNone/>
            </a:pPr>
            <a:endParaRPr lang="en-US" altLang="en-US" sz="1200" b="1" dirty="0">
              <a:solidFill>
                <a:srgbClr val="000099"/>
              </a:solidFill>
              <a:latin typeface="Arial" pitchFamily="34" charset="0"/>
            </a:endParaRPr>
          </a:p>
          <a:p>
            <a:pPr eaLnBrk="0" hangingPunct="0">
              <a:lnSpc>
                <a:spcPct val="80000"/>
              </a:lnSpc>
              <a:spcBef>
                <a:spcPct val="20000"/>
              </a:spcBef>
              <a:buClr>
                <a:srgbClr val="CC3300"/>
              </a:buClr>
              <a:buSzPct val="50000"/>
              <a:buFont typeface="Monotype Sorts"/>
              <a:buNone/>
            </a:pPr>
            <a:r>
              <a:rPr lang="en-US" altLang="en-US" sz="1200" b="1" dirty="0">
                <a:solidFill>
                  <a:srgbClr val="000099"/>
                </a:solidFill>
                <a:latin typeface="Arial" pitchFamily="34" charset="0"/>
              </a:rPr>
              <a:t>This slide set is available at </a:t>
            </a:r>
            <a:r>
              <a:rPr lang="en-US" altLang="en-US" sz="1200" b="1" dirty="0">
                <a:solidFill>
                  <a:srgbClr val="000099"/>
                </a:solidFill>
                <a:latin typeface="Arial" pitchFamily="34" charset="0"/>
                <a:hlinkClick r:id="rId6"/>
              </a:rPr>
              <a:t>https://development.standards.ieee.org/myproject/Public/mytools/mob/slideset.ppt</a:t>
            </a:r>
            <a:endParaRPr lang="en-US" altLang="en-US" sz="1200" b="1" dirty="0">
              <a:solidFill>
                <a:srgbClr val="000099"/>
              </a:solidFill>
              <a:latin typeface="Arial"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a:t>Call for Potentially Essential Patents</a:t>
            </a:r>
          </a:p>
        </p:txBody>
      </p:sp>
      <p:sp>
        <p:nvSpPr>
          <p:cNvPr id="10243" name="Rectangle 1027"/>
          <p:cNvSpPr>
            <a:spLocks noGrp="1" noChangeArrowheads="1"/>
          </p:cNvSpPr>
          <p:nvPr>
            <p:ph type="body" idx="1"/>
          </p:nvPr>
        </p:nvSpPr>
        <p:spPr>
          <a:xfrm>
            <a:off x="457200" y="1371600"/>
            <a:ext cx="8229600" cy="4724400"/>
          </a:xfrm>
        </p:spPr>
        <p:txBody>
          <a:bodyPr>
            <a:normAutofit fontScale="92500" lnSpcReduction="10000"/>
          </a:bodyPr>
          <a:lstStyle/>
          <a:p>
            <a:r>
              <a:rPr lang="en-US" altLang="en-US" dirty="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ltLang="en-US" dirty="0"/>
              <a:t>Either speak up now or</a:t>
            </a:r>
          </a:p>
          <a:p>
            <a:pPr lvl="1"/>
            <a:r>
              <a:rPr lang="en-US" altLang="en-US" dirty="0"/>
              <a:t>Provide the chair of this group with the identity of the holder(s) of any and all such claims as soon as possible or</a:t>
            </a:r>
          </a:p>
          <a:p>
            <a:pPr lvl="1"/>
            <a:r>
              <a:rPr lang="en-US" altLang="en-US" dirty="0"/>
              <a:t>Cause an LOA to be submitted</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1"/>
          <p:cNvSpPr>
            <a:spLocks noGrp="1" noChangeArrowheads="1"/>
          </p:cNvSpPr>
          <p:nvPr>
            <p:ph type="title"/>
          </p:nvPr>
        </p:nvSpPr>
        <p:spPr>
          <a:xfrm>
            <a:off x="457200" y="274638"/>
            <a:ext cx="8229600" cy="1096962"/>
          </a:xfrm>
        </p:spPr>
        <p:txBody>
          <a:bodyPr/>
          <a:lstStyle/>
          <a:p>
            <a:r>
              <a:rPr lang="en-US" dirty="0"/>
              <a:t>Participation in IEEE 802 Meetings</a:t>
            </a:r>
          </a:p>
        </p:txBody>
      </p:sp>
      <p:sp>
        <p:nvSpPr>
          <p:cNvPr id="10242" name="Rectangle 2"/>
          <p:cNvSpPr>
            <a:spLocks noGrp="1" noChangeArrowheads="1"/>
          </p:cNvSpPr>
          <p:nvPr>
            <p:ph type="body" idx="1"/>
          </p:nvPr>
        </p:nvSpPr>
        <p:spPr>
          <a:xfrm>
            <a:off x="457200" y="1447800"/>
            <a:ext cx="8229600" cy="4800600"/>
          </a:xfrm>
        </p:spPr>
        <p:txBody>
          <a:bodyPr>
            <a:normAutofit fontScale="55000" lnSpcReduction="20000"/>
          </a:bodyPr>
          <a:lstStyle/>
          <a:p>
            <a:r>
              <a:rPr lang="en-US" dirty="0"/>
              <a:t>All participation in IEEE 802 Working Group meetings is on an individual basis</a:t>
            </a:r>
          </a:p>
          <a:p>
            <a:pPr lvl="1"/>
            <a:r>
              <a:rPr lang="en-GB" dirty="0"/>
              <a:t>Participants in the IEEE standards development individual process shall act based on their qualifications and experience. (</a:t>
            </a:r>
            <a:r>
              <a:rPr lang="en-GB" dirty="0">
                <a:hlinkClick r:id="rId3"/>
              </a:rPr>
              <a:t>https://standards.ieee.org/develop/policies/bylaws/sb_bylaws.pdf</a:t>
            </a:r>
            <a:r>
              <a:rPr lang="en-GB" dirty="0"/>
              <a:t>  section 5.2.1)</a:t>
            </a:r>
            <a:endParaRPr lang="en-US" dirty="0"/>
          </a:p>
          <a:p>
            <a:pPr lvl="1"/>
            <a:r>
              <a:rPr lang="en-US" dirty="0"/>
              <a:t>IEEE 802 </a:t>
            </a:r>
            <a:r>
              <a:rPr lang="en-GB" dirty="0"/>
              <a:t>Working Group membership is by individual; “Working Group members shall participate in the consensus process in a manner consistent with their professional expert opinion as individuals, and not as organizational representatives”. (</a:t>
            </a:r>
            <a:r>
              <a:rPr lang="en-GB" dirty="0">
                <a:hlinkClick r:id="rId4"/>
              </a:rPr>
              <a:t>http://ieee802.org/PNP/approved/IEEE_802_WG_PandP_v19.pdf</a:t>
            </a:r>
            <a:r>
              <a:rPr lang="en-GB" dirty="0"/>
              <a:t> section 4.2.1)</a:t>
            </a:r>
            <a:endParaRPr lang="en-US" dirty="0"/>
          </a:p>
          <a:p>
            <a:r>
              <a:rPr lang="en-US" dirty="0"/>
              <a:t>You have an obligation to act and vote as an individual and not under the direction of any other individual or group. Your obligation to act and vote as an individual applies in all cases, regardless of any external commitments, agreements, contracts, or orders. </a:t>
            </a:r>
          </a:p>
          <a:p>
            <a:r>
              <a:rPr lang="en-US" dirty="0"/>
              <a:t>You shall not direct the actions or votes of any other member of an IEEE 802 Working Group or retaliate against any other member for their actions or votes within IEEE 802 Working Group meetings, see</a:t>
            </a:r>
          </a:p>
          <a:p>
            <a:pPr lvl="1"/>
            <a:r>
              <a:rPr lang="en-US" dirty="0">
                <a:hlinkClick r:id="rId5" invalidUrl="https://standards.ieee.org/develop/policies/bylaws/sb_bylaws.pdf section 5.2.1.3"/>
              </a:rPr>
              <a:t>https://standards.ieee.org/develop/policies/bylaws/sb_bylaws.pdf </a:t>
            </a:r>
            <a:r>
              <a:rPr lang="en-US" dirty="0"/>
              <a:t> section 5.2.1.3 and</a:t>
            </a:r>
          </a:p>
          <a:p>
            <a:pPr lvl="1"/>
            <a:r>
              <a:rPr lang="en-GB" dirty="0">
                <a:hlinkClick r:id="rId4"/>
              </a:rPr>
              <a:t>http://ieee802.org/PNP/approved/IEEE_802_WG_PandP_v19.pdf</a:t>
            </a:r>
            <a:r>
              <a:rPr lang="en-GB" dirty="0"/>
              <a:t>  section 3.4.1, list item x</a:t>
            </a:r>
            <a:endParaRPr lang="en-US" dirty="0"/>
          </a:p>
          <a:p>
            <a:r>
              <a:rPr lang="en-US" dirty="0"/>
              <a:t>By participating in IEEE 802 meetings, you accept these requirements.  If you do not agree to these policies then you shall not participate.</a:t>
            </a:r>
          </a:p>
          <a:p>
            <a:endParaRPr lang="en-US" dirty="0"/>
          </a:p>
        </p:txBody>
      </p:sp>
    </p:spTree>
    <p:extLst>
      <p:ext uri="{BB962C8B-B14F-4D97-AF65-F5344CB8AC3E}">
        <p14:creationId xmlns:p14="http://schemas.microsoft.com/office/powerpoint/2010/main" val="366175028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US" altLang="en-US" sz="3200" dirty="0"/>
              <a:t>Other Guidelines for IEEE WG Meetings</a:t>
            </a:r>
          </a:p>
        </p:txBody>
      </p:sp>
      <p:sp>
        <p:nvSpPr>
          <p:cNvPr id="6" name="Content Placeholder 5"/>
          <p:cNvSpPr>
            <a:spLocks noGrp="1"/>
          </p:cNvSpPr>
          <p:nvPr>
            <p:ph idx="1"/>
          </p:nvPr>
        </p:nvSpPr>
        <p:spPr>
          <a:xfrm>
            <a:off x="457200" y="1600200"/>
            <a:ext cx="8229600" cy="4419600"/>
          </a:xfrm>
        </p:spPr>
        <p:txBody>
          <a:bodyPr/>
          <a:lstStyle/>
          <a:p>
            <a:pPr marL="230188" indent="-230188">
              <a:lnSpc>
                <a:spcPct val="80000"/>
              </a:lnSpc>
              <a:spcAft>
                <a:spcPct val="40000"/>
              </a:spcAft>
              <a:buClr>
                <a:srgbClr val="CC3300"/>
              </a:buClr>
              <a:buSzPct val="50000"/>
              <a:buFont typeface="Arial" pitchFamily="34" charset="0"/>
              <a:buChar char="•"/>
            </a:pPr>
            <a:r>
              <a:rPr lang="en-US" altLang="en-US" sz="1800" b="1" dirty="0">
                <a:solidFill>
                  <a:srgbClr val="000099"/>
                </a:solidFill>
              </a:rPr>
              <a:t>All IEEE-SA standards meetings shall be conducted in compliance with all applicable laws, including antitrust and competition laws. </a:t>
            </a:r>
          </a:p>
          <a:p>
            <a:pPr marL="630238" lvl="1">
              <a:lnSpc>
                <a:spcPct val="80000"/>
              </a:lnSpc>
              <a:spcAft>
                <a:spcPct val="40000"/>
              </a:spcAft>
              <a:buClr>
                <a:srgbClr val="CC3300"/>
              </a:buClr>
              <a:buSzPct val="50000"/>
              <a:buFont typeface="Arial" pitchFamily="34" charset="0"/>
              <a:buChar char="•"/>
            </a:pPr>
            <a:r>
              <a:rPr lang="en-US" altLang="en-US" sz="1600" b="1" dirty="0">
                <a:solidFill>
                  <a:srgbClr val="000099"/>
                </a:solidFill>
              </a:rPr>
              <a:t>Don’t discuss the interpretation, validity, or essentiality of patents/patent claims. </a:t>
            </a:r>
          </a:p>
          <a:p>
            <a:pPr marL="630238" lvl="1">
              <a:lnSpc>
                <a:spcPct val="80000"/>
              </a:lnSpc>
              <a:spcAft>
                <a:spcPct val="40000"/>
              </a:spcAft>
              <a:buClr>
                <a:srgbClr val="CC3300"/>
              </a:buClr>
              <a:buSzPct val="50000"/>
              <a:buFont typeface="Arial" pitchFamily="34" charset="0"/>
              <a:buChar char="•"/>
            </a:pPr>
            <a:r>
              <a:rPr lang="en-US" altLang="en-US" sz="1600" b="1" dirty="0">
                <a:solidFill>
                  <a:srgbClr val="000099"/>
                </a:solidFill>
              </a:rPr>
              <a:t>Don’t discuss specific license rates, terms, or conditions.</a:t>
            </a:r>
          </a:p>
          <a:p>
            <a:pPr marL="1143000" lvl="2">
              <a:lnSpc>
                <a:spcPct val="80000"/>
              </a:lnSpc>
              <a:spcAft>
                <a:spcPct val="40000"/>
              </a:spcAft>
              <a:buClr>
                <a:srgbClr val="CC3300"/>
              </a:buClr>
              <a:buSzPct val="50000"/>
              <a:buFont typeface="Arial" pitchFamily="34" charset="0"/>
              <a:buChar char="•"/>
            </a:pPr>
            <a:r>
              <a:rPr lang="en-US" altLang="en-US" sz="1400" dirty="0">
                <a:solidFill>
                  <a:srgbClr val="000099"/>
                </a:solidFill>
              </a:rPr>
              <a:t>Relative costs, including licensing costs of essential patent claims, of different technical approaches may be discussed in standards development meetings. </a:t>
            </a:r>
          </a:p>
          <a:p>
            <a:pPr marL="1600200" lvl="3">
              <a:lnSpc>
                <a:spcPct val="80000"/>
              </a:lnSpc>
              <a:spcAft>
                <a:spcPct val="40000"/>
              </a:spcAft>
              <a:buClr>
                <a:srgbClr val="CC3300"/>
              </a:buClr>
              <a:buSzPct val="50000"/>
              <a:buFont typeface="Arial" pitchFamily="34" charset="0"/>
              <a:buChar char="•"/>
            </a:pPr>
            <a:r>
              <a:rPr lang="en-GB" altLang="en-US" sz="1400" dirty="0">
                <a:solidFill>
                  <a:srgbClr val="000099"/>
                </a:solidFill>
              </a:rPr>
              <a:t>Technical considerations remain primary focus</a:t>
            </a:r>
            <a:endParaRPr lang="en-US" altLang="en-US" sz="1400" dirty="0">
              <a:solidFill>
                <a:srgbClr val="000099"/>
              </a:solidFill>
            </a:endParaRPr>
          </a:p>
          <a:p>
            <a:pPr marL="630238" lvl="1">
              <a:lnSpc>
                <a:spcPct val="80000"/>
              </a:lnSpc>
              <a:spcAft>
                <a:spcPct val="40000"/>
              </a:spcAft>
              <a:buClr>
                <a:srgbClr val="CC3300"/>
              </a:buClr>
              <a:buSzPct val="50000"/>
              <a:buFont typeface="Arial" pitchFamily="34" charset="0"/>
              <a:buChar char="•"/>
            </a:pPr>
            <a:r>
              <a:rPr lang="en-US" altLang="en-US" sz="1600" b="1" dirty="0">
                <a:solidFill>
                  <a:srgbClr val="000099"/>
                </a:solidFill>
              </a:rPr>
              <a:t>Don’t discuss or engage in the fixing of product prices, allocation of customers, or division of sales markets.</a:t>
            </a:r>
          </a:p>
          <a:p>
            <a:pPr marL="630238" lvl="1">
              <a:lnSpc>
                <a:spcPct val="80000"/>
              </a:lnSpc>
              <a:spcAft>
                <a:spcPct val="40000"/>
              </a:spcAft>
              <a:buClr>
                <a:srgbClr val="CC3300"/>
              </a:buClr>
              <a:buSzPct val="50000"/>
              <a:buFont typeface="Arial" pitchFamily="34" charset="0"/>
              <a:buChar char="•"/>
            </a:pPr>
            <a:r>
              <a:rPr lang="en-US" altLang="en-US" sz="1600" b="1" dirty="0">
                <a:solidFill>
                  <a:srgbClr val="000099"/>
                </a:solidFill>
              </a:rPr>
              <a:t>Don’t discuss the status or substance of ongoing or threatened litigation.</a:t>
            </a:r>
          </a:p>
          <a:p>
            <a:pPr marL="630238" lvl="1">
              <a:lnSpc>
                <a:spcPct val="80000"/>
              </a:lnSpc>
              <a:spcAft>
                <a:spcPct val="40000"/>
              </a:spcAft>
              <a:buClr>
                <a:srgbClr val="CC3300"/>
              </a:buClr>
              <a:buSzPct val="50000"/>
              <a:buFont typeface="Arial" pitchFamily="34" charset="0"/>
              <a:buChar char="•"/>
            </a:pPr>
            <a:r>
              <a:rPr lang="en-US" altLang="en-US" sz="1600" b="1" dirty="0">
                <a:solidFill>
                  <a:srgbClr val="000099"/>
                </a:solidFill>
              </a:rPr>
              <a:t>Don’t be silent if inappropriate topics are discussed … do formally object.</a:t>
            </a:r>
          </a:p>
          <a:p>
            <a:pPr marL="230188" indent="-230188" algn="ctr">
              <a:lnSpc>
                <a:spcPct val="80000"/>
              </a:lnSpc>
              <a:buClr>
                <a:srgbClr val="CC3300"/>
              </a:buClr>
              <a:buSzPct val="50000"/>
              <a:buNone/>
            </a:pPr>
            <a:r>
              <a:rPr lang="en-US" altLang="en-US" sz="1000" b="1" dirty="0">
                <a:solidFill>
                  <a:srgbClr val="000099"/>
                </a:solidFill>
              </a:rPr>
              <a:t>---------------------------------------------------------------   </a:t>
            </a:r>
            <a:endParaRPr lang="en-US" altLang="en-US" sz="1200" b="1" dirty="0">
              <a:solidFill>
                <a:srgbClr val="000099"/>
              </a:solidFill>
            </a:endParaRPr>
          </a:p>
          <a:p>
            <a:pPr marL="230188" indent="-230188" algn="ctr">
              <a:lnSpc>
                <a:spcPct val="80000"/>
              </a:lnSpc>
              <a:buClr>
                <a:srgbClr val="CC3300"/>
              </a:buClr>
              <a:buSzPct val="50000"/>
              <a:buNone/>
            </a:pPr>
            <a:r>
              <a:rPr lang="en-US" altLang="en-US" sz="1200" b="1" dirty="0">
                <a:solidFill>
                  <a:srgbClr val="000099"/>
                </a:solidFill>
              </a:rPr>
              <a:t>See </a:t>
            </a:r>
            <a:r>
              <a:rPr lang="en-US" altLang="en-US" sz="1200" b="1" i="1" dirty="0">
                <a:solidFill>
                  <a:srgbClr val="000099"/>
                </a:solidFill>
              </a:rPr>
              <a:t>IEEE-SA Standards Board Operations Manual</a:t>
            </a:r>
            <a:r>
              <a:rPr lang="en-US" altLang="en-US" sz="1200" b="1" dirty="0">
                <a:solidFill>
                  <a:srgbClr val="000099"/>
                </a:solidFill>
              </a:rPr>
              <a:t>, clause 5.3.10 and </a:t>
            </a:r>
            <a:r>
              <a:rPr lang="en-GB" altLang="en-US" sz="1200" b="1" dirty="0">
                <a:solidFill>
                  <a:srgbClr val="000099"/>
                </a:solidFill>
              </a:rPr>
              <a:t>“Promoting Competition and Innovation: What You Need to Know about the IEEE Standards Association's Antitrust and Competition Policy”</a:t>
            </a:r>
            <a:r>
              <a:rPr lang="en-US" altLang="en-US" sz="1200" b="1" dirty="0">
                <a:solidFill>
                  <a:srgbClr val="000099"/>
                </a:solidFill>
              </a:rPr>
              <a:t> for more details.</a:t>
            </a:r>
          </a:p>
        </p:txBody>
      </p:sp>
      <p:sp>
        <p:nvSpPr>
          <p:cNvPr id="11267"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eaLnBrk="0" hangingPunct="0"/>
            <a:endParaRPr lang="en-GB" altLang="en-US" b="1" u="sng">
              <a:solidFill>
                <a:srgbClr val="000099"/>
              </a:solidFill>
              <a:latin typeface="Helvetica" pitchFamily="34" charset="0"/>
            </a:endParaRPr>
          </a:p>
        </p:txBody>
      </p:sp>
    </p:spTree>
  </p:cSld>
  <p:clrMapOvr>
    <a:masterClrMapping/>
  </p:clrMapOvr>
  <p:transition/>
</p:sld>
</file>

<file path=ppt/theme/theme1.xml><?xml version="1.0" encoding="utf-8"?>
<a:theme xmlns:a="http://schemas.openxmlformats.org/drawingml/2006/main" name="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Roger's PowerBook HD:802:802.16:meetings:#3 9909 Boulder:Template.pot</Template>
  <TotalTime>873</TotalTime>
  <Words>1112</Words>
  <Application>Microsoft Macintosh PowerPoint</Application>
  <PresentationFormat>On-screen Show (4:3)</PresentationFormat>
  <Paragraphs>175</Paragraphs>
  <Slides>14</Slides>
  <Notes>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14</vt:i4>
      </vt:variant>
    </vt:vector>
  </HeadingPairs>
  <TitlesOfParts>
    <vt:vector size="21" baseType="lpstr">
      <vt:lpstr>Helvetica</vt:lpstr>
      <vt:lpstr>Monotype Sorts</vt:lpstr>
      <vt:lpstr>ＭＳ Ｐゴシック</vt:lpstr>
      <vt:lpstr>Times</vt:lpstr>
      <vt:lpstr>Times New Roman</vt:lpstr>
      <vt:lpstr>Arial</vt:lpstr>
      <vt:lpstr>Template</vt:lpstr>
      <vt:lpstr>IEEE 802.1 OmniRAN TG May 2017 F2F Meeting Stuttgart, Germany</vt:lpstr>
      <vt:lpstr>May 2017 F2F Meeting</vt:lpstr>
      <vt:lpstr>Agenda proposal for May 2017 F2F</vt:lpstr>
      <vt:lpstr>Mar 2017 Agenda Graphics</vt:lpstr>
      <vt:lpstr>Participants, Patents, and Duty to Inform</vt:lpstr>
      <vt:lpstr>Patent Related Links</vt:lpstr>
      <vt:lpstr>Call for Potentially Essential Patents</vt:lpstr>
      <vt:lpstr>Participation in IEEE 802 Meetings</vt:lpstr>
      <vt:lpstr>Other Guidelines for IEEE WG Meetings</vt:lpstr>
      <vt:lpstr>Resources – URLs</vt:lpstr>
      <vt:lpstr>Business #1</vt:lpstr>
      <vt:lpstr>Call for Potentially Essential Patents</vt:lpstr>
      <vt:lpstr>Agenda proposal for May 2017 F2F</vt:lpstr>
      <vt:lpstr>Schedules</vt:lpstr>
    </vt:vector>
  </TitlesOfParts>
  <Company>NIST</Company>
  <LinksUpToDate>false</LinksUpToDate>
  <SharedDoc>false</SharedDoc>
  <HyperlinksChanged>false</HyperlinksChanged>
  <AppVersion>15.0033</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Conf Call Slides</dc:title>
  <dc:subject>Guiding material</dc:subject>
  <dc:creator>Max Riegel</dc:creator>
  <cp:lastModifiedBy>Max Riegel</cp:lastModifiedBy>
  <cp:revision>279</cp:revision>
  <cp:lastPrinted>1998-02-10T13:28:06Z</cp:lastPrinted>
  <dcterms:created xsi:type="dcterms:W3CDTF">2011-12-30T17:06:23Z</dcterms:created>
  <dcterms:modified xsi:type="dcterms:W3CDTF">2017-05-11T19:13:06Z</dcterms:modified>
</cp:coreProperties>
</file>