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307" r:id="rId7"/>
    <p:sldId id="293" r:id="rId8"/>
    <p:sldId id="271" r:id="rId9"/>
    <p:sldId id="266" r:id="rId10"/>
    <p:sldId id="283" r:id="rId11"/>
    <p:sldId id="294" r:id="rId12"/>
    <p:sldId id="297" r:id="rId13"/>
    <p:sldId id="302" r:id="rId14"/>
    <p:sldId id="308" r:id="rId15"/>
    <p:sldId id="309" r:id="rId16"/>
    <p:sldId id="310" r:id="rId17"/>
    <p:sldId id="31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01" d="100"/>
          <a:sy n="101" d="100"/>
        </p:scale>
        <p:origin x="120" y="4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6644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omniran-17-0040-00-00TG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7/omniran-17-0038-00-00TG-apr-11th-confcall-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omniran/dcn/17/omniran-17-0027-00-CF00-chapt-8-3-virtual-network-instantiation.docx" TargetMode="External"/><Relationship Id="rId4" Type="http://schemas.openxmlformats.org/officeDocument/2006/relationships/hyperlink" Target="https://mentor.ieee.org/omniran/dcn/17/omniran-17-0039-00-CF00-chapt-6-intro-amendment-proposal.docx"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omniran/dcn/17/omniran-17-0038-00-00TG-apr-11th-confcall-minute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7/omniran-17-0039-00-CF00-chapt-6-intro-amendment-proposal.docx" TargetMode="External"/><Relationship Id="rId2" Type="http://schemas.openxmlformats.org/officeDocument/2006/relationships/hyperlink" Target="https://mentor.ieee.org/omniran/dcn/17/omniran-17-0030-03-CF00-802-1cf-d0-4-collected-comments.xls" TargetMode="External"/><Relationship Id="rId1" Type="http://schemas.openxmlformats.org/officeDocument/2006/relationships/slideLayout" Target="../slideLayouts/slideLayout2.xml"/><Relationship Id="rId4" Type="http://schemas.openxmlformats.org/officeDocument/2006/relationships/hyperlink" Target="https://mentor.ieee.org/omniran/dcn/17/omniran-17-0027-00-CF00-chapt-8-3-virtual-network-instantiation.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d72da1f1f2d5f047149d2e46f08cab89"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May 2</a:t>
            </a:r>
            <a:r>
              <a:rPr lang="en-US" baseline="30000" dirty="0"/>
              <a:t>nd</a:t>
            </a:r>
            <a:r>
              <a:rPr lang="en-US" dirty="0"/>
              <a:t>  , 2017 Conference Call</a:t>
            </a:r>
          </a:p>
        </p:txBody>
      </p:sp>
      <p:sp>
        <p:nvSpPr>
          <p:cNvPr id="3" name="Subtitle 2"/>
          <p:cNvSpPr>
            <a:spLocks noGrp="1"/>
          </p:cNvSpPr>
          <p:nvPr>
            <p:ph type="subTitle" idx="1"/>
          </p:nvPr>
        </p:nvSpPr>
        <p:spPr/>
        <p:txBody>
          <a:bodyPr/>
          <a:lstStyle/>
          <a:p>
            <a:r>
              <a:rPr lang="en-US" dirty="0"/>
              <a:t>2016-05-01</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Meeting called to order by chair at … AM ET</a:t>
            </a:r>
          </a:p>
          <a:p>
            <a:r>
              <a:rPr lang="en-GB" sz="2400" dirty="0"/>
              <a:t>Minutes taker:</a:t>
            </a:r>
          </a:p>
          <a:p>
            <a:pPr lvl="1"/>
            <a:r>
              <a:rPr lang="en-GB" sz="2000" dirty="0"/>
              <a:t>…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079269809"/>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accent1">
                              <a:lumMod val="40000"/>
                              <a:lumOff val="60000"/>
                            </a:schemeClr>
                          </a:solidFill>
                        </a:rPr>
                        <a:t>Walter Pienciak</a:t>
                      </a:r>
                    </a:p>
                  </a:txBody>
                  <a:tcPr/>
                </a:tc>
                <a:tc>
                  <a:txBody>
                    <a:bodyPr/>
                    <a:lstStyle/>
                    <a:p>
                      <a:r>
                        <a:rPr lang="en-US" sz="1400" dirty="0">
                          <a:solidFill>
                            <a:schemeClr val="accent1">
                              <a:lumMod val="40000"/>
                              <a:lumOff val="60000"/>
                            </a:schemeClr>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accent1">
                              <a:lumMod val="40000"/>
                              <a:lumOff val="60000"/>
                            </a:schemeClr>
                          </a:solidFill>
                          <a:effectLst/>
                        </a:rPr>
                        <a:t>Wang Hao</a:t>
                      </a:r>
                      <a:endParaRPr lang="en-US" sz="1400" dirty="0">
                        <a:solidFill>
                          <a:schemeClr val="accent1">
                            <a:lumMod val="40000"/>
                            <a:lumOff val="60000"/>
                          </a:schemeClr>
                        </a:solidFill>
                      </a:endParaRPr>
                    </a:p>
                  </a:txBody>
                  <a:tcPr/>
                </a:tc>
                <a:tc>
                  <a:txBody>
                    <a:bodyPr/>
                    <a:lstStyle/>
                    <a:p>
                      <a:r>
                        <a:rPr lang="en-US" sz="1400" dirty="0">
                          <a:solidFill>
                            <a:schemeClr val="accent1">
                              <a:lumMod val="40000"/>
                              <a:lumOff val="60000"/>
                            </a:schemeClr>
                          </a:solidFill>
                          <a:effectLst/>
                        </a:rPr>
                        <a:t>Fujitsu</a:t>
                      </a:r>
                      <a:endParaRPr lang="en-US" sz="1400" dirty="0">
                        <a:solidFill>
                          <a:schemeClr val="accent1">
                            <a:lumMod val="40000"/>
                            <a:lumOff val="6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accent1">
                              <a:lumMod val="40000"/>
                              <a:lumOff val="60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err="1">
                          <a:solidFill>
                            <a:schemeClr val="accent1">
                              <a:lumMod val="40000"/>
                              <a:lumOff val="60000"/>
                            </a:schemeClr>
                          </a:solidFill>
                        </a:rPr>
                        <a:t>Yonggang</a:t>
                      </a:r>
                      <a:r>
                        <a:rPr lang="en-US" sz="1400" dirty="0">
                          <a:solidFill>
                            <a:schemeClr val="accent1">
                              <a:lumMod val="40000"/>
                              <a:lumOff val="60000"/>
                            </a:schemeClr>
                          </a:solidFill>
                        </a:rPr>
                        <a:t> Fang</a:t>
                      </a:r>
                    </a:p>
                  </a:txBody>
                  <a:tcPr/>
                </a:tc>
                <a:tc>
                  <a:txBody>
                    <a:bodyPr/>
                    <a:lstStyle/>
                    <a:p>
                      <a:r>
                        <a:rPr lang="en-US" sz="1400" dirty="0">
                          <a:solidFill>
                            <a:schemeClr val="accent1">
                              <a:lumMod val="40000"/>
                              <a:lumOff val="60000"/>
                            </a:schemeClr>
                          </a:solidFill>
                        </a:rPr>
                        <a:t>ZTE TX</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876800"/>
          </a:xfrm>
        </p:spPr>
        <p:txBody>
          <a:bodyPr>
            <a:normAutofit fontScale="55000" lnSpcReduction="20000"/>
          </a:bodyPr>
          <a:lstStyle/>
          <a:p>
            <a:r>
              <a:rPr lang="en-US" dirty="0"/>
              <a:t>Review of minutes</a:t>
            </a:r>
          </a:p>
          <a:p>
            <a:pPr lvl="1"/>
            <a:r>
              <a:rPr lang="en-US" dirty="0"/>
              <a:t> Apr 11</a:t>
            </a:r>
            <a:r>
              <a:rPr lang="en-US" baseline="30000" dirty="0"/>
              <a:t>th</a:t>
            </a:r>
            <a:r>
              <a:rPr lang="en-US" dirty="0"/>
              <a:t> </a:t>
            </a:r>
            <a:r>
              <a:rPr lang="en-US" dirty="0" err="1"/>
              <a:t>confcall</a:t>
            </a:r>
            <a:r>
              <a:rPr lang="en-US" dirty="0"/>
              <a:t> minutes</a:t>
            </a:r>
          </a:p>
          <a:p>
            <a:pPr lvl="2"/>
            <a:r>
              <a:rPr lang="en-US" dirty="0">
                <a:hlinkClick r:id="rId3"/>
              </a:rPr>
              <a:t>https://mentor.ieee.org/omniran/dcn/17/omniran-17-0038-00-00TG-apr-11th-confcall-minutes.docx</a:t>
            </a:r>
            <a:endParaRPr lang="en-US" dirty="0"/>
          </a:p>
          <a:p>
            <a:pPr lvl="2"/>
            <a:endParaRPr lang="en-US" dirty="0"/>
          </a:p>
          <a:p>
            <a:r>
              <a:rPr lang="en-US" dirty="0"/>
              <a:t>Reports</a:t>
            </a:r>
          </a:p>
          <a:p>
            <a:pPr lvl="1"/>
            <a:r>
              <a:rPr lang="en-US" dirty="0"/>
              <a:t>?</a:t>
            </a:r>
          </a:p>
          <a:p>
            <a:pPr fontAlgn="t"/>
            <a:r>
              <a:rPr lang="en-US" dirty="0"/>
              <a:t>Comment resolution of P802.1CF D0.4</a:t>
            </a:r>
          </a:p>
          <a:p>
            <a:pPr lvl="1" fontAlgn="t"/>
            <a:r>
              <a:rPr lang="en-US" dirty="0">
                <a:hlinkClick r:id="rId4"/>
              </a:rPr>
              <a:t>https://mentor.ieee.org/omniran/dcn/17/omniran-17-0039-00-CF00-chapt-6-intro-amendment-proposal.docx</a:t>
            </a:r>
            <a:endParaRPr lang="en-US" dirty="0"/>
          </a:p>
          <a:p>
            <a:pPr lvl="1" fontAlgn="t"/>
            <a:r>
              <a:rPr lang="en-US" dirty="0">
                <a:hlinkClick r:id="rId5"/>
              </a:rPr>
              <a:t>https://mentor.ieee.org/omniran/dcn/17/omniran-17-0027-00-CF00-chapt-8-3-virtual-network-instantiation.docx</a:t>
            </a:r>
            <a:endParaRPr lang="en-US" dirty="0"/>
          </a:p>
          <a:p>
            <a:pPr lvl="1" fontAlgn="t"/>
            <a:r>
              <a:rPr lang="en-US" dirty="0"/>
              <a:t>?</a:t>
            </a:r>
            <a:endParaRPr lang="en-US" dirty="0"/>
          </a:p>
          <a:p>
            <a:pPr fontAlgn="t"/>
            <a:r>
              <a:rPr lang="en-US" dirty="0"/>
              <a:t>New contributions to 802.1CF</a:t>
            </a:r>
          </a:p>
          <a:p>
            <a:pPr lvl="1" fontAlgn="t"/>
            <a:r>
              <a:rPr lang="en-US" dirty="0"/>
              <a:t>?</a:t>
            </a:r>
          </a:p>
          <a:p>
            <a:pPr fontAlgn="t"/>
            <a:r>
              <a:rPr lang="en-US" dirty="0"/>
              <a:t>Plans for Stuttgart F2F</a:t>
            </a:r>
          </a:p>
          <a:p>
            <a:pPr lvl="1" fontAlgn="t"/>
            <a:r>
              <a:rPr lang="en-US" dirty="0"/>
              <a:t>Last two slides of this document</a:t>
            </a:r>
          </a:p>
          <a:p>
            <a:pPr lvl="0"/>
            <a:r>
              <a:rPr lang="en-US" dirty="0" err="1"/>
              <a:t>AoB</a:t>
            </a:r>
            <a:endParaRPr lang="en-US" dirty="0"/>
          </a:p>
          <a:p>
            <a:pPr lvl="1"/>
            <a:r>
              <a:rPr lang="en-US" dirty="0"/>
              <a:t>?</a:t>
            </a:r>
          </a:p>
        </p:txBody>
      </p:sp>
    </p:spTree>
    <p:extLst>
      <p:ext uri="{BB962C8B-B14F-4D97-AF65-F5344CB8AC3E}">
        <p14:creationId xmlns:p14="http://schemas.microsoft.com/office/powerpoint/2010/main" val="283237095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a:bodyPr>
          <a:lstStyle/>
          <a:p>
            <a:r>
              <a:rPr lang="en-US" dirty="0"/>
              <a:t>Review of minutes</a:t>
            </a:r>
          </a:p>
          <a:p>
            <a:pPr lvl="1"/>
            <a:r>
              <a:rPr lang="en-US" dirty="0"/>
              <a:t>Apr 11</a:t>
            </a:r>
            <a:r>
              <a:rPr lang="en-US" baseline="30000" dirty="0"/>
              <a:t>th</a:t>
            </a:r>
            <a:r>
              <a:rPr lang="en-US" dirty="0"/>
              <a:t> </a:t>
            </a:r>
            <a:r>
              <a:rPr lang="en-US" dirty="0" err="1"/>
              <a:t>confcall</a:t>
            </a:r>
            <a:r>
              <a:rPr lang="en-US" dirty="0"/>
              <a:t> minutes</a:t>
            </a:r>
          </a:p>
          <a:p>
            <a:pPr lvl="2"/>
            <a:r>
              <a:rPr lang="en-US" dirty="0">
                <a:hlinkClick r:id="rId2"/>
              </a:rPr>
              <a:t>https://mentor.ieee.org/omniran/dcn/17/omniran-17-0038-00-00TG-apr-11th-confcall-minutes.docx</a:t>
            </a:r>
            <a:endParaRPr lang="en-US" dirty="0"/>
          </a:p>
          <a:p>
            <a:r>
              <a:rPr lang="en-US" dirty="0"/>
              <a:t>Reports</a:t>
            </a:r>
          </a:p>
          <a:p>
            <a:pPr lvl="1"/>
            <a:r>
              <a:rPr lang="en-US" dirty="0"/>
              <a:t>?</a:t>
            </a:r>
          </a:p>
        </p:txBody>
      </p:sp>
    </p:spTree>
    <p:extLst>
      <p:ext uri="{BB962C8B-B14F-4D97-AF65-F5344CB8AC3E}">
        <p14:creationId xmlns:p14="http://schemas.microsoft.com/office/powerpoint/2010/main" val="98925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p:txBody>
          <a:bodyPr>
            <a:normAutofit fontScale="92500" lnSpcReduction="20000"/>
          </a:bodyPr>
          <a:lstStyle/>
          <a:p>
            <a:pPr fontAlgn="t"/>
            <a:r>
              <a:rPr lang="en-US" dirty="0"/>
              <a:t>Comment resolution of P802.1CF D0.4</a:t>
            </a:r>
          </a:p>
          <a:p>
            <a:pPr lvl="1" fontAlgn="t"/>
            <a:r>
              <a:rPr lang="en-US" dirty="0"/>
              <a:t>Latest comments spreadsheet</a:t>
            </a:r>
          </a:p>
          <a:p>
            <a:pPr lvl="2" fontAlgn="t"/>
            <a:r>
              <a:rPr lang="en-US" dirty="0">
                <a:hlinkClick r:id="rId2"/>
              </a:rPr>
              <a:t>https://mentor.ieee.org/omniran/dcn/17/omniran-17-0030-03-CF00-802-1cf-d0-4-collected-comments.xls</a:t>
            </a:r>
            <a:endParaRPr lang="en-US" dirty="0"/>
          </a:p>
          <a:p>
            <a:pPr lvl="1" fontAlgn="t"/>
            <a:r>
              <a:rPr lang="en-US" dirty="0"/>
              <a:t>Proposal for CID#02</a:t>
            </a:r>
          </a:p>
          <a:p>
            <a:pPr lvl="2" fontAlgn="t"/>
            <a:r>
              <a:rPr lang="en-US" dirty="0">
                <a:hlinkClick r:id="rId3"/>
              </a:rPr>
              <a:t>https://mentor.ieee.org/omniran/dcn/17/omniran-17-0039-00-CF00-chapt-6-intro-amendment-proposal.docx</a:t>
            </a:r>
            <a:endParaRPr lang="en-US" dirty="0"/>
          </a:p>
          <a:p>
            <a:pPr lvl="1" fontAlgn="t"/>
            <a:r>
              <a:rPr lang="en-US" dirty="0"/>
              <a:t>Proposal for CID#47</a:t>
            </a:r>
          </a:p>
          <a:p>
            <a:pPr lvl="2" fontAlgn="t"/>
            <a:r>
              <a:rPr lang="en-US" dirty="0">
                <a:hlinkClick r:id="rId4"/>
              </a:rPr>
              <a:t>https://mentor.ieee.org/omniran/dcn/17/omniran-17-0027-00-CF00-chapt-8-3-virtual-network-instantiation.docx</a:t>
            </a:r>
            <a:endParaRPr lang="en-US" dirty="0"/>
          </a:p>
          <a:p>
            <a:pPr lvl="1" fontAlgn="t"/>
            <a:r>
              <a:rPr lang="en-US" dirty="0"/>
              <a:t>Review of open issues</a:t>
            </a:r>
          </a:p>
        </p:txBody>
      </p:sp>
    </p:spTree>
    <p:extLst>
      <p:ext uri="{BB962C8B-B14F-4D97-AF65-F5344CB8AC3E}">
        <p14:creationId xmlns:p14="http://schemas.microsoft.com/office/powerpoint/2010/main" val="1538721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92500"/>
          </a:bodyPr>
          <a:lstStyle/>
          <a:p>
            <a:pPr fontAlgn="t"/>
            <a:r>
              <a:rPr lang="en-US" dirty="0"/>
              <a:t>New contributions to 802.1CF</a:t>
            </a:r>
          </a:p>
          <a:p>
            <a:pPr lvl="1" fontAlgn="t"/>
            <a:r>
              <a:rPr lang="en-US" dirty="0"/>
              <a:t>?</a:t>
            </a:r>
          </a:p>
          <a:p>
            <a:r>
              <a:rPr lang="en-US" dirty="0"/>
              <a:t>Plans for Stuttgart F2F</a:t>
            </a:r>
          </a:p>
          <a:p>
            <a:pPr lvl="1"/>
            <a:r>
              <a:rPr lang="en-US" dirty="0"/>
              <a:t>Interim meeting on May 15-18, 2017 in </a:t>
            </a:r>
            <a:r>
              <a:rPr lang="en-US" dirty="0" err="1"/>
              <a:t>Suttgart</a:t>
            </a:r>
            <a:r>
              <a:rPr lang="en-US" dirty="0"/>
              <a:t>, Germany</a:t>
            </a:r>
          </a:p>
          <a:p>
            <a:pPr lvl="1"/>
            <a:r>
              <a:rPr lang="en-US" dirty="0"/>
              <a:t>Agenda proposal and timeline on next two slides</a:t>
            </a:r>
          </a:p>
          <a:p>
            <a:pPr lvl="0"/>
            <a:r>
              <a:rPr lang="en-US" dirty="0" err="1"/>
              <a:t>AoB</a:t>
            </a:r>
            <a:endParaRPr lang="en-US" dirty="0"/>
          </a:p>
          <a:p>
            <a:pPr lvl="1"/>
            <a:r>
              <a:rPr lang="en-US" dirty="0"/>
              <a:t>?</a:t>
            </a:r>
          </a:p>
          <a:p>
            <a:pPr marL="0" lvl="0" indent="0">
              <a:buNone/>
            </a:pPr>
            <a:r>
              <a:rPr lang="en-US" dirty="0"/>
              <a:t>Adjourn</a:t>
            </a:r>
          </a:p>
        </p:txBody>
      </p:sp>
    </p:spTree>
    <p:extLst>
      <p:ext uri="{BB962C8B-B14F-4D97-AF65-F5344CB8AC3E}">
        <p14:creationId xmlns:p14="http://schemas.microsoft.com/office/powerpoint/2010/main" val="428691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May 2017 F2F</a:t>
            </a:r>
          </a:p>
        </p:txBody>
      </p:sp>
      <p:sp>
        <p:nvSpPr>
          <p:cNvPr id="3" name="Content Placeholder 2"/>
          <p:cNvSpPr>
            <a:spLocks noGrp="1"/>
          </p:cNvSpPr>
          <p:nvPr>
            <p:ph idx="1"/>
          </p:nvPr>
        </p:nvSpPr>
        <p:spPr/>
        <p:txBody>
          <a:bodyPr>
            <a:normAutofit fontScale="85000" lnSpcReduction="10000"/>
          </a:bodyPr>
          <a:lstStyle/>
          <a:p>
            <a:r>
              <a:rPr lang="en-US" dirty="0"/>
              <a:t>Review of minutes</a:t>
            </a:r>
          </a:p>
          <a:p>
            <a:r>
              <a:rPr lang="en-US" dirty="0"/>
              <a:t>Reports</a:t>
            </a:r>
          </a:p>
          <a:p>
            <a:r>
              <a:rPr lang="en-US" dirty="0"/>
              <a:t>Comment resolution on P802.1CF-D0.4</a:t>
            </a:r>
          </a:p>
          <a:p>
            <a:r>
              <a:rPr lang="en-US" dirty="0"/>
              <a:t>New content for P802.1CF</a:t>
            </a:r>
          </a:p>
          <a:p>
            <a:r>
              <a:rPr lang="en-US" dirty="0"/>
              <a:t>Plan for 802.1CF-D0.5 draft</a:t>
            </a:r>
          </a:p>
          <a:p>
            <a:r>
              <a:rPr lang="en-US" dirty="0"/>
              <a:t>Participation in 802.1 Industry Connections on </a:t>
            </a:r>
          </a:p>
          <a:p>
            <a:pPr marL="857250" lvl="2" indent="0">
              <a:buNone/>
            </a:pPr>
            <a:r>
              <a:rPr lang="en-US" dirty="0"/>
              <a:t>‘IEEE 802 network enhancements for the next decade’</a:t>
            </a:r>
          </a:p>
          <a:p>
            <a:r>
              <a:rPr lang="en-US" dirty="0"/>
              <a:t>Conference calls until Jul F2F</a:t>
            </a:r>
          </a:p>
          <a:p>
            <a:r>
              <a:rPr lang="en-US" dirty="0"/>
              <a:t>Status report to IEEE 802 WGs</a:t>
            </a:r>
          </a:p>
          <a:p>
            <a:r>
              <a:rPr lang="en-US" dirty="0"/>
              <a:t>AOB</a:t>
            </a:r>
          </a:p>
        </p:txBody>
      </p:sp>
    </p:spTree>
    <p:extLst>
      <p:ext uri="{BB962C8B-B14F-4D97-AF65-F5344CB8AC3E}">
        <p14:creationId xmlns:p14="http://schemas.microsoft.com/office/powerpoint/2010/main" val="1201458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Mar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4098578467"/>
              </p:ext>
            </p:extLst>
          </p:nvPr>
        </p:nvGraphicFramePr>
        <p:xfrm>
          <a:off x="381000" y="1014102"/>
          <a:ext cx="8305800" cy="542401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5/15</a:t>
                      </a:r>
                    </a:p>
                  </a:txBody>
                  <a:tcPr marL="0" marR="0" marT="0" marB="0">
                    <a:solidFill>
                      <a:schemeClr val="bg1"/>
                    </a:solidFill>
                  </a:tcPr>
                </a:tc>
                <a:tc>
                  <a:txBody>
                    <a:bodyPr/>
                    <a:lstStyle/>
                    <a:p>
                      <a:pPr algn="ctr"/>
                      <a:r>
                        <a:rPr lang="en-US" sz="1800" dirty="0">
                          <a:solidFill>
                            <a:schemeClr val="tx2"/>
                          </a:solidFill>
                        </a:rPr>
                        <a:t>Tue 5/16</a:t>
                      </a:r>
                    </a:p>
                  </a:txBody>
                  <a:tcPr marL="0" marR="0" marT="0" marB="0">
                    <a:solidFill>
                      <a:schemeClr val="bg1"/>
                    </a:solidFill>
                  </a:tcPr>
                </a:tc>
                <a:tc>
                  <a:txBody>
                    <a:bodyPr/>
                    <a:lstStyle/>
                    <a:p>
                      <a:pPr algn="ctr"/>
                      <a:r>
                        <a:rPr lang="en-US" sz="1800" dirty="0">
                          <a:solidFill>
                            <a:schemeClr val="tx2"/>
                          </a:solidFill>
                        </a:rPr>
                        <a:t>Wed 5/17</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5</a:t>
                      </a:r>
                      <a:r>
                        <a:rPr lang="en-US" sz="1800" dirty="0">
                          <a:solidFill>
                            <a:schemeClr val="tx2"/>
                          </a:solidFill>
                        </a:rPr>
                        <a:t>/18</a:t>
                      </a:r>
                    </a:p>
                  </a:txBody>
                  <a:tcPr marL="0" marR="0" marT="0" marB="0">
                    <a:solidFill>
                      <a:schemeClr val="bg1"/>
                    </a:solidFill>
                  </a:tcPr>
                </a:tc>
                <a:tc>
                  <a:txBody>
                    <a:bodyPr/>
                    <a:lstStyle/>
                    <a:p>
                      <a:pPr algn="ctr"/>
                      <a:r>
                        <a:rPr lang="en-US" sz="1800" dirty="0">
                          <a:solidFill>
                            <a:schemeClr val="tx2"/>
                          </a:solidFill>
                        </a:rPr>
                        <a:t>Fri 5/19</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solidFill>
                      <a:schemeClr val="bg1"/>
                    </a:solidFill>
                  </a:tcPr>
                </a:tc>
                <a:tc>
                  <a:txBody>
                    <a:bodyPr/>
                    <a:lstStyle/>
                    <a:p>
                      <a:endParaRPr lang="en-US" sz="11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rowSpan="3">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5"/>
                  </a:ext>
                </a:extLst>
              </a:tr>
              <a:tr h="457200">
                <a:tc>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en-US" sz="1200" noProof="0" dirty="0"/>
                        <a:t>opening</a:t>
                      </a:r>
                    </a:p>
                    <a:p>
                      <a:endParaRPr lang="en-US" dirty="0"/>
                    </a:p>
                  </a:txBody>
                  <a:tcPr marL="36000" marR="36000" marT="36000" marB="36000">
                    <a:solidFill>
                      <a:schemeClr val="tx2">
                        <a:lumMod val="60000"/>
                        <a:lumOff val="40000"/>
                      </a:schemeClr>
                    </a:solidFill>
                  </a:tcPr>
                </a:tc>
                <a:tc>
                  <a:txBody>
                    <a:bodyPr/>
                    <a:lstStyle/>
                    <a:p>
                      <a:endParaRPr lang="en-US" sz="11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tx2">
                        <a:lumMod val="60000"/>
                        <a:lumOff val="40000"/>
                      </a:schemeClr>
                    </a:solidFill>
                  </a:tcPr>
                </a:tc>
                <a:tc rowSpan="3">
                  <a:txBody>
                    <a:bodyPr/>
                    <a:lstStyle/>
                    <a:p>
                      <a:endParaRPr lang="en-US" sz="1400" dirty="0"/>
                    </a:p>
                  </a:txBody>
                  <a:tcPr marL="36000" marR="36000" marT="36000" marB="36000">
                    <a:solidFill>
                      <a:schemeClr val="bg1"/>
                    </a:solid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endParaRPr lang="en-US" dirty="0"/>
                    </a:p>
                  </a:txBody>
                  <a:tcPr marL="36000" marR="36000" marT="36000" marB="36000">
                    <a:solidFill>
                      <a:schemeClr val="bg1"/>
                    </a:solidFill>
                  </a:tcPr>
                </a:tc>
                <a:tc>
                  <a:txBody>
                    <a:bodyPr/>
                    <a:lstStyle/>
                    <a:p>
                      <a:endParaRPr lang="en-US" dirty="0"/>
                    </a:p>
                  </a:txBody>
                  <a:tcPr marL="36000" marR="36000" marT="36000" marB="36000">
                    <a:solidFill>
                      <a:schemeClr val="bg1"/>
                    </a:solidFill>
                  </a:tcPr>
                </a:tc>
                <a:tc rowSpan="2">
                  <a:txBody>
                    <a:bodyPr/>
                    <a:lstStyle/>
                    <a:p>
                      <a:r>
                        <a:rPr lang="en-US" sz="1200" dirty="0"/>
                        <a:t>Social meeting at TV tower</a:t>
                      </a:r>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77338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May 2</a:t>
            </a:r>
            <a:r>
              <a:rPr lang="en-GB" baseline="30000" dirty="0"/>
              <a:t>nd</a:t>
            </a:r>
            <a:r>
              <a:rPr lang="en-GB" dirty="0"/>
              <a:t> </a:t>
            </a:r>
            <a:r>
              <a:rPr lang="en-US" dirty="0"/>
              <a:t>, 2017 at 09:30-11:00am ET</a:t>
            </a:r>
          </a:p>
          <a:p>
            <a:endParaRPr lang="en-US" dirty="0"/>
          </a:p>
          <a:p>
            <a:r>
              <a:rPr lang="en-US" dirty="0"/>
              <a:t>Join WebEx meeting:</a:t>
            </a:r>
          </a:p>
          <a:p>
            <a:pPr lvl="1"/>
            <a:r>
              <a:rPr lang="en-US" u="sng" dirty="0">
                <a:hlinkClick r:id="rId3"/>
              </a:rPr>
              <a:t>https://nokiameetings.webex.com/nokiameetings/j.php?MTID=md72da1f1f2d5f047149d2e46f08cab89</a:t>
            </a:r>
            <a:endParaRPr lang="en-US" u="sng" dirty="0"/>
          </a:p>
          <a:p>
            <a:pPr lvl="1"/>
            <a:r>
              <a:rPr lang="en-US" dirty="0"/>
              <a:t>Meeting number: </a:t>
            </a:r>
            <a:r>
              <a:rPr lang="en-US" b="1" dirty="0"/>
              <a:t>953 864 190</a:t>
            </a:r>
            <a:r>
              <a:rPr lang="en-US" dirty="0"/>
              <a:t>  </a:t>
            </a:r>
          </a:p>
          <a:p>
            <a:pPr lvl="1"/>
            <a:r>
              <a:rPr lang="en-US" dirty="0"/>
              <a:t>Meeting password: OmniRAN</a:t>
            </a:r>
          </a:p>
          <a:p>
            <a:r>
              <a:rPr lang="en-US" dirty="0"/>
              <a:t>Join by phone</a:t>
            </a:r>
          </a:p>
          <a:p>
            <a:pPr lvl="1"/>
            <a:r>
              <a:rPr lang="en-US" dirty="0"/>
              <a:t>Access code: </a:t>
            </a:r>
            <a:r>
              <a:rPr lang="en-US" b="1" dirty="0"/>
              <a:t>953 864 190</a:t>
            </a:r>
            <a:r>
              <a:rPr lang="en-US" dirty="0"/>
              <a:t>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5725102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Apr 11</a:t>
            </a:r>
            <a:r>
              <a:rPr lang="en-US" baseline="30000" dirty="0"/>
              <a:t>th</a:t>
            </a:r>
            <a:r>
              <a:rPr lang="en-US" dirty="0"/>
              <a:t> </a:t>
            </a:r>
            <a:r>
              <a:rPr lang="en-US" dirty="0" err="1"/>
              <a:t>confcall</a:t>
            </a:r>
            <a:r>
              <a:rPr lang="en-US" dirty="0"/>
              <a:t> minutes</a:t>
            </a:r>
          </a:p>
          <a:p>
            <a:r>
              <a:rPr lang="en-US" dirty="0"/>
              <a:t>Reports</a:t>
            </a:r>
          </a:p>
          <a:p>
            <a:pPr fontAlgn="t"/>
            <a:r>
              <a:rPr lang="en-US" dirty="0"/>
              <a:t>Comment resolution of P802.1CF D0.4</a:t>
            </a:r>
          </a:p>
          <a:p>
            <a:pPr fontAlgn="t"/>
            <a:r>
              <a:rPr lang="en-US" dirty="0"/>
              <a:t>New contributions to 802.1CF</a:t>
            </a:r>
          </a:p>
          <a:p>
            <a:pPr fontAlgn="t"/>
            <a:r>
              <a:rPr lang="en-US" dirty="0"/>
              <a:t>Plans for Stuttgart F2F</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1333</TotalTime>
  <Words>1421</Words>
  <Application>Microsoft Office PowerPoint</Application>
  <PresentationFormat>On-screen Show (4:3)</PresentationFormat>
  <Paragraphs>197</Paragraphs>
  <Slides>17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May 2nd  , 2017 Conference Call</vt:lpstr>
      <vt:lpstr>Conference Call</vt:lpstr>
      <vt:lpstr>Participants, Patents, and Duty to Inform</vt:lpstr>
      <vt:lpstr>Patent Related Links</vt:lpstr>
      <vt:lpstr>Call for Potentially Essential Patents</vt:lpstr>
      <vt:lpstr>Participation in IEEE 802 Meetings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Agenda proposal for May 2017 F2F</vt:lpstr>
      <vt:lpstr>Mar 2017 Agenda Graphics</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302</cp:revision>
  <cp:lastPrinted>1998-02-10T13:28:06Z</cp:lastPrinted>
  <dcterms:created xsi:type="dcterms:W3CDTF">2011-12-30T17:06:23Z</dcterms:created>
  <dcterms:modified xsi:type="dcterms:W3CDTF">2017-05-02T09:08:31Z</dcterms:modified>
</cp:coreProperties>
</file>