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handoutMasterIdLst>
    <p:handoutMasterId r:id="rId20"/>
  </p:handoutMasterIdLst>
  <p:sldIdLst>
    <p:sldId id="262" r:id="rId2"/>
    <p:sldId id="265" r:id="rId3"/>
    <p:sldId id="290" r:id="rId4"/>
    <p:sldId id="291" r:id="rId5"/>
    <p:sldId id="292" r:id="rId6"/>
    <p:sldId id="307" r:id="rId7"/>
    <p:sldId id="293" r:id="rId8"/>
    <p:sldId id="271" r:id="rId9"/>
    <p:sldId id="266" r:id="rId10"/>
    <p:sldId id="283" r:id="rId11"/>
    <p:sldId id="294" r:id="rId12"/>
    <p:sldId id="297" r:id="rId13"/>
    <p:sldId id="302" r:id="rId14"/>
    <p:sldId id="308" r:id="rId15"/>
    <p:sldId id="309" r:id="rId16"/>
    <p:sldId id="310" r:id="rId17"/>
    <p:sldId id="311"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781" autoAdjust="0"/>
    <p:restoredTop sz="99233" autoAdjust="0"/>
  </p:normalViewPr>
  <p:slideViewPr>
    <p:cSldViewPr>
      <p:cViewPr varScale="1">
        <p:scale>
          <a:sx n="101" d="100"/>
          <a:sy n="101" d="100"/>
        </p:scale>
        <p:origin x="120" y="45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5335" rIns="95335"/>
          <a:lstStyle/>
          <a:p>
            <a:endParaRPr lang="en-US">
              <a:latin typeface="Times New Roman" charset="0"/>
            </a:endParaRPr>
          </a:p>
        </p:txBody>
      </p:sp>
    </p:spTree>
    <p:extLst>
      <p:ext uri="{BB962C8B-B14F-4D97-AF65-F5344CB8AC3E}">
        <p14:creationId xmlns:p14="http://schemas.microsoft.com/office/powerpoint/2010/main" val="20152965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664411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453656" y="8839200"/>
            <a:ext cx="76944"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1D6E5E11-3FB5-4A40-B43B-DF1F23BC43AE}" type="slidenum">
              <a:rPr lang="en-US" altLang="en-US" sz="1200" smtClean="0"/>
              <a:pPr>
                <a:defRPr/>
              </a:pPr>
              <a:t>7</a:t>
            </a:fld>
            <a:endParaRPr lang="en-US" altLang="en-US" sz="1200" dirty="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tLang="en-US"/>
          </a:p>
        </p:txBody>
      </p:sp>
    </p:spTree>
    <p:extLst>
      <p:ext uri="{BB962C8B-B14F-4D97-AF65-F5344CB8AC3E}">
        <p14:creationId xmlns:p14="http://schemas.microsoft.com/office/powerpoint/2010/main" val="30862705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8</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extLst>
      <p:ext uri="{BB962C8B-B14F-4D97-AF65-F5344CB8AC3E}">
        <p14:creationId xmlns:p14="http://schemas.microsoft.com/office/powerpoint/2010/main" val="17190583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9</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8761548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12</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7904138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78889" y="76200"/>
            <a:ext cx="2236511" cy="307777"/>
          </a:xfrm>
          <a:prstGeom prst="rect">
            <a:avLst/>
          </a:prstGeom>
        </p:spPr>
        <p:txBody>
          <a:bodyPr wrap="none">
            <a:spAutoFit/>
          </a:bodyPr>
          <a:lstStyle/>
          <a:p>
            <a:pPr algn="r"/>
            <a:r>
              <a:rPr lang="en-US" sz="1400" b="1" dirty="0"/>
              <a:t>omniran-17-0040-00-00TG</a:t>
            </a:r>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omniran/dcn/17/omniran-17-0038-00-00TG-apr-11th-confcall-minutes.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omniran/dcn/17/omniran-17-0027-00-CF00-chapt-8-3-virtual-network-instantiation.docx" TargetMode="External"/><Relationship Id="rId4" Type="http://schemas.openxmlformats.org/officeDocument/2006/relationships/hyperlink" Target="https://mentor.ieee.org/omniran/dcn/17/omniran-17-0039-00-CF00-chapt-6-intro-amendment-proposal.docx"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omniran/dcn/17/omniran-17-0038-00-00TG-apr-11th-confcall-minutes.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omniran/dcn/17/omniran-17-0039-00-CF00-chapt-6-intro-amendment-proposal.docx" TargetMode="External"/><Relationship Id="rId2" Type="http://schemas.openxmlformats.org/officeDocument/2006/relationships/hyperlink" Target="https://mentor.ieee.org/omniran/dcn/17/omniran-17-0030-03-CF00-802-1cf-d0-4-collected-comments.xls" TargetMode="External"/><Relationship Id="rId1" Type="http://schemas.openxmlformats.org/officeDocument/2006/relationships/slideLayout" Target="../slideLayouts/slideLayout2.xml"/><Relationship Id="rId4" Type="http://schemas.openxmlformats.org/officeDocument/2006/relationships/hyperlink" Target="https://mentor.ieee.org/omniran/dcn/17/omniran-17-0027-00-CF00-chapt-8-3-virtual-network-instantiation.docx"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hyperlink" Target="https://nokiameetings.webex.com/nokiameetings/j.php?MTID=md72da1f1f2d5f047149d2e46f08cab89"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nokiameetings.webex.com/nokiameetings/globalcallin.php?serviceType=MC&amp;amp;ED=493455792&amp;amp;tollFree=1"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2.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index.html" TargetMode="External"/><Relationship Id="rId4" Type="http://schemas.openxmlformats.org/officeDocument/2006/relationships/hyperlink" Target="http://standards.ieee.org/about/sasb/patcom/materials.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IEEE 802.1 OmniRAN TG</a:t>
            </a:r>
            <a:br>
              <a:rPr lang="en-US" dirty="0"/>
            </a:br>
            <a:r>
              <a:rPr lang="en-US" dirty="0"/>
              <a:t>May 2</a:t>
            </a:r>
            <a:r>
              <a:rPr lang="en-US" baseline="30000" dirty="0"/>
              <a:t>nd</a:t>
            </a:r>
            <a:r>
              <a:rPr lang="en-US" dirty="0"/>
              <a:t>  , 2017 Conference Call</a:t>
            </a:r>
          </a:p>
        </p:txBody>
      </p:sp>
      <p:sp>
        <p:nvSpPr>
          <p:cNvPr id="3" name="Subtitle 2"/>
          <p:cNvSpPr>
            <a:spLocks noGrp="1"/>
          </p:cNvSpPr>
          <p:nvPr>
            <p:ph type="subTitle" idx="1"/>
          </p:nvPr>
        </p:nvSpPr>
        <p:spPr/>
        <p:txBody>
          <a:bodyPr/>
          <a:lstStyle/>
          <a:p>
            <a:r>
              <a:rPr lang="en-US" dirty="0"/>
              <a:t>2016-05-01</a:t>
            </a:r>
            <a:br>
              <a:rPr lang="en-US" dirty="0"/>
            </a:br>
            <a:r>
              <a:rPr lang="en-US" dirty="0"/>
              <a:t>Max Riegel, Nokia Bell Labs</a:t>
            </a:r>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Business#1</a:t>
            </a:r>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a:t>Call Meeting to Order</a:t>
            </a:r>
          </a:p>
          <a:p>
            <a:pPr lvl="1"/>
            <a:r>
              <a:rPr lang="en-GB" sz="2000" dirty="0"/>
              <a:t>Meeting called to order by chair at … AM ET</a:t>
            </a:r>
          </a:p>
          <a:p>
            <a:r>
              <a:rPr lang="en-GB" sz="2400" dirty="0"/>
              <a:t>Minutes taker:</a:t>
            </a:r>
          </a:p>
          <a:p>
            <a:pPr lvl="1"/>
            <a:r>
              <a:rPr lang="en-GB" sz="2000" dirty="0"/>
              <a:t>… is taking notes</a:t>
            </a:r>
          </a:p>
          <a:p>
            <a:r>
              <a:rPr lang="en-GB" sz="2400" dirty="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079269809"/>
              </p:ext>
            </p:extLst>
          </p:nvPr>
        </p:nvGraphicFramePr>
        <p:xfrm>
          <a:off x="914400" y="3352800"/>
          <a:ext cx="7772400" cy="2438400"/>
        </p:xfrm>
        <a:graphic>
          <a:graphicData uri="http://schemas.openxmlformats.org/drawingml/2006/table">
            <a:tbl>
              <a:tblPr firstRow="1" bandRow="1">
                <a:tableStyleId>{5C22544A-7EE6-4342-B048-85BDC9FD1C3A}</a:tableStyleId>
              </a:tblPr>
              <a:tblGrid>
                <a:gridCol w="1859280">
                  <a:extLst>
                    <a:ext uri="{9D8B030D-6E8A-4147-A177-3AD203B41FA5}">
                      <a16:colId xmlns:a16="http://schemas.microsoft.com/office/drawing/2014/main" val="20000"/>
                    </a:ext>
                  </a:extLst>
                </a:gridCol>
                <a:gridCol w="1859280">
                  <a:extLst>
                    <a:ext uri="{9D8B030D-6E8A-4147-A177-3AD203B41FA5}">
                      <a16:colId xmlns:a16="http://schemas.microsoft.com/office/drawing/2014/main" val="20001"/>
                    </a:ext>
                  </a:extLst>
                </a:gridCol>
                <a:gridCol w="243840">
                  <a:extLst>
                    <a:ext uri="{9D8B030D-6E8A-4147-A177-3AD203B41FA5}">
                      <a16:colId xmlns:a16="http://schemas.microsoft.com/office/drawing/2014/main" val="20002"/>
                    </a:ext>
                  </a:extLst>
                </a:gridCol>
                <a:gridCol w="1905000">
                  <a:extLst>
                    <a:ext uri="{9D8B030D-6E8A-4147-A177-3AD203B41FA5}">
                      <a16:colId xmlns:a16="http://schemas.microsoft.com/office/drawing/2014/main" val="20003"/>
                    </a:ext>
                  </a:extLst>
                </a:gridCol>
                <a:gridCol w="1905000">
                  <a:extLst>
                    <a:ext uri="{9D8B030D-6E8A-4147-A177-3AD203B41FA5}">
                      <a16:colId xmlns:a16="http://schemas.microsoft.com/office/drawing/2014/main" val="20004"/>
                    </a:ext>
                  </a:extLst>
                </a:gridCol>
              </a:tblGrid>
              <a:tr h="292100">
                <a:tc>
                  <a:txBody>
                    <a:bodyPr/>
                    <a:lstStyle/>
                    <a:p>
                      <a:r>
                        <a:rPr lang="en-US" sz="1400" dirty="0"/>
                        <a:t>Name</a:t>
                      </a:r>
                    </a:p>
                  </a:txBody>
                  <a:tcPr/>
                </a:tc>
                <a:tc>
                  <a:txBody>
                    <a:bodyPr/>
                    <a:lstStyle/>
                    <a:p>
                      <a:r>
                        <a:rPr lang="en-US" sz="1400" dirty="0"/>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a16="http://schemas.microsoft.com/office/drawing/2014/main" val="10000"/>
                  </a:ext>
                </a:extLst>
              </a:tr>
              <a:tr h="292100">
                <a:tc>
                  <a:txBody>
                    <a:bodyPr/>
                    <a:lstStyle/>
                    <a:p>
                      <a:r>
                        <a:rPr lang="en-US" sz="1400" dirty="0">
                          <a:solidFill>
                            <a:schemeClr val="tx1"/>
                          </a:solidFill>
                        </a:rPr>
                        <a:t>Max Riegel</a:t>
                      </a:r>
                    </a:p>
                  </a:txBody>
                  <a:tcPr/>
                </a:tc>
                <a:tc>
                  <a:txBody>
                    <a:bodyPr/>
                    <a:lstStyle/>
                    <a:p>
                      <a:r>
                        <a:rPr lang="en-US" sz="1400" dirty="0">
                          <a:solidFill>
                            <a:schemeClr val="tx1"/>
                          </a:solidFill>
                        </a:rPr>
                        <a:t>Nokia</a:t>
                      </a: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a:solidFill>
                          <a:schemeClr val="bg2"/>
                        </a:solidFill>
                      </a:endParaRPr>
                    </a:p>
                  </a:txBody>
                  <a:tcPr/>
                </a:tc>
                <a:tc>
                  <a:txBody>
                    <a:bodyPr/>
                    <a:lstStyle/>
                    <a:p>
                      <a:endParaRPr lang="en-US" sz="1400" dirty="0">
                        <a:solidFill>
                          <a:schemeClr val="bg2"/>
                        </a:solidFill>
                      </a:endParaRPr>
                    </a:p>
                  </a:txBody>
                  <a:tcPr/>
                </a:tc>
                <a:extLst>
                  <a:ext uri="{0D108BD9-81ED-4DB2-BD59-A6C34878D82A}">
                    <a16:rowId xmlns:a16="http://schemas.microsoft.com/office/drawing/2014/main" val="10001"/>
                  </a:ext>
                </a:extLst>
              </a:tr>
              <a:tr h="292100">
                <a:tc>
                  <a:txBody>
                    <a:bodyPr/>
                    <a:lstStyle/>
                    <a:p>
                      <a:r>
                        <a:rPr lang="en-US" sz="1400" dirty="0">
                          <a:solidFill>
                            <a:schemeClr val="accent1">
                              <a:lumMod val="40000"/>
                              <a:lumOff val="60000"/>
                            </a:schemeClr>
                          </a:solidFill>
                        </a:rPr>
                        <a:t>Walter Pienciak</a:t>
                      </a:r>
                    </a:p>
                  </a:txBody>
                  <a:tcPr/>
                </a:tc>
                <a:tc>
                  <a:txBody>
                    <a:bodyPr/>
                    <a:lstStyle/>
                    <a:p>
                      <a:r>
                        <a:rPr lang="en-US" sz="1400" dirty="0">
                          <a:solidFill>
                            <a:schemeClr val="accent1">
                              <a:lumMod val="40000"/>
                              <a:lumOff val="60000"/>
                            </a:schemeClr>
                          </a:solidFill>
                        </a:rPr>
                        <a:t>IEEE SA</a:t>
                      </a: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2"/>
                  </a:ext>
                </a:extLst>
              </a:tr>
              <a:tr h="292100">
                <a:tc>
                  <a:txBody>
                    <a:bodyPr/>
                    <a:lstStyle/>
                    <a:p>
                      <a:r>
                        <a:rPr lang="en-US" sz="1400" dirty="0">
                          <a:solidFill>
                            <a:schemeClr val="accent1">
                              <a:lumMod val="40000"/>
                              <a:lumOff val="60000"/>
                            </a:schemeClr>
                          </a:solidFill>
                          <a:effectLst/>
                        </a:rPr>
                        <a:t>Wang Hao</a:t>
                      </a:r>
                      <a:endParaRPr lang="en-US" sz="1400" dirty="0">
                        <a:solidFill>
                          <a:schemeClr val="accent1">
                            <a:lumMod val="40000"/>
                            <a:lumOff val="60000"/>
                          </a:schemeClr>
                        </a:solidFill>
                      </a:endParaRPr>
                    </a:p>
                  </a:txBody>
                  <a:tcPr/>
                </a:tc>
                <a:tc>
                  <a:txBody>
                    <a:bodyPr/>
                    <a:lstStyle/>
                    <a:p>
                      <a:r>
                        <a:rPr lang="en-US" sz="1400" dirty="0">
                          <a:solidFill>
                            <a:schemeClr val="accent1">
                              <a:lumMod val="40000"/>
                              <a:lumOff val="60000"/>
                            </a:schemeClr>
                          </a:solidFill>
                          <a:effectLst/>
                        </a:rPr>
                        <a:t>Fujitsu</a:t>
                      </a:r>
                      <a:endParaRPr lang="en-US" sz="1400" dirty="0">
                        <a:solidFill>
                          <a:schemeClr val="accent1">
                            <a:lumMod val="40000"/>
                            <a:lumOff val="60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3"/>
                  </a:ext>
                </a:extLst>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a:solidFill>
                            <a:schemeClr val="accent1">
                              <a:lumMod val="40000"/>
                              <a:lumOff val="60000"/>
                            </a:schemeClr>
                          </a:solidFill>
                        </a:rPr>
                        <a:t>Antonio de la Oliva</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a:solidFill>
                            <a:schemeClr val="accent1">
                              <a:lumMod val="40000"/>
                              <a:lumOff val="60000"/>
                            </a:schemeClr>
                          </a:solidFill>
                        </a:rPr>
                        <a:t>UC3M</a:t>
                      </a: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4"/>
                  </a:ext>
                </a:extLst>
              </a:tr>
              <a:tr h="292100">
                <a:tc>
                  <a:txBody>
                    <a:bodyPr/>
                    <a:lstStyle/>
                    <a:p>
                      <a:r>
                        <a:rPr lang="en-US" sz="1400" dirty="0" err="1">
                          <a:solidFill>
                            <a:schemeClr val="accent1">
                              <a:lumMod val="40000"/>
                              <a:lumOff val="60000"/>
                            </a:schemeClr>
                          </a:solidFill>
                        </a:rPr>
                        <a:t>Yonggang</a:t>
                      </a:r>
                      <a:r>
                        <a:rPr lang="en-US" sz="1400" dirty="0">
                          <a:solidFill>
                            <a:schemeClr val="accent1">
                              <a:lumMod val="40000"/>
                              <a:lumOff val="60000"/>
                            </a:schemeClr>
                          </a:solidFill>
                        </a:rPr>
                        <a:t> Fang</a:t>
                      </a:r>
                    </a:p>
                  </a:txBody>
                  <a:tcPr/>
                </a:tc>
                <a:tc>
                  <a:txBody>
                    <a:bodyPr/>
                    <a:lstStyle/>
                    <a:p>
                      <a:r>
                        <a:rPr lang="en-US" sz="1400" dirty="0">
                          <a:solidFill>
                            <a:schemeClr val="accent1">
                              <a:lumMod val="40000"/>
                              <a:lumOff val="60000"/>
                            </a:schemeClr>
                          </a:solidFill>
                        </a:rPr>
                        <a:t>ZTE TX</a:t>
                      </a: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5"/>
                  </a:ext>
                </a:extLst>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6"/>
                  </a:ext>
                </a:extLst>
              </a:tr>
              <a:tr h="292100">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7"/>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a:t>Call for Potentially Essential Patents</a:t>
            </a:r>
          </a:p>
        </p:txBody>
      </p:sp>
      <p:sp>
        <p:nvSpPr>
          <p:cNvPr id="10243" name="Rectangle 1027"/>
          <p:cNvSpPr>
            <a:spLocks noGrp="1" noChangeArrowheads="1"/>
          </p:cNvSpPr>
          <p:nvPr>
            <p:ph type="body" idx="1"/>
          </p:nvPr>
        </p:nvSpPr>
        <p:spPr>
          <a:xfrm>
            <a:off x="457200" y="1371600"/>
            <a:ext cx="8229600" cy="4953000"/>
          </a:xfrm>
        </p:spPr>
        <p:txBody>
          <a:bodyPr>
            <a:noAutofit/>
          </a:bodyPr>
          <a:lstStyle/>
          <a:p>
            <a:r>
              <a:rPr lang="en-US" altLang="en-US" sz="2400"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2000" dirty="0"/>
              <a:t>Either speak up now or</a:t>
            </a:r>
          </a:p>
          <a:p>
            <a:pPr lvl="1"/>
            <a:r>
              <a:rPr lang="en-US" altLang="en-US" sz="2000" dirty="0"/>
              <a:t>Provide the chair of this group with the identity of the holder(s) of any and all such claims as soon as possible or</a:t>
            </a:r>
          </a:p>
          <a:p>
            <a:pPr lvl="1"/>
            <a:r>
              <a:rPr lang="en-US" altLang="en-US" sz="2000" dirty="0"/>
              <a:t>Cause an LOA to be submitted</a:t>
            </a:r>
            <a:br>
              <a:rPr lang="en-US" altLang="en-US" sz="2000" dirty="0"/>
            </a:br>
            <a:endParaRPr lang="en-US" altLang="en-US" sz="2000" dirty="0"/>
          </a:p>
          <a:p>
            <a:r>
              <a:rPr lang="en-US" altLang="en-US" sz="2400" dirty="0"/>
              <a: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Agenda</a:t>
            </a:r>
          </a:p>
        </p:txBody>
      </p:sp>
      <p:sp>
        <p:nvSpPr>
          <p:cNvPr id="4104" name="Rectangle 5"/>
          <p:cNvSpPr>
            <a:spLocks noGrp="1" noChangeArrowheads="1"/>
          </p:cNvSpPr>
          <p:nvPr>
            <p:ph type="body" idx="1"/>
          </p:nvPr>
        </p:nvSpPr>
        <p:spPr>
          <a:xfrm>
            <a:off x="457200" y="1524000"/>
            <a:ext cx="8229600" cy="4876800"/>
          </a:xfrm>
        </p:spPr>
        <p:txBody>
          <a:bodyPr>
            <a:normAutofit fontScale="55000" lnSpcReduction="20000"/>
          </a:bodyPr>
          <a:lstStyle/>
          <a:p>
            <a:r>
              <a:rPr lang="en-US" dirty="0"/>
              <a:t>Review of minutes</a:t>
            </a:r>
          </a:p>
          <a:p>
            <a:pPr lvl="1"/>
            <a:r>
              <a:rPr lang="en-US" dirty="0"/>
              <a:t> Apr 11</a:t>
            </a:r>
            <a:r>
              <a:rPr lang="en-US" baseline="30000" dirty="0"/>
              <a:t>th</a:t>
            </a:r>
            <a:r>
              <a:rPr lang="en-US" dirty="0"/>
              <a:t> </a:t>
            </a:r>
            <a:r>
              <a:rPr lang="en-US" dirty="0" err="1"/>
              <a:t>confcall</a:t>
            </a:r>
            <a:r>
              <a:rPr lang="en-US" dirty="0"/>
              <a:t> minutes</a:t>
            </a:r>
          </a:p>
          <a:p>
            <a:pPr lvl="2"/>
            <a:r>
              <a:rPr lang="en-US" dirty="0">
                <a:hlinkClick r:id="rId3"/>
              </a:rPr>
              <a:t>https://mentor.ieee.org/omniran/dcn/17/omniran-17-0038-00-00TG-apr-11th-confcall-minutes.docx</a:t>
            </a:r>
            <a:endParaRPr lang="en-US" dirty="0"/>
          </a:p>
          <a:p>
            <a:pPr lvl="2"/>
            <a:endParaRPr lang="en-US" dirty="0"/>
          </a:p>
          <a:p>
            <a:r>
              <a:rPr lang="en-US" dirty="0"/>
              <a:t>Reports</a:t>
            </a:r>
          </a:p>
          <a:p>
            <a:pPr lvl="1"/>
            <a:r>
              <a:rPr lang="en-US" dirty="0"/>
              <a:t>?</a:t>
            </a:r>
          </a:p>
          <a:p>
            <a:pPr fontAlgn="t"/>
            <a:r>
              <a:rPr lang="en-US" dirty="0"/>
              <a:t>Comment resolution of P802.1CF D0.4</a:t>
            </a:r>
          </a:p>
          <a:p>
            <a:pPr lvl="1" fontAlgn="t"/>
            <a:r>
              <a:rPr lang="en-US" dirty="0">
                <a:hlinkClick r:id="rId4"/>
              </a:rPr>
              <a:t>https://mentor.ieee.org/omniran/dcn/17/omniran-17-0039-00-CF00-chapt-6-intro-amendment-proposal.docx</a:t>
            </a:r>
            <a:endParaRPr lang="en-US" dirty="0"/>
          </a:p>
          <a:p>
            <a:pPr lvl="1" fontAlgn="t"/>
            <a:r>
              <a:rPr lang="en-US" dirty="0">
                <a:hlinkClick r:id="rId5"/>
              </a:rPr>
              <a:t>https://mentor.ieee.org/omniran/dcn/17/omniran-17-0027-00-CF00-chapt-8-3-virtual-network-instantiation.docx</a:t>
            </a:r>
            <a:endParaRPr lang="en-US" dirty="0"/>
          </a:p>
          <a:p>
            <a:pPr lvl="1" fontAlgn="t"/>
            <a:r>
              <a:rPr lang="en-US" dirty="0"/>
              <a:t>?</a:t>
            </a:r>
            <a:endParaRPr lang="en-US" dirty="0"/>
          </a:p>
          <a:p>
            <a:pPr fontAlgn="t"/>
            <a:r>
              <a:rPr lang="en-US" dirty="0"/>
              <a:t>New contributions to 802.1CF</a:t>
            </a:r>
          </a:p>
          <a:p>
            <a:pPr lvl="1" fontAlgn="t"/>
            <a:r>
              <a:rPr lang="en-US" dirty="0"/>
              <a:t>?</a:t>
            </a:r>
          </a:p>
          <a:p>
            <a:pPr fontAlgn="t"/>
            <a:r>
              <a:rPr lang="en-US" dirty="0"/>
              <a:t>Plans for Stuttgart F2F</a:t>
            </a:r>
          </a:p>
          <a:p>
            <a:pPr lvl="1" fontAlgn="t"/>
            <a:r>
              <a:rPr lang="en-US" dirty="0"/>
              <a:t>Last two slides of this document</a:t>
            </a:r>
          </a:p>
          <a:p>
            <a:pPr lvl="0"/>
            <a:r>
              <a:rPr lang="en-US" dirty="0" err="1"/>
              <a:t>AoB</a:t>
            </a:r>
            <a:endParaRPr lang="en-US" dirty="0"/>
          </a:p>
          <a:p>
            <a:pPr lvl="1"/>
            <a:r>
              <a:rPr lang="en-US" dirty="0"/>
              <a:t>?</a:t>
            </a:r>
          </a:p>
        </p:txBody>
      </p:sp>
    </p:spTree>
    <p:extLst>
      <p:ext uri="{BB962C8B-B14F-4D97-AF65-F5344CB8AC3E}">
        <p14:creationId xmlns:p14="http://schemas.microsoft.com/office/powerpoint/2010/main" val="2832370954"/>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#2</a:t>
            </a:r>
          </a:p>
        </p:txBody>
      </p:sp>
      <p:sp>
        <p:nvSpPr>
          <p:cNvPr id="3" name="Content Placeholder 2"/>
          <p:cNvSpPr>
            <a:spLocks noGrp="1"/>
          </p:cNvSpPr>
          <p:nvPr>
            <p:ph idx="1"/>
          </p:nvPr>
        </p:nvSpPr>
        <p:spPr/>
        <p:txBody>
          <a:bodyPr>
            <a:normAutofit/>
          </a:bodyPr>
          <a:lstStyle/>
          <a:p>
            <a:r>
              <a:rPr lang="en-US" dirty="0"/>
              <a:t>Review of minutes</a:t>
            </a:r>
          </a:p>
          <a:p>
            <a:pPr lvl="1"/>
            <a:r>
              <a:rPr lang="en-US" dirty="0"/>
              <a:t>Apr 11</a:t>
            </a:r>
            <a:r>
              <a:rPr lang="en-US" baseline="30000" dirty="0"/>
              <a:t>th</a:t>
            </a:r>
            <a:r>
              <a:rPr lang="en-US" dirty="0"/>
              <a:t> </a:t>
            </a:r>
            <a:r>
              <a:rPr lang="en-US" dirty="0" err="1"/>
              <a:t>confcall</a:t>
            </a:r>
            <a:r>
              <a:rPr lang="en-US" dirty="0"/>
              <a:t> minutes</a:t>
            </a:r>
          </a:p>
          <a:p>
            <a:pPr lvl="2"/>
            <a:r>
              <a:rPr lang="en-US" dirty="0">
                <a:hlinkClick r:id="rId2"/>
              </a:rPr>
              <a:t>https://mentor.ieee.org/omniran/dcn/17/omniran-17-0038-00-00TG-apr-11th-confcall-minutes.docx</a:t>
            </a:r>
            <a:endParaRPr lang="en-US" dirty="0"/>
          </a:p>
          <a:p>
            <a:r>
              <a:rPr lang="en-US" dirty="0"/>
              <a:t>Reports</a:t>
            </a:r>
          </a:p>
          <a:p>
            <a:pPr lvl="1"/>
            <a:r>
              <a:rPr lang="en-US" dirty="0"/>
              <a:t>?</a:t>
            </a:r>
          </a:p>
        </p:txBody>
      </p:sp>
    </p:spTree>
    <p:extLst>
      <p:ext uri="{BB962C8B-B14F-4D97-AF65-F5344CB8AC3E}">
        <p14:creationId xmlns:p14="http://schemas.microsoft.com/office/powerpoint/2010/main" val="9892557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#3</a:t>
            </a:r>
          </a:p>
        </p:txBody>
      </p:sp>
      <p:sp>
        <p:nvSpPr>
          <p:cNvPr id="3" name="Content Placeholder 2"/>
          <p:cNvSpPr>
            <a:spLocks noGrp="1"/>
          </p:cNvSpPr>
          <p:nvPr>
            <p:ph idx="1"/>
          </p:nvPr>
        </p:nvSpPr>
        <p:spPr/>
        <p:txBody>
          <a:bodyPr>
            <a:normAutofit fontScale="92500" lnSpcReduction="20000"/>
          </a:bodyPr>
          <a:lstStyle/>
          <a:p>
            <a:pPr fontAlgn="t"/>
            <a:r>
              <a:rPr lang="en-US" dirty="0"/>
              <a:t>Comment resolution of P802.1CF D0.4</a:t>
            </a:r>
          </a:p>
          <a:p>
            <a:pPr lvl="1" fontAlgn="t"/>
            <a:r>
              <a:rPr lang="en-US" dirty="0"/>
              <a:t>Latest comments spreadsheet</a:t>
            </a:r>
          </a:p>
          <a:p>
            <a:pPr lvl="2" fontAlgn="t"/>
            <a:r>
              <a:rPr lang="en-US" dirty="0">
                <a:hlinkClick r:id="rId2"/>
              </a:rPr>
              <a:t>https://mentor.ieee.org/omniran/dcn/17/omniran-17-0030-03-CF00-802-1cf-d0-4-collected-comments.xls</a:t>
            </a:r>
            <a:endParaRPr lang="en-US" dirty="0"/>
          </a:p>
          <a:p>
            <a:pPr lvl="1" fontAlgn="t"/>
            <a:r>
              <a:rPr lang="en-US" dirty="0"/>
              <a:t>Proposal for CID#02</a:t>
            </a:r>
          </a:p>
          <a:p>
            <a:pPr lvl="2" fontAlgn="t"/>
            <a:r>
              <a:rPr lang="en-US" dirty="0">
                <a:hlinkClick r:id="rId3"/>
              </a:rPr>
              <a:t>https://mentor.ieee.org/omniran/dcn/17/omniran-17-0039-00-CF00-chapt-6-intro-amendment-proposal.docx</a:t>
            </a:r>
            <a:endParaRPr lang="en-US" dirty="0"/>
          </a:p>
          <a:p>
            <a:pPr lvl="1" fontAlgn="t"/>
            <a:r>
              <a:rPr lang="en-US" dirty="0"/>
              <a:t>Proposal for CID#47</a:t>
            </a:r>
          </a:p>
          <a:p>
            <a:pPr lvl="2" fontAlgn="t"/>
            <a:r>
              <a:rPr lang="en-US" dirty="0">
                <a:hlinkClick r:id="rId4"/>
              </a:rPr>
              <a:t>https://mentor.ieee.org/omniran/dcn/17/omniran-17-0027-00-CF00-chapt-8-3-virtual-network-instantiation.docx</a:t>
            </a:r>
            <a:endParaRPr lang="en-US" dirty="0"/>
          </a:p>
          <a:p>
            <a:pPr lvl="1" fontAlgn="t"/>
            <a:r>
              <a:rPr lang="en-US" dirty="0"/>
              <a:t>Review of open issues</a:t>
            </a:r>
          </a:p>
        </p:txBody>
      </p:sp>
    </p:spTree>
    <p:extLst>
      <p:ext uri="{BB962C8B-B14F-4D97-AF65-F5344CB8AC3E}">
        <p14:creationId xmlns:p14="http://schemas.microsoft.com/office/powerpoint/2010/main" val="15387215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#4</a:t>
            </a:r>
          </a:p>
        </p:txBody>
      </p:sp>
      <p:sp>
        <p:nvSpPr>
          <p:cNvPr id="3" name="Content Placeholder 2"/>
          <p:cNvSpPr>
            <a:spLocks noGrp="1"/>
          </p:cNvSpPr>
          <p:nvPr>
            <p:ph idx="1"/>
          </p:nvPr>
        </p:nvSpPr>
        <p:spPr/>
        <p:txBody>
          <a:bodyPr>
            <a:normAutofit fontScale="92500"/>
          </a:bodyPr>
          <a:lstStyle/>
          <a:p>
            <a:pPr fontAlgn="t"/>
            <a:r>
              <a:rPr lang="en-US" dirty="0"/>
              <a:t>New contributions to 802.1CF</a:t>
            </a:r>
          </a:p>
          <a:p>
            <a:pPr lvl="1" fontAlgn="t"/>
            <a:r>
              <a:rPr lang="en-US" dirty="0"/>
              <a:t>?</a:t>
            </a:r>
          </a:p>
          <a:p>
            <a:r>
              <a:rPr lang="en-US" dirty="0"/>
              <a:t>Plans for Stuttgart F2F</a:t>
            </a:r>
          </a:p>
          <a:p>
            <a:pPr lvl="1"/>
            <a:r>
              <a:rPr lang="en-US" dirty="0"/>
              <a:t>Interim meeting on May 15-18, 2017 in </a:t>
            </a:r>
            <a:r>
              <a:rPr lang="en-US" dirty="0" err="1"/>
              <a:t>Suttgart</a:t>
            </a:r>
            <a:r>
              <a:rPr lang="en-US" dirty="0"/>
              <a:t>, Germany</a:t>
            </a:r>
          </a:p>
          <a:p>
            <a:pPr lvl="1"/>
            <a:r>
              <a:rPr lang="en-US" dirty="0"/>
              <a:t>Agenda proposal and timeline on next two slides</a:t>
            </a:r>
          </a:p>
          <a:p>
            <a:pPr lvl="0"/>
            <a:r>
              <a:rPr lang="en-US" dirty="0" err="1"/>
              <a:t>AoB</a:t>
            </a:r>
            <a:endParaRPr lang="en-US" dirty="0"/>
          </a:p>
          <a:p>
            <a:pPr lvl="1"/>
            <a:r>
              <a:rPr lang="en-US" dirty="0"/>
              <a:t>?</a:t>
            </a:r>
          </a:p>
          <a:p>
            <a:pPr marL="0" lvl="0" indent="0">
              <a:buNone/>
            </a:pPr>
            <a:r>
              <a:rPr lang="en-US" dirty="0"/>
              <a:t>Adjourn</a:t>
            </a:r>
          </a:p>
        </p:txBody>
      </p:sp>
    </p:spTree>
    <p:extLst>
      <p:ext uri="{BB962C8B-B14F-4D97-AF65-F5344CB8AC3E}">
        <p14:creationId xmlns:p14="http://schemas.microsoft.com/office/powerpoint/2010/main" val="42869128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proposal for May 2017 F2F</a:t>
            </a:r>
          </a:p>
        </p:txBody>
      </p:sp>
      <p:sp>
        <p:nvSpPr>
          <p:cNvPr id="3" name="Content Placeholder 2"/>
          <p:cNvSpPr>
            <a:spLocks noGrp="1"/>
          </p:cNvSpPr>
          <p:nvPr>
            <p:ph idx="1"/>
          </p:nvPr>
        </p:nvSpPr>
        <p:spPr/>
        <p:txBody>
          <a:bodyPr>
            <a:normAutofit fontScale="85000" lnSpcReduction="10000"/>
          </a:bodyPr>
          <a:lstStyle/>
          <a:p>
            <a:r>
              <a:rPr lang="en-US" dirty="0"/>
              <a:t>Review of minutes</a:t>
            </a:r>
          </a:p>
          <a:p>
            <a:r>
              <a:rPr lang="en-US" dirty="0"/>
              <a:t>Reports</a:t>
            </a:r>
          </a:p>
          <a:p>
            <a:r>
              <a:rPr lang="en-US" dirty="0"/>
              <a:t>Comment resolution on P802.1CF-D0.4</a:t>
            </a:r>
          </a:p>
          <a:p>
            <a:r>
              <a:rPr lang="en-US" dirty="0"/>
              <a:t>New content for P802.1CF</a:t>
            </a:r>
          </a:p>
          <a:p>
            <a:r>
              <a:rPr lang="en-US" dirty="0"/>
              <a:t>Plan for 802.1CF-D0.5 draft</a:t>
            </a:r>
          </a:p>
          <a:p>
            <a:r>
              <a:rPr lang="en-US" dirty="0"/>
              <a:t>Participation in 802.1 Industry Connections on </a:t>
            </a:r>
          </a:p>
          <a:p>
            <a:pPr marL="857250" lvl="2" indent="0">
              <a:buNone/>
            </a:pPr>
            <a:r>
              <a:rPr lang="en-US" dirty="0"/>
              <a:t>‘IEEE 802 network enhancements for the next decade’</a:t>
            </a:r>
          </a:p>
          <a:p>
            <a:r>
              <a:rPr lang="en-US" dirty="0"/>
              <a:t>Conference calls until Jul F2F</a:t>
            </a:r>
          </a:p>
          <a:p>
            <a:r>
              <a:rPr lang="en-US" dirty="0"/>
              <a:t>Status report to IEEE 802 WGs</a:t>
            </a:r>
          </a:p>
          <a:p>
            <a:r>
              <a:rPr lang="en-US" dirty="0"/>
              <a:t>AOB</a:t>
            </a:r>
          </a:p>
        </p:txBody>
      </p:sp>
    </p:spTree>
    <p:extLst>
      <p:ext uri="{BB962C8B-B14F-4D97-AF65-F5344CB8AC3E}">
        <p14:creationId xmlns:p14="http://schemas.microsoft.com/office/powerpoint/2010/main" val="12014582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Mar 2017 Agenda Graphics</a:t>
            </a:r>
          </a:p>
        </p:txBody>
      </p:sp>
      <p:graphicFrame>
        <p:nvGraphicFramePr>
          <p:cNvPr id="3" name="Table 2"/>
          <p:cNvGraphicFramePr>
            <a:graphicFrameLocks noGrp="1"/>
          </p:cNvGraphicFramePr>
          <p:nvPr>
            <p:extLst>
              <p:ext uri="{D42A27DB-BD31-4B8C-83A1-F6EECF244321}">
                <p14:modId xmlns:p14="http://schemas.microsoft.com/office/powerpoint/2010/main" val="4098578467"/>
              </p:ext>
            </p:extLst>
          </p:nvPr>
        </p:nvGraphicFramePr>
        <p:xfrm>
          <a:off x="381000" y="1014102"/>
          <a:ext cx="8305800" cy="5424018"/>
        </p:xfrm>
        <a:graphic>
          <a:graphicData uri="http://schemas.openxmlformats.org/drawingml/2006/table">
            <a:tbl>
              <a:tblPr firstRow="1" bandRow="1">
                <a:tableStyleId>{5C22544A-7EE6-4342-B048-85BDC9FD1C3A}</a:tableStyleId>
              </a:tblPr>
              <a:tblGrid>
                <a:gridCol w="650645">
                  <a:extLst>
                    <a:ext uri="{9D8B030D-6E8A-4147-A177-3AD203B41FA5}">
                      <a16:colId xmlns:a16="http://schemas.microsoft.com/office/drawing/2014/main" val="20000"/>
                    </a:ext>
                  </a:extLst>
                </a:gridCol>
                <a:gridCol w="1531031">
                  <a:extLst>
                    <a:ext uri="{9D8B030D-6E8A-4147-A177-3AD203B41FA5}">
                      <a16:colId xmlns:a16="http://schemas.microsoft.com/office/drawing/2014/main" val="20001"/>
                    </a:ext>
                  </a:extLst>
                </a:gridCol>
                <a:gridCol w="1531031">
                  <a:extLst>
                    <a:ext uri="{9D8B030D-6E8A-4147-A177-3AD203B41FA5}">
                      <a16:colId xmlns:a16="http://schemas.microsoft.com/office/drawing/2014/main" val="20002"/>
                    </a:ext>
                  </a:extLst>
                </a:gridCol>
                <a:gridCol w="1531031">
                  <a:extLst>
                    <a:ext uri="{9D8B030D-6E8A-4147-A177-3AD203B41FA5}">
                      <a16:colId xmlns:a16="http://schemas.microsoft.com/office/drawing/2014/main" val="20003"/>
                    </a:ext>
                  </a:extLst>
                </a:gridCol>
                <a:gridCol w="1531031">
                  <a:extLst>
                    <a:ext uri="{9D8B030D-6E8A-4147-A177-3AD203B41FA5}">
                      <a16:colId xmlns:a16="http://schemas.microsoft.com/office/drawing/2014/main" val="20004"/>
                    </a:ext>
                  </a:extLst>
                </a:gridCol>
                <a:gridCol w="1531031">
                  <a:extLst>
                    <a:ext uri="{9D8B030D-6E8A-4147-A177-3AD203B41FA5}">
                      <a16:colId xmlns:a16="http://schemas.microsoft.com/office/drawing/2014/main" val="20005"/>
                    </a:ext>
                  </a:extLst>
                </a:gridCol>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a:solidFill>
                            <a:schemeClr val="tx2"/>
                          </a:solidFill>
                        </a:rPr>
                        <a:t>Mon 5/15</a:t>
                      </a:r>
                    </a:p>
                  </a:txBody>
                  <a:tcPr marL="0" marR="0" marT="0" marB="0">
                    <a:solidFill>
                      <a:schemeClr val="bg1"/>
                    </a:solidFill>
                  </a:tcPr>
                </a:tc>
                <a:tc>
                  <a:txBody>
                    <a:bodyPr/>
                    <a:lstStyle/>
                    <a:p>
                      <a:pPr algn="ctr"/>
                      <a:r>
                        <a:rPr lang="en-US" sz="1800" dirty="0">
                          <a:solidFill>
                            <a:schemeClr val="tx2"/>
                          </a:solidFill>
                        </a:rPr>
                        <a:t>Tue 5/16</a:t>
                      </a:r>
                    </a:p>
                  </a:txBody>
                  <a:tcPr marL="0" marR="0" marT="0" marB="0">
                    <a:solidFill>
                      <a:schemeClr val="bg1"/>
                    </a:solidFill>
                  </a:tcPr>
                </a:tc>
                <a:tc>
                  <a:txBody>
                    <a:bodyPr/>
                    <a:lstStyle/>
                    <a:p>
                      <a:pPr algn="ctr"/>
                      <a:r>
                        <a:rPr lang="en-US" sz="1800" dirty="0">
                          <a:solidFill>
                            <a:schemeClr val="tx2"/>
                          </a:solidFill>
                        </a:rPr>
                        <a:t>Wed 5/17</a:t>
                      </a:r>
                    </a:p>
                  </a:txBody>
                  <a:tcPr marL="0" marR="0" marT="0" marB="0">
                    <a:solidFill>
                      <a:schemeClr val="bg1"/>
                    </a:solidFill>
                  </a:tcPr>
                </a:tc>
                <a:tc>
                  <a:txBody>
                    <a:bodyPr/>
                    <a:lstStyle/>
                    <a:p>
                      <a:pPr algn="ctr"/>
                      <a:r>
                        <a:rPr lang="en-US" sz="1800" dirty="0">
                          <a:solidFill>
                            <a:schemeClr val="tx2"/>
                          </a:solidFill>
                        </a:rPr>
                        <a:t>Thu</a:t>
                      </a:r>
                      <a:r>
                        <a:rPr lang="en-US" sz="1800" baseline="0" dirty="0">
                          <a:solidFill>
                            <a:schemeClr val="tx2"/>
                          </a:solidFill>
                        </a:rPr>
                        <a:t> 5</a:t>
                      </a:r>
                      <a:r>
                        <a:rPr lang="en-US" sz="1800" dirty="0">
                          <a:solidFill>
                            <a:schemeClr val="tx2"/>
                          </a:solidFill>
                        </a:rPr>
                        <a:t>/18</a:t>
                      </a:r>
                    </a:p>
                  </a:txBody>
                  <a:tcPr marL="0" marR="0" marT="0" marB="0">
                    <a:solidFill>
                      <a:schemeClr val="bg1"/>
                    </a:solidFill>
                  </a:tcPr>
                </a:tc>
                <a:tc>
                  <a:txBody>
                    <a:bodyPr/>
                    <a:lstStyle/>
                    <a:p>
                      <a:pPr algn="ctr"/>
                      <a:r>
                        <a:rPr lang="en-US" sz="1800" dirty="0">
                          <a:solidFill>
                            <a:schemeClr val="tx2"/>
                          </a:solidFill>
                        </a:rPr>
                        <a:t>Fri 5/19</a:t>
                      </a:r>
                    </a:p>
                  </a:txBody>
                  <a:tcPr marL="0" marR="0" marT="0" marB="0">
                    <a:solidFill>
                      <a:schemeClr val="bg1"/>
                    </a:solidFill>
                  </a:tcPr>
                </a:tc>
                <a:extLst>
                  <a:ext uri="{0D108BD9-81ED-4DB2-BD59-A6C34878D82A}">
                    <a16:rowId xmlns:a16="http://schemas.microsoft.com/office/drawing/2014/main" val="10000"/>
                  </a:ext>
                </a:extLst>
              </a:tr>
              <a:tr h="914400">
                <a:tc>
                  <a:txBody>
                    <a:bodyPr/>
                    <a:lstStyle/>
                    <a:p>
                      <a:pPr algn="r"/>
                      <a:r>
                        <a:rPr lang="en-US" sz="1500" dirty="0"/>
                        <a:t>08:00</a:t>
                      </a:r>
                    </a:p>
                    <a:p>
                      <a:pPr algn="r"/>
                      <a:endParaRPr lang="en-US" sz="1500" dirty="0"/>
                    </a:p>
                    <a:p>
                      <a:pPr algn="r"/>
                      <a:endParaRPr lang="en-US" sz="1500" dirty="0"/>
                    </a:p>
                    <a:p>
                      <a:pPr algn="r"/>
                      <a:r>
                        <a:rPr lang="en-US" sz="1500" dirty="0"/>
                        <a:t>10:00</a:t>
                      </a:r>
                    </a:p>
                  </a:txBody>
                  <a:tcPr marL="0" marR="0" marT="0" marB="0">
                    <a:solidFill>
                      <a:schemeClr val="accent1">
                        <a:lumMod val="40000"/>
                        <a:lumOff val="60000"/>
                      </a:schemeClr>
                    </a:solidFill>
                  </a:tcPr>
                </a:tc>
                <a:tc>
                  <a:txBody>
                    <a:bodyPr/>
                    <a:lstStyle/>
                    <a:p>
                      <a:endParaRPr lang="en-US" sz="1200" dirty="0"/>
                    </a:p>
                  </a:txBody>
                  <a:tcPr marL="36000" marR="36000" marT="36000" marB="36000">
                    <a:solidFill>
                      <a:schemeClr val="bg1"/>
                    </a:solidFill>
                  </a:tcPr>
                </a:tc>
                <a:tc>
                  <a:txBody>
                    <a:bodyPr/>
                    <a:lstStyle/>
                    <a:p>
                      <a:endParaRPr lang="en-US" sz="1100" dirty="0"/>
                    </a:p>
                  </a:txBody>
                  <a:tcPr marL="36000" marR="36000" marT="36000" marB="36000">
                    <a:solidFill>
                      <a:schemeClr val="bg1"/>
                    </a:solidFill>
                  </a:tcPr>
                </a:tc>
                <a:tc>
                  <a:txBody>
                    <a:bodyPr/>
                    <a:lstStyle/>
                    <a:p>
                      <a:pPr marL="85725" indent="-85725">
                        <a:buFont typeface="Arial" panose="020B0604020202020204" pitchFamily="34" charset="0"/>
                        <a:buNone/>
                      </a:pPr>
                      <a:endParaRPr lang="en-US" sz="11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c rowSpan="3">
                  <a:txBody>
                    <a:bodyPr/>
                    <a:lstStyle/>
                    <a:p>
                      <a:endParaRPr lang="en-US" sz="1200" dirty="0"/>
                    </a:p>
                  </a:txBody>
                  <a:tcPr marL="36000" marR="36000" marT="36000" marB="36000">
                    <a:solidFill>
                      <a:schemeClr val="bg1"/>
                    </a:solidFill>
                  </a:tcPr>
                </a:tc>
                <a:extLst>
                  <a:ext uri="{0D108BD9-81ED-4DB2-BD59-A6C34878D82A}">
                    <a16:rowId xmlns:a16="http://schemas.microsoft.com/office/drawing/2014/main" val="10001"/>
                  </a:ext>
                </a:extLst>
              </a:tr>
              <a:tr h="22713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vMerge="1">
                  <a:txBody>
                    <a:bodyPr/>
                    <a:lstStyle/>
                    <a:p>
                      <a:endParaRPr lang="en-US" sz="800" dirty="0"/>
                    </a:p>
                  </a:txBody>
                  <a:tcPr marL="36000" marR="36000" marT="36000" marB="36000">
                    <a:solidFill>
                      <a:schemeClr val="bg1">
                        <a:lumMod val="75000"/>
                      </a:schemeClr>
                    </a:solidFill>
                  </a:tcPr>
                </a:tc>
                <a:extLst>
                  <a:ext uri="{0D108BD9-81ED-4DB2-BD59-A6C34878D82A}">
                    <a16:rowId xmlns:a16="http://schemas.microsoft.com/office/drawing/2014/main" val="10002"/>
                  </a:ext>
                </a:extLst>
              </a:tr>
              <a:tr h="694584">
                <a:tc>
                  <a:txBody>
                    <a:bodyPr/>
                    <a:lstStyle/>
                    <a:p>
                      <a:pPr algn="r"/>
                      <a:r>
                        <a:rPr lang="en-US" sz="1500" dirty="0"/>
                        <a:t>10:30</a:t>
                      </a:r>
                      <a:br>
                        <a:rPr lang="en-US" sz="1500" dirty="0"/>
                      </a:br>
                      <a:endParaRPr lang="en-US" sz="1500" dirty="0"/>
                    </a:p>
                    <a:p>
                      <a:pPr algn="r"/>
                      <a:endParaRPr lang="en-US" sz="1500" dirty="0"/>
                    </a:p>
                    <a:p>
                      <a:pPr algn="r"/>
                      <a:r>
                        <a:rPr lang="en-US" sz="1500" dirty="0"/>
                        <a:t>12:30</a:t>
                      </a:r>
                    </a:p>
                  </a:txBody>
                  <a:tcPr marL="0" marR="0" marT="0" marB="0">
                    <a:solidFill>
                      <a:schemeClr val="tx2">
                        <a:lumMod val="20000"/>
                        <a:lumOff val="80000"/>
                      </a:schemeClr>
                    </a:solidFill>
                  </a:tcPr>
                </a:tc>
                <a:tc>
                  <a:txBody>
                    <a:bodyPr/>
                    <a:lstStyle/>
                    <a:p>
                      <a:pPr marL="0" indent="0">
                        <a:buFont typeface="Arial" panose="020B0604020202020204" pitchFamily="34" charset="0"/>
                        <a:buNone/>
                      </a:pPr>
                      <a:endParaRPr lang="en-US" sz="1200" dirty="0"/>
                    </a:p>
                  </a:txBody>
                  <a:tcPr marL="36000" marR="36000" marT="36000" marB="36000">
                    <a:solidFill>
                      <a:schemeClr val="bg1"/>
                    </a:solidFill>
                  </a:tcPr>
                </a:tc>
                <a:tc>
                  <a:txBody>
                    <a:bodyPr/>
                    <a:lstStyle/>
                    <a:p>
                      <a:pPr marL="82550" indent="-82550">
                        <a:buFont typeface="Arial" pitchFamily="34" charset="0"/>
                        <a:buNone/>
                      </a:pPr>
                      <a:endParaRPr lang="en-US" sz="11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c>
                  <a:txBody>
                    <a:bodyPr/>
                    <a:lstStyle/>
                    <a:p>
                      <a:pPr marL="85725" indent="-85725">
                        <a:buFont typeface="Arial" pitchFamily="34" charset="0"/>
                        <a:buNone/>
                      </a:pPr>
                      <a:endParaRPr lang="en-US" sz="1200" dirty="0"/>
                    </a:p>
                  </a:txBody>
                  <a:tcPr marL="36000" marR="36000" marT="36000" marB="36000">
                    <a:solidFill>
                      <a:schemeClr val="bg1"/>
                    </a:solid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extLst>
                  <a:ext uri="{0D108BD9-81ED-4DB2-BD59-A6C34878D82A}">
                    <a16:rowId xmlns:a16="http://schemas.microsoft.com/office/drawing/2014/main" val="10003"/>
                  </a:ext>
                </a:extLst>
              </a:tr>
              <a:tr h="0">
                <a:tc rowSpan="2">
                  <a:txBody>
                    <a:bodyPr/>
                    <a:lstStyle/>
                    <a:p>
                      <a:pPr algn="r"/>
                      <a:endParaRPr lang="en-US" sz="1500" dirty="0"/>
                    </a:p>
                  </a:txBody>
                  <a:tcPr marL="0" marR="0" marT="0" marB="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extLst>
                  <a:ext uri="{0D108BD9-81ED-4DB2-BD59-A6C34878D82A}">
                    <a16:rowId xmlns:a16="http://schemas.microsoft.com/office/drawing/2014/main" val="10004"/>
                  </a:ext>
                </a:extLst>
              </a:tr>
              <a:tr h="209298">
                <a:tc vMerge="1">
                  <a:txBody>
                    <a:bodyPr/>
                    <a:lstStyle/>
                    <a:p>
                      <a:endParaRPr lang="en-US"/>
                    </a:p>
                  </a:txBody>
                  <a:tcPr/>
                </a:tc>
                <a:tc vMerge="1">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4">
                  <a:txBody>
                    <a:bodyPr/>
                    <a:lstStyle/>
                    <a:p>
                      <a:endParaRPr lang="en-US" sz="1200" dirty="0"/>
                    </a:p>
                  </a:txBody>
                  <a:tcPr marL="36000" marR="36000" marT="36000" marB="36000">
                    <a:solidFill>
                      <a:schemeClr val="bg1"/>
                    </a:solidFill>
                  </a:tcPr>
                </a:tc>
                <a:extLst>
                  <a:ext uri="{0D108BD9-81ED-4DB2-BD59-A6C34878D82A}">
                    <a16:rowId xmlns:a16="http://schemas.microsoft.com/office/drawing/2014/main" val="10005"/>
                  </a:ext>
                </a:extLst>
              </a:tr>
              <a:tr h="457200">
                <a:tc>
                  <a:txBody>
                    <a:bodyPr/>
                    <a:lstStyle/>
                    <a:p>
                      <a:pPr algn="r"/>
                      <a:r>
                        <a:rPr lang="en-US" sz="1500" dirty="0"/>
                        <a:t>13:30</a:t>
                      </a:r>
                    </a:p>
                    <a:p>
                      <a:pPr algn="r"/>
                      <a:br>
                        <a:rPr lang="en-US" sz="900" dirty="0"/>
                      </a:br>
                      <a:endParaRPr lang="en-US" sz="700" dirty="0"/>
                    </a:p>
                    <a:p>
                      <a:pPr algn="r"/>
                      <a:endParaRPr lang="en-US" sz="1200" dirty="0"/>
                    </a:p>
                    <a:p>
                      <a:pPr algn="r"/>
                      <a:r>
                        <a:rPr lang="en-US" sz="1500" dirty="0"/>
                        <a:t>15:30</a:t>
                      </a:r>
                    </a:p>
                  </a:txBody>
                  <a:tcPr marL="0" marR="0" marT="0" marB="0">
                    <a:solidFill>
                      <a:schemeClr val="tx2">
                        <a:lumMod val="20000"/>
                        <a:lumOff val="8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de-DE" sz="1200" dirty="0"/>
                        <a:t>OmniRAN </a:t>
                      </a:r>
                      <a:r>
                        <a:rPr lang="en-US" sz="1200" noProof="0" dirty="0"/>
                        <a:t>opening</a:t>
                      </a:r>
                    </a:p>
                    <a:p>
                      <a:endParaRPr lang="en-US" dirty="0"/>
                    </a:p>
                  </a:txBody>
                  <a:tcPr marL="36000" marR="36000" marT="36000" marB="36000">
                    <a:solidFill>
                      <a:schemeClr val="tx2">
                        <a:lumMod val="60000"/>
                        <a:lumOff val="40000"/>
                      </a:schemeClr>
                    </a:solidFill>
                  </a:tcPr>
                </a:tc>
                <a:tc>
                  <a:txBody>
                    <a:bodyPr/>
                    <a:lstStyle/>
                    <a:p>
                      <a:endParaRPr lang="en-US" sz="1100" dirty="0"/>
                    </a:p>
                  </a:txBody>
                  <a:tcPr marL="36000" marR="36000" marT="36000" marB="36000">
                    <a:solidFill>
                      <a:schemeClr val="tx2">
                        <a:lumMod val="60000"/>
                        <a:lumOff val="40000"/>
                      </a:schemeClr>
                    </a:solidFill>
                  </a:tcPr>
                </a:tc>
                <a:tc>
                  <a:txBody>
                    <a:bodyPr/>
                    <a:lstStyle/>
                    <a:p>
                      <a:endParaRPr lang="en-US" dirty="0"/>
                    </a:p>
                  </a:txBody>
                  <a:tcPr marL="36000" marR="36000" marT="36000" marB="36000">
                    <a:solidFill>
                      <a:schemeClr val="tx2">
                        <a:lumMod val="60000"/>
                        <a:lumOff val="40000"/>
                      </a:schemeClr>
                    </a:solidFill>
                  </a:tcPr>
                </a:tc>
                <a:tc rowSpan="3">
                  <a:txBody>
                    <a:bodyPr/>
                    <a:lstStyle/>
                    <a:p>
                      <a:endParaRPr lang="en-US" sz="1400" dirty="0"/>
                    </a:p>
                  </a:txBody>
                  <a:tcPr marL="36000" marR="36000" marT="36000" marB="36000">
                    <a:solidFill>
                      <a:schemeClr val="bg1"/>
                    </a:solidFill>
                  </a:tcPr>
                </a:tc>
                <a:tc vMerge="1">
                  <a:txBody>
                    <a:bodyPr/>
                    <a:lstStyle/>
                    <a:p>
                      <a:endParaRPr lang="en-US"/>
                    </a:p>
                  </a:txBody>
                  <a:tcPr/>
                </a:tc>
                <a:extLst>
                  <a:ext uri="{0D108BD9-81ED-4DB2-BD59-A6C34878D82A}">
                    <a16:rowId xmlns:a16="http://schemas.microsoft.com/office/drawing/2014/main" val="10006"/>
                  </a:ext>
                </a:extLst>
              </a:tr>
              <a:tr h="21469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extLst>
                  <a:ext uri="{0D108BD9-81ED-4DB2-BD59-A6C34878D82A}">
                    <a16:rowId xmlns:a16="http://schemas.microsoft.com/office/drawing/2014/main" val="10008"/>
                  </a:ext>
                </a:extLst>
              </a:tr>
              <a:tr h="874908">
                <a:tc>
                  <a:txBody>
                    <a:bodyPr/>
                    <a:lstStyle/>
                    <a:p>
                      <a:pPr algn="r"/>
                      <a:r>
                        <a:rPr lang="en-US" sz="1500" dirty="0"/>
                        <a:t>16:00</a:t>
                      </a:r>
                    </a:p>
                    <a:p>
                      <a:pPr algn="r"/>
                      <a:endParaRPr lang="en-US" sz="1500" dirty="0"/>
                    </a:p>
                    <a:p>
                      <a:pPr algn="r"/>
                      <a:endParaRPr lang="en-US" sz="1500" dirty="0"/>
                    </a:p>
                    <a:p>
                      <a:pPr algn="r"/>
                      <a:r>
                        <a:rPr lang="en-US" sz="1500" dirty="0"/>
                        <a:t>18:00</a:t>
                      </a:r>
                    </a:p>
                  </a:txBody>
                  <a:tcPr marL="0" marR="0" marT="0" marB="0">
                    <a:solidFill>
                      <a:schemeClr val="tx2">
                        <a:lumMod val="20000"/>
                        <a:lumOff val="80000"/>
                      </a:schemeClr>
                    </a:solidFill>
                  </a:tcPr>
                </a:tc>
                <a:tc>
                  <a:txBody>
                    <a:bodyPr/>
                    <a:lstStyle/>
                    <a:p>
                      <a:endParaRPr lang="en-US" sz="1200" dirty="0"/>
                    </a:p>
                  </a:txBody>
                  <a:tcPr marL="36000" marR="36000" marT="36000" marB="36000">
                    <a:solidFill>
                      <a:schemeClr val="tx2">
                        <a:lumMod val="60000"/>
                        <a:lumOff val="4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t>OmniRAN</a:t>
                      </a:r>
                      <a:r>
                        <a:rPr lang="en-US" sz="1200" baseline="0" dirty="0"/>
                        <a:t> closing</a:t>
                      </a:r>
                      <a:endParaRPr lang="en-US" sz="1200" dirty="0"/>
                    </a:p>
                  </a:txBody>
                  <a:tcPr marL="36000" marR="36000" marT="36000" marB="36000">
                    <a:solidFill>
                      <a:schemeClr val="tx2">
                        <a:lumMod val="60000"/>
                        <a:lumOff val="4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tx2">
                        <a:lumMod val="40000"/>
                        <a:lumOff val="6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extLst>
                  <a:ext uri="{0D108BD9-81ED-4DB2-BD59-A6C34878D82A}">
                    <a16:rowId xmlns:a16="http://schemas.microsoft.com/office/drawing/2014/main" val="10009"/>
                  </a:ext>
                </a:extLst>
              </a:tr>
              <a:tr h="204273">
                <a:tc rowSpan="2">
                  <a:txBody>
                    <a:bodyPr/>
                    <a:lstStyle/>
                    <a:p>
                      <a:pPr algn="ctr"/>
                      <a:endParaRPr lang="en-US" sz="1500" dirty="0"/>
                    </a:p>
                  </a:txBody>
                  <a:tcPr marL="0" marR="0" marT="0" marB="0">
                    <a:solidFill>
                      <a:schemeClr val="bg1"/>
                    </a:solidFill>
                  </a:tcPr>
                </a:tc>
                <a:tc>
                  <a:txBody>
                    <a:bodyPr/>
                    <a:lstStyle/>
                    <a:p>
                      <a:endParaRPr lang="en-US" dirty="0"/>
                    </a:p>
                  </a:txBody>
                  <a:tcPr marL="36000" marR="36000" marT="36000" marB="36000">
                    <a:solidFill>
                      <a:schemeClr val="bg1"/>
                    </a:solidFill>
                  </a:tcPr>
                </a:tc>
                <a:tc>
                  <a:txBody>
                    <a:bodyPr/>
                    <a:lstStyle/>
                    <a:p>
                      <a:endParaRPr lang="en-US" dirty="0"/>
                    </a:p>
                  </a:txBody>
                  <a:tcPr marL="36000" marR="36000" marT="36000" marB="36000">
                    <a:solidFill>
                      <a:schemeClr val="bg1"/>
                    </a:solidFill>
                  </a:tcPr>
                </a:tc>
                <a:tc rowSpan="2">
                  <a:txBody>
                    <a:bodyPr/>
                    <a:lstStyle/>
                    <a:p>
                      <a:r>
                        <a:rPr lang="en-US" sz="1200" dirty="0"/>
                        <a:t>Social meeting at TV tower</a:t>
                      </a:r>
                    </a:p>
                  </a:txBody>
                  <a:tcPr marL="36000" marR="36000" marT="36000" marB="36000">
                    <a:solidFill>
                      <a:schemeClr val="accent1">
                        <a:lumMod val="40000"/>
                        <a:lumOff val="60000"/>
                      </a:schemeClr>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noFill/>
                  </a:tcPr>
                </a:tc>
                <a:extLst>
                  <a:ext uri="{0D108BD9-81ED-4DB2-BD59-A6C34878D82A}">
                    <a16:rowId xmlns:a16="http://schemas.microsoft.com/office/drawing/2014/main" val="10010"/>
                  </a:ext>
                </a:extLst>
              </a:tr>
              <a:tr h="204273">
                <a:tc vMerge="1">
                  <a:txBody>
                    <a:bodyPr/>
                    <a:lstStyle/>
                    <a:p>
                      <a:endParaRPr lang="en-US"/>
                    </a:p>
                  </a:txBody>
                  <a:tcPr/>
                </a:tc>
                <a:tc>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noFill/>
                  </a:tcPr>
                </a:tc>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no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35773384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dirty="0"/>
              <a:t>Conference Call</a:t>
            </a:r>
          </a:p>
        </p:txBody>
      </p:sp>
      <p:sp>
        <p:nvSpPr>
          <p:cNvPr id="3078" name="Rectangle 3"/>
          <p:cNvSpPr>
            <a:spLocks noGrp="1" noChangeArrowheads="1"/>
          </p:cNvSpPr>
          <p:nvPr>
            <p:ph type="body" idx="1"/>
          </p:nvPr>
        </p:nvSpPr>
        <p:spPr>
          <a:xfrm>
            <a:off x="457200" y="1600200"/>
            <a:ext cx="8458200" cy="4525963"/>
          </a:xfrm>
        </p:spPr>
        <p:txBody>
          <a:bodyPr>
            <a:normAutofit fontScale="77500" lnSpcReduction="20000"/>
          </a:bodyPr>
          <a:lstStyle/>
          <a:p>
            <a:r>
              <a:rPr lang="en-GB" dirty="0"/>
              <a:t>Tuesday, May 2</a:t>
            </a:r>
            <a:r>
              <a:rPr lang="en-GB" baseline="30000" dirty="0"/>
              <a:t>nd</a:t>
            </a:r>
            <a:r>
              <a:rPr lang="en-GB" dirty="0"/>
              <a:t> </a:t>
            </a:r>
            <a:r>
              <a:rPr lang="en-US" dirty="0"/>
              <a:t>, 2017 at 09:30-11:00am ET</a:t>
            </a:r>
          </a:p>
          <a:p>
            <a:endParaRPr lang="en-US" dirty="0"/>
          </a:p>
          <a:p>
            <a:r>
              <a:rPr lang="en-US" dirty="0"/>
              <a:t>Join WebEx meeting:</a:t>
            </a:r>
          </a:p>
          <a:p>
            <a:pPr lvl="1"/>
            <a:r>
              <a:rPr lang="en-US" u="sng" dirty="0">
                <a:hlinkClick r:id="rId3"/>
              </a:rPr>
              <a:t>https://nokiameetings.webex.com/nokiameetings/j.php?MTID=md72da1f1f2d5f047149d2e46f08cab89</a:t>
            </a:r>
            <a:endParaRPr lang="en-US" u="sng" dirty="0"/>
          </a:p>
          <a:p>
            <a:pPr lvl="1"/>
            <a:r>
              <a:rPr lang="en-US" dirty="0"/>
              <a:t>Meeting number: </a:t>
            </a:r>
            <a:r>
              <a:rPr lang="en-US" b="1" dirty="0"/>
              <a:t>953 864 190</a:t>
            </a:r>
            <a:r>
              <a:rPr lang="en-US" dirty="0"/>
              <a:t>  </a:t>
            </a:r>
          </a:p>
          <a:p>
            <a:pPr lvl="1"/>
            <a:r>
              <a:rPr lang="en-US" dirty="0"/>
              <a:t>Meeting password: OmniRAN</a:t>
            </a:r>
          </a:p>
          <a:p>
            <a:r>
              <a:rPr lang="en-US" dirty="0"/>
              <a:t>Join by phone</a:t>
            </a:r>
          </a:p>
          <a:p>
            <a:pPr lvl="1"/>
            <a:r>
              <a:rPr lang="en-US" dirty="0"/>
              <a:t>Access code: </a:t>
            </a:r>
            <a:r>
              <a:rPr lang="en-US" b="1" dirty="0"/>
              <a:t>953 864 190</a:t>
            </a:r>
            <a:r>
              <a:rPr lang="en-US" dirty="0"/>
              <a:t>  </a:t>
            </a:r>
          </a:p>
          <a:p>
            <a:pPr lvl="1"/>
            <a:r>
              <a:rPr lang="en-US" dirty="0"/>
              <a:t>+1 972 445 9814 United States (Dallas) </a:t>
            </a:r>
          </a:p>
          <a:p>
            <a:pPr lvl="1"/>
            <a:r>
              <a:rPr lang="en-US" dirty="0"/>
              <a:t>Global call-in numbers</a:t>
            </a:r>
          </a:p>
          <a:p>
            <a:pPr lvl="1" fontAlgn="t"/>
            <a:r>
              <a:rPr lang="en-US" dirty="0">
                <a:hlinkClick r:id="rId4"/>
              </a:rPr>
              <a:t>https://nokiameetings.webex.com/nokiameetings/globalcallin.php?serviceType=MC&amp;ED=493455792&amp;tollFree=1</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dirty="0"/>
              <a:t>Participants, Patents, and Duty to Inform</a:t>
            </a:r>
          </a:p>
        </p:txBody>
      </p:sp>
      <p:sp>
        <p:nvSpPr>
          <p:cNvPr id="8195" name="Rectangle 1027"/>
          <p:cNvSpPr>
            <a:spLocks noGrp="1" noChangeArrowheads="1"/>
          </p:cNvSpPr>
          <p:nvPr>
            <p:ph idx="1"/>
          </p:nvPr>
        </p:nvSpPr>
        <p:spPr>
          <a:xfrm>
            <a:off x="457200" y="1265237"/>
            <a:ext cx="8229600" cy="5059363"/>
          </a:xfrm>
        </p:spPr>
        <p:txBody>
          <a:bodyPr/>
          <a:lstStyle/>
          <a:p>
            <a:pPr algn="ctr">
              <a:buFont typeface="Monotype Sorts"/>
              <a:buNone/>
            </a:pPr>
            <a:r>
              <a:rPr lang="en-US" altLang="en-US" sz="1500" b="1" dirty="0"/>
              <a:t>All participants in this meeting have certain obligations under the IEEE-SA Patent Policy. </a:t>
            </a:r>
          </a:p>
          <a:p>
            <a:pPr lvl="1">
              <a:buFont typeface="Arial"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a:solidFill>
                  <a:srgbClr val="003399"/>
                </a:solidFill>
              </a:rPr>
              <a:t>Early identification of holders of potential Essential Patent Claims is strongly encouraged</a:t>
            </a:r>
          </a:p>
          <a:p>
            <a:pPr lvl="1">
              <a:buFont typeface="Arial" pitchFamily="34" charset="0"/>
              <a:buChar char="•"/>
            </a:pPr>
            <a:r>
              <a:rPr lang="en-US" altLang="en-US" sz="1600" b="1" dirty="0">
                <a:solidFill>
                  <a:srgbClr val="003399"/>
                </a:solidFill>
              </a:rPr>
              <a:t>No duty to perform a patent search</a:t>
            </a:r>
            <a:endParaRPr lang="en-US" altLang="en-US" sz="1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4638"/>
            <a:ext cx="8229600" cy="715962"/>
          </a:xfrm>
        </p:spPr>
        <p:txBody>
          <a:bodyPr/>
          <a:lstStyle/>
          <a:p>
            <a:r>
              <a:rPr lang="en-GB" altLang="en-US" dirty="0"/>
              <a:t>Patent Related Links</a:t>
            </a:r>
            <a:endParaRPr lang="en-US" altLang="en-US" dirty="0"/>
          </a:p>
        </p:txBody>
      </p:sp>
      <p:sp>
        <p:nvSpPr>
          <p:cNvPr id="9219" name="Rectangle 3"/>
          <p:cNvSpPr>
            <a:spLocks noGrp="1" noChangeArrowheads="1"/>
          </p:cNvSpPr>
          <p:nvPr>
            <p:ph idx="1"/>
          </p:nvPr>
        </p:nvSpPr>
        <p:spPr>
          <a:xfrm>
            <a:off x="457200" y="1142999"/>
            <a:ext cx="8229600" cy="4191001"/>
          </a:xfrm>
        </p:spPr>
        <p:txBody>
          <a:bodyPr>
            <a:normAutofit fontScale="85000" lnSpcReduction="10000"/>
          </a:bodyPr>
          <a:lstStyle/>
          <a:p>
            <a:r>
              <a:rPr lang="en-US" altLang="en-US" dirty="0"/>
              <a:t>All participants should be familiar with their obligations under the IEEE-SA Policies &amp; Procedures for standards development.</a:t>
            </a:r>
            <a:br>
              <a:rPr lang="en-US" altLang="en-US" dirty="0"/>
            </a:br>
            <a:endParaRPr lang="en-US" altLang="en-US" dirty="0"/>
          </a:p>
          <a:p>
            <a:r>
              <a:rPr lang="en-US" altLang="en-US" dirty="0"/>
              <a:t>Patent Policy is stated in these sources:</a:t>
            </a:r>
          </a:p>
          <a:p>
            <a:pPr lvl="1"/>
            <a:r>
              <a:rPr lang="en-GB" altLang="en-US" dirty="0"/>
              <a:t>IEEE-SA Standards Boards Bylaws</a:t>
            </a:r>
            <a:br>
              <a:rPr lang="en-GB" altLang="en-US" dirty="0"/>
            </a:br>
            <a:r>
              <a:rPr lang="en-US" altLang="en-US" sz="2400" dirty="0">
                <a:hlinkClick r:id="rId2"/>
              </a:rPr>
              <a:t>http://standards.ieee.org/develop/policies/bylaws/sect6-7.html#6</a:t>
            </a:r>
            <a:endParaRPr lang="en-US" altLang="en-US" dirty="0"/>
          </a:p>
          <a:p>
            <a:pPr lvl="1"/>
            <a:r>
              <a:rPr lang="en-GB" altLang="en-US" dirty="0"/>
              <a:t>IEEE-SA Standards Board Operations Manual</a:t>
            </a:r>
            <a:br>
              <a:rPr lang="en-GB" altLang="en-US" dirty="0"/>
            </a:br>
            <a:r>
              <a:rPr lang="en-US" altLang="en-US" sz="2400" dirty="0">
                <a:hlinkClick r:id="rId3"/>
              </a:rPr>
              <a:t>http://standards.ieee.org/develop/policies/opman/sect6.html#6.3</a:t>
            </a:r>
            <a:endParaRPr lang="en-US" altLang="en-US" dirty="0"/>
          </a:p>
          <a:p>
            <a:pPr lvl="1"/>
            <a:r>
              <a:rPr lang="en-US" altLang="en-US" dirty="0"/>
              <a:t>Material about the patent policy is available at </a:t>
            </a:r>
            <a:br>
              <a:rPr lang="en-US" altLang="en-US" dirty="0"/>
            </a:br>
            <a:r>
              <a:rPr lang="en-US" altLang="en-US" sz="2400" dirty="0">
                <a:hlinkClick r:id="rId4"/>
              </a:rPr>
              <a:t>http://standards.ieee.org/about/sasb/patcom/materials.html</a:t>
            </a:r>
            <a:endParaRPr lang="en-US" altLang="en-US" dirty="0"/>
          </a:p>
          <a:p>
            <a:pPr lvl="1"/>
            <a:endParaRPr lang="en-US" altLang="en-US" dirty="0"/>
          </a:p>
        </p:txBody>
      </p:sp>
      <p:sp>
        <p:nvSpPr>
          <p:cNvPr id="9221" name="Rectangle 7"/>
          <p:cNvSpPr>
            <a:spLocks noChangeArrowheads="1"/>
          </p:cNvSpPr>
          <p:nvPr/>
        </p:nvSpPr>
        <p:spPr bwMode="auto">
          <a:xfrm>
            <a:off x="381000" y="5410200"/>
            <a:ext cx="8229600" cy="830997"/>
          </a:xfrm>
          <a:prstGeom prst="rect">
            <a:avLst/>
          </a:prstGeom>
          <a:noFill/>
          <a:ln w="9525">
            <a:noFill/>
            <a:miter lim="800000"/>
            <a:headEnd/>
            <a:tailEnd/>
          </a:ln>
        </p:spPr>
        <p:txBody>
          <a:bodyPr wrap="square">
            <a:spAutoFit/>
          </a:bodyPr>
          <a:lstStyle/>
          <a:p>
            <a:pPr eaLnBrk="0" hangingPunct="0"/>
            <a:r>
              <a:rPr lang="en-US" altLang="en-US" sz="1200" b="1" dirty="0">
                <a:solidFill>
                  <a:srgbClr val="000099"/>
                </a:solidFill>
                <a:latin typeface="Arial" pitchFamily="34" charset="0"/>
              </a:rPr>
              <a:t>If you have questions, contact the IEEE-SA Standards Board Patent Committee Administrator at patcom@ieee.org or visit </a:t>
            </a:r>
            <a:r>
              <a:rPr lang="en-US" altLang="en-US" sz="1200" b="1" dirty="0">
                <a:solidFill>
                  <a:srgbClr val="000099"/>
                </a:solidFill>
                <a:latin typeface="Arial" pitchFamily="34" charset="0"/>
                <a:hlinkClick r:id="rId5"/>
              </a:rPr>
              <a:t>http://standards.ieee.org/about/sasb/patcom/index.html</a:t>
            </a: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r>
              <a:rPr lang="en-US" altLang="en-US" sz="1200" b="1" dirty="0">
                <a:solidFill>
                  <a:srgbClr val="000099"/>
                </a:solidFill>
                <a:latin typeface="Arial" pitchFamily="34" charset="0"/>
              </a:rPr>
              <a:t>This slide set is available at </a:t>
            </a:r>
            <a:r>
              <a:rPr lang="en-US" altLang="en-US" sz="1200" b="1" dirty="0">
                <a:solidFill>
                  <a:srgbClr val="000099"/>
                </a:solidFill>
                <a:latin typeface="Arial" pitchFamily="34" charset="0"/>
                <a:hlinkClick r:id="rId6"/>
              </a:rPr>
              <a:t>https://development.standards.ieee.org/myproject/Public/mytools/mob/slideset.ppt</a:t>
            </a:r>
            <a:endParaRPr lang="en-US" altLang="en-US" sz="1200" b="1" dirty="0">
              <a:solidFill>
                <a:srgbClr val="000099"/>
              </a:solidFill>
              <a:latin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a:t>Call for Potentially Essential Patents</a:t>
            </a:r>
          </a:p>
        </p:txBody>
      </p:sp>
      <p:sp>
        <p:nvSpPr>
          <p:cNvPr id="10243" name="Rectangle 1027"/>
          <p:cNvSpPr>
            <a:spLocks noGrp="1" noChangeArrowheads="1"/>
          </p:cNvSpPr>
          <p:nvPr>
            <p:ph type="body" idx="1"/>
          </p:nvPr>
        </p:nvSpPr>
        <p:spPr>
          <a:xfrm>
            <a:off x="457200" y="1371600"/>
            <a:ext cx="8229600" cy="4724400"/>
          </a:xfrm>
        </p:spPr>
        <p:txBody>
          <a:bodyPr>
            <a:normAutofit fontScale="92500" lnSpcReduction="10000"/>
          </a:bodyPr>
          <a:lstStyle/>
          <a:p>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a:t>Either speak up now or</a:t>
            </a:r>
          </a:p>
          <a:p>
            <a:pPr lvl="1"/>
            <a:r>
              <a:rPr lang="en-US" altLang="en-US" dirty="0"/>
              <a:t>Provide the chair of this group with the identity of the holder(s) of any and all such claims as soon as possible or</a:t>
            </a:r>
          </a:p>
          <a:p>
            <a:pPr lvl="1"/>
            <a:r>
              <a:rPr lang="en-US" altLang="en-US" dirty="0"/>
              <a:t>Cause an LOA to be submitted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7200" y="274638"/>
            <a:ext cx="8229600" cy="1096962"/>
          </a:xfrm>
        </p:spPr>
        <p:txBody>
          <a:bodyPr/>
          <a:lstStyle/>
          <a:p>
            <a:r>
              <a:rPr lang="en-US" dirty="0"/>
              <a:t>Participation in IEEE 802 Meetings</a:t>
            </a:r>
          </a:p>
        </p:txBody>
      </p:sp>
      <p:sp>
        <p:nvSpPr>
          <p:cNvPr id="10242" name="Rectangle 2"/>
          <p:cNvSpPr>
            <a:spLocks noGrp="1" noChangeArrowheads="1"/>
          </p:cNvSpPr>
          <p:nvPr>
            <p:ph type="body" idx="1"/>
          </p:nvPr>
        </p:nvSpPr>
        <p:spPr>
          <a:xfrm>
            <a:off x="457200" y="1447800"/>
            <a:ext cx="8229600" cy="4800600"/>
          </a:xfrm>
        </p:spPr>
        <p:txBody>
          <a:bodyPr>
            <a:normAutofit fontScale="55000" lnSpcReduction="20000"/>
          </a:bodyPr>
          <a:lstStyle/>
          <a:p>
            <a:r>
              <a:rPr lang="en-US" dirty="0"/>
              <a:t>All participation in IEEE 802 Working Group meetings is on an individual basis</a:t>
            </a:r>
          </a:p>
          <a:p>
            <a:pPr lvl="1"/>
            <a:r>
              <a:rPr lang="en-GB" dirty="0"/>
              <a:t>Participants in the IEEE standards development individual process shall act based on their qualifications and experience. (</a:t>
            </a:r>
            <a:r>
              <a:rPr lang="en-GB" dirty="0">
                <a:hlinkClick r:id="rId3"/>
              </a:rPr>
              <a:t>https://standards.ieee.org/develop/policies/bylaws/sb_bylaws.pdf</a:t>
            </a:r>
            <a:r>
              <a:rPr lang="en-GB" dirty="0"/>
              <a:t>  section 5.2.1)</a:t>
            </a:r>
            <a:endParaRPr lang="en-US" dirty="0"/>
          </a:p>
          <a:p>
            <a:pPr lvl="1"/>
            <a:r>
              <a:rPr lang="en-US" dirty="0"/>
              <a:t>IEEE 802 </a:t>
            </a:r>
            <a:r>
              <a:rPr lang="en-GB" dirty="0"/>
              <a:t>Working Group membership is by individual; “Working Group members shall participate in the consensus process in a manner consistent with their professional expert opinion as individuals, and not as organizational representatives”. (</a:t>
            </a:r>
            <a:r>
              <a:rPr lang="en-GB" dirty="0">
                <a:hlinkClick r:id="rId4"/>
              </a:rPr>
              <a:t>http://ieee802.org/PNP/approved/IEEE_802_WG_PandP_v19.pdf</a:t>
            </a:r>
            <a:r>
              <a:rPr lang="en-GB" dirty="0"/>
              <a:t> section 4.2.1)</a:t>
            </a:r>
            <a:endParaRPr lang="en-US" dirty="0"/>
          </a:p>
          <a:p>
            <a:r>
              <a:rPr lang="en-US"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dirty="0"/>
              <a:t>You shall not direct the actions or votes of any other member of an IEEE 802 Working Group or retaliate against any other member for their actions or votes within IEEE 802 Working Group meetings, see</a:t>
            </a:r>
          </a:p>
          <a:p>
            <a:pPr lvl="1"/>
            <a:r>
              <a:rPr lang="en-US" dirty="0">
                <a:hlinkClick r:id="rId5" invalidUrl="https://standards.ieee.org/develop/policies/bylaws/sb_bylaws.pdf section 5.2.1.3"/>
              </a:rPr>
              <a:t>https://standards.ieee.org/develop/policies/bylaws/sb_bylaws.pdf </a:t>
            </a:r>
            <a:r>
              <a:rPr lang="en-US" dirty="0"/>
              <a:t> section 5.2.1.3 and</a:t>
            </a:r>
          </a:p>
          <a:p>
            <a:pPr lvl="1"/>
            <a:r>
              <a:rPr lang="en-GB" dirty="0">
                <a:hlinkClick r:id="rId4"/>
              </a:rPr>
              <a:t>http://ieee802.org/PNP/approved/IEEE_802_WG_PandP_v19.pdf</a:t>
            </a:r>
            <a:r>
              <a:rPr lang="en-GB" dirty="0"/>
              <a:t>  section 3.4.1, list item x</a:t>
            </a:r>
            <a:endParaRPr lang="en-US" dirty="0"/>
          </a:p>
          <a:p>
            <a:r>
              <a:rPr lang="en-US" dirty="0"/>
              <a:t>By participating in IEEE 802 meetings, you accept these requirements.  If you do not agree to these policies then you shall not participate.</a:t>
            </a:r>
          </a:p>
          <a:p>
            <a:endParaRPr lang="en-US" dirty="0"/>
          </a:p>
        </p:txBody>
      </p:sp>
    </p:spTree>
    <p:extLst>
      <p:ext uri="{BB962C8B-B14F-4D97-AF65-F5344CB8AC3E}">
        <p14:creationId xmlns:p14="http://schemas.microsoft.com/office/powerpoint/2010/main" val="25725102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sz="3200" dirty="0"/>
              <a:t>Other Guidelines for IEEE WG Meetings</a:t>
            </a:r>
          </a:p>
        </p:txBody>
      </p:sp>
      <p:sp>
        <p:nvSpPr>
          <p:cNvPr id="6" name="Content Placeholder 5"/>
          <p:cNvSpPr>
            <a:spLocks noGrp="1"/>
          </p:cNvSpPr>
          <p:nvPr>
            <p:ph idx="1"/>
          </p:nvPr>
        </p:nvSpPr>
        <p:spPr>
          <a:xfrm>
            <a:off x="457200" y="1600200"/>
            <a:ext cx="8229600" cy="4419600"/>
          </a:xfrm>
        </p:spPr>
        <p:txBody>
          <a:bodyPr/>
          <a:lstStyle/>
          <a:p>
            <a:pPr marL="230188" indent="-230188">
              <a:lnSpc>
                <a:spcPct val="80000"/>
              </a:lnSpc>
              <a:spcAft>
                <a:spcPct val="40000"/>
              </a:spcAft>
              <a:buClr>
                <a:srgbClr val="CC3300"/>
              </a:buClr>
              <a:buSzPct val="50000"/>
              <a:buFont typeface="Arial" pitchFamily="34" charset="0"/>
              <a:buChar char="•"/>
            </a:pPr>
            <a:r>
              <a:rPr lang="en-US" altLang="en-US" sz="1800" b="1" dirty="0">
                <a:solidFill>
                  <a:srgbClr val="000099"/>
                </a:solidFill>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specific license rates, terms, or conditions.</a:t>
            </a:r>
          </a:p>
          <a:p>
            <a:pPr marL="1143000" lvl="2">
              <a:lnSpc>
                <a:spcPct val="80000"/>
              </a:lnSpc>
              <a:spcAft>
                <a:spcPct val="40000"/>
              </a:spcAft>
              <a:buClr>
                <a:srgbClr val="CC3300"/>
              </a:buClr>
              <a:buSzPct val="50000"/>
              <a:buFont typeface="Arial" pitchFamily="34" charset="0"/>
              <a:buChar char="•"/>
            </a:pPr>
            <a:r>
              <a:rPr lang="en-US" altLang="en-US" sz="1400" dirty="0">
                <a:solidFill>
                  <a:srgbClr val="000099"/>
                </a:solidFill>
              </a:rPr>
              <a:t>Relative costs, including licensing costs of essential patent claims, of different technical approaches may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a:solidFill>
                  <a:srgbClr val="000099"/>
                </a:solidFill>
              </a:rPr>
              <a:t>Technical considerations remain primary focus</a:t>
            </a:r>
            <a:endParaRPr lang="en-US" altLang="en-US" sz="1400" dirty="0">
              <a:solidFill>
                <a:srgbClr val="000099"/>
              </a:solidFill>
            </a:endParaRP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be silent if inappropriate topics are discussed … do formally object.</a:t>
            </a:r>
          </a:p>
          <a:p>
            <a:pPr marL="230188" indent="-230188" algn="ctr">
              <a:lnSpc>
                <a:spcPct val="80000"/>
              </a:lnSpc>
              <a:buClr>
                <a:srgbClr val="CC3300"/>
              </a:buClr>
              <a:buSzPct val="50000"/>
              <a:buNone/>
            </a:pPr>
            <a:r>
              <a:rPr lang="en-US" altLang="en-US" sz="1000" b="1" dirty="0">
                <a:solidFill>
                  <a:srgbClr val="000099"/>
                </a:solidFill>
              </a:rPr>
              <a:t>---------------------------------------------------------------   </a:t>
            </a:r>
            <a:endParaRPr lang="en-US" altLang="en-US" sz="1200" b="1" dirty="0">
              <a:solidFill>
                <a:srgbClr val="000099"/>
              </a:solidFill>
            </a:endParaRPr>
          </a:p>
          <a:p>
            <a:pPr marL="230188" indent="-230188" algn="ctr">
              <a:lnSpc>
                <a:spcPct val="80000"/>
              </a:lnSpc>
              <a:buClr>
                <a:srgbClr val="CC3300"/>
              </a:buClr>
              <a:buSzPct val="50000"/>
              <a:buNone/>
            </a:pPr>
            <a:r>
              <a:rPr lang="en-US" altLang="en-US" sz="1200" b="1" dirty="0">
                <a:solidFill>
                  <a:srgbClr val="000099"/>
                </a:solidFill>
              </a:rPr>
              <a:t>See </a:t>
            </a:r>
            <a:r>
              <a:rPr lang="en-US" altLang="en-US" sz="1200" b="1" i="1" dirty="0">
                <a:solidFill>
                  <a:srgbClr val="000099"/>
                </a:solidFill>
              </a:rPr>
              <a:t>IEEE-SA Standards Board Operations Manual</a:t>
            </a:r>
            <a:r>
              <a:rPr lang="en-US" altLang="en-US" sz="1200" b="1" dirty="0">
                <a:solidFill>
                  <a:srgbClr val="000099"/>
                </a:solidFill>
              </a:rPr>
              <a:t>, clause 5.3.10 and </a:t>
            </a:r>
            <a:r>
              <a:rPr lang="en-GB" altLang="en-US" sz="1200" b="1" dirty="0">
                <a:solidFill>
                  <a:srgbClr val="000099"/>
                </a:solidFill>
              </a:rPr>
              <a:t>“Promoting Competition and Innovation: What You Need to Know about the IEEE Standards Association's Antitrust and Competition Policy”</a:t>
            </a:r>
            <a:r>
              <a:rPr lang="en-US" altLang="en-US" sz="1200" b="1" dirty="0">
                <a:solidFill>
                  <a:srgbClr val="000099"/>
                </a:solidFill>
              </a:rPr>
              <a:t> for more details.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0" hangingPunct="0"/>
            <a:endParaRPr lang="en-GB" altLang="en-US" b="1" u="sng">
              <a:solidFill>
                <a:srgbClr val="000099"/>
              </a:solidFill>
              <a:latin typeface="Helvetica" pitchFamily="34" charset="0"/>
            </a:endParaRP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10000"/>
          </a:bodyPr>
          <a:lstStyle/>
          <a:p>
            <a:r>
              <a:rPr lang="en-US" dirty="0">
                <a:solidFill>
                  <a:srgbClr val="1F497D"/>
                </a:solidFill>
              </a:rPr>
              <a:t>Link to IEEE Disclosure of Affiliation </a:t>
            </a:r>
          </a:p>
          <a:p>
            <a:pPr lvl="1"/>
            <a:r>
              <a:rPr lang="en-US" sz="2200" dirty="0">
                <a:solidFill>
                  <a:srgbClr val="1F497D"/>
                </a:solidFill>
                <a:hlinkClick r:id="rId3"/>
              </a:rPr>
              <a:t>http://standards.ieee.org/faqs/affiliationFAQ.html</a:t>
            </a:r>
            <a:br>
              <a:rPr lang="en-US" sz="2200" dirty="0">
                <a:solidFill>
                  <a:srgbClr val="1F497D"/>
                </a:solidFill>
              </a:rPr>
            </a:br>
            <a:endParaRPr lang="en-US" sz="2200" dirty="0">
              <a:solidFill>
                <a:srgbClr val="1F497D"/>
              </a:solidFill>
            </a:endParaRPr>
          </a:p>
          <a:p>
            <a:r>
              <a:rPr lang="en-US" dirty="0">
                <a:solidFill>
                  <a:srgbClr val="1F497D"/>
                </a:solidFill>
              </a:rPr>
              <a:t>Links to IEEE Antitrust Guidelines</a:t>
            </a:r>
          </a:p>
          <a:p>
            <a:pPr lvl="1"/>
            <a:r>
              <a:rPr lang="en-US" sz="2200" dirty="0">
                <a:solidFill>
                  <a:srgbClr val="1F497D"/>
                </a:solidFill>
                <a:hlinkClick r:id="rId4"/>
              </a:rPr>
              <a:t>http://standards.ieee.org/resources/antitrust-guidelines.pdf</a:t>
            </a:r>
            <a:br>
              <a:rPr lang="en-US" sz="2200" dirty="0">
                <a:solidFill>
                  <a:srgbClr val="1F497D"/>
                </a:solidFill>
              </a:rPr>
            </a:br>
            <a:endParaRPr lang="en-US" sz="2200" dirty="0">
              <a:solidFill>
                <a:srgbClr val="1F497D"/>
              </a:solidFill>
            </a:endParaRPr>
          </a:p>
          <a:p>
            <a:r>
              <a:rPr lang="en-US" dirty="0">
                <a:solidFill>
                  <a:srgbClr val="1F497D"/>
                </a:solidFill>
              </a:rPr>
              <a:t>Link to IEEE Code of Ethics</a:t>
            </a:r>
          </a:p>
          <a:p>
            <a:pPr lvl="1"/>
            <a:r>
              <a:rPr lang="en-US" sz="2200" dirty="0">
                <a:solidFill>
                  <a:srgbClr val="1F497D"/>
                </a:solidFill>
                <a:hlinkClick r:id="rId5"/>
              </a:rPr>
              <a:t>http://www.ieee.org/web/membership/ethics/code_ethics.html</a:t>
            </a:r>
            <a:r>
              <a:rPr lang="en-US" sz="2200" dirty="0">
                <a:solidFill>
                  <a:srgbClr val="1F497D"/>
                </a:solidFill>
              </a:rPr>
              <a:t> </a:t>
            </a:r>
            <a:br>
              <a:rPr lang="en-US" sz="2200" dirty="0">
                <a:solidFill>
                  <a:srgbClr val="1F497D"/>
                </a:solidFill>
              </a:rPr>
            </a:br>
            <a:endParaRPr lang="en-US" sz="2200" dirty="0">
              <a:solidFill>
                <a:srgbClr val="1F497D"/>
              </a:solidFill>
            </a:endParaRPr>
          </a:p>
          <a:p>
            <a:r>
              <a:rPr lang="en-US" dirty="0">
                <a:solidFill>
                  <a:srgbClr val="1F497D"/>
                </a:solidFill>
              </a:rPr>
              <a:t>Link to IEEE Patent Policy</a:t>
            </a:r>
          </a:p>
          <a:p>
            <a:pPr lvl="1"/>
            <a:r>
              <a:rPr lang="en-US" sz="2000" dirty="0">
                <a:solidFill>
                  <a:srgbClr val="1F497D"/>
                </a:solidFill>
                <a:hlinkClick r:id="rId6"/>
              </a:rPr>
              <a:t>http://standards.ieee.org/board/pat/pat-slideset.ppt</a:t>
            </a:r>
            <a:endParaRPr lang="en-US" sz="2000" dirty="0">
              <a:solidFill>
                <a:srgbClr val="1F497D"/>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Agenda proposal</a:t>
            </a:r>
            <a:endParaRPr lang="en-US" dirty="0"/>
          </a:p>
        </p:txBody>
      </p:sp>
      <p:sp>
        <p:nvSpPr>
          <p:cNvPr id="4104" name="Rectangle 5"/>
          <p:cNvSpPr>
            <a:spLocks noGrp="1" noChangeArrowheads="1"/>
          </p:cNvSpPr>
          <p:nvPr>
            <p:ph type="body" idx="1"/>
          </p:nvPr>
        </p:nvSpPr>
        <p:spPr/>
        <p:txBody>
          <a:bodyPr>
            <a:normAutofit/>
          </a:bodyPr>
          <a:lstStyle/>
          <a:p>
            <a:r>
              <a:rPr lang="en-US" dirty="0"/>
              <a:t>Review of minutes</a:t>
            </a:r>
          </a:p>
          <a:p>
            <a:pPr lvl="1"/>
            <a:r>
              <a:rPr lang="en-US" dirty="0"/>
              <a:t> Apr 11</a:t>
            </a:r>
            <a:r>
              <a:rPr lang="en-US" baseline="30000" dirty="0"/>
              <a:t>th</a:t>
            </a:r>
            <a:r>
              <a:rPr lang="en-US" dirty="0"/>
              <a:t> </a:t>
            </a:r>
            <a:r>
              <a:rPr lang="en-US" dirty="0" err="1"/>
              <a:t>confcall</a:t>
            </a:r>
            <a:r>
              <a:rPr lang="en-US" dirty="0"/>
              <a:t> minutes</a:t>
            </a:r>
          </a:p>
          <a:p>
            <a:r>
              <a:rPr lang="en-US" dirty="0"/>
              <a:t>Reports</a:t>
            </a:r>
          </a:p>
          <a:p>
            <a:pPr fontAlgn="t"/>
            <a:r>
              <a:rPr lang="en-US" dirty="0"/>
              <a:t>Comment resolution of P802.1CF D0.4</a:t>
            </a:r>
          </a:p>
          <a:p>
            <a:pPr fontAlgn="t"/>
            <a:r>
              <a:rPr lang="en-US" dirty="0"/>
              <a:t>New contributions to 802.1CF</a:t>
            </a:r>
          </a:p>
          <a:p>
            <a:pPr fontAlgn="t"/>
            <a:r>
              <a:rPr lang="en-US" dirty="0"/>
              <a:t>Plans for Stuttgart F2F</a:t>
            </a:r>
          </a:p>
          <a:p>
            <a:pPr lvl="0"/>
            <a:r>
              <a:rPr lang="en-US" dirty="0" err="1"/>
              <a:t>AoB</a:t>
            </a:r>
            <a:endParaRPr lang="en-US" dirty="0"/>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1333</TotalTime>
  <Words>1421</Words>
  <Application>Microsoft Office PowerPoint</Application>
  <PresentationFormat>On-screen Show (4:3)</PresentationFormat>
  <Paragraphs>197</Paragraphs>
  <Slides>17</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ＭＳ Ｐゴシック</vt:lpstr>
      <vt:lpstr>Arial</vt:lpstr>
      <vt:lpstr>Helvetica</vt:lpstr>
      <vt:lpstr>Monotype Sorts</vt:lpstr>
      <vt:lpstr>Times</vt:lpstr>
      <vt:lpstr>Times New Roman</vt:lpstr>
      <vt:lpstr>Template</vt:lpstr>
      <vt:lpstr>IEEE 802.1 OmniRAN TG May 2nd  , 2017 Conference Call</vt:lpstr>
      <vt:lpstr>Conference Call</vt:lpstr>
      <vt:lpstr>Participants, Patents, and Duty to Inform</vt:lpstr>
      <vt:lpstr>Patent Related Links</vt:lpstr>
      <vt:lpstr>Call for Potentially Essential Patents</vt:lpstr>
      <vt:lpstr>Participation in IEEE 802 Meetings</vt:lpstr>
      <vt:lpstr>Other Guidelines for IEEE WG Meetings</vt:lpstr>
      <vt:lpstr>Resources – URLs</vt:lpstr>
      <vt:lpstr>Agenda proposal</vt:lpstr>
      <vt:lpstr>Business#1</vt:lpstr>
      <vt:lpstr>Call for Potentially Essential Patents</vt:lpstr>
      <vt:lpstr>Agenda</vt:lpstr>
      <vt:lpstr>Business #2</vt:lpstr>
      <vt:lpstr>Business #3</vt:lpstr>
      <vt:lpstr>Business #4</vt:lpstr>
      <vt:lpstr>Agenda proposal for May 2017 F2F</vt:lpstr>
      <vt:lpstr>Mar 2017 Agenda Graphics</vt:lpstr>
    </vt:vector>
  </TitlesOfParts>
  <Company>NIST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Riegel, Maximilian (Nokia - DE/Munich)</cp:lastModifiedBy>
  <cp:revision>302</cp:revision>
  <cp:lastPrinted>1998-02-10T13:28:06Z</cp:lastPrinted>
  <dcterms:created xsi:type="dcterms:W3CDTF">2011-12-30T17:06:23Z</dcterms:created>
  <dcterms:modified xsi:type="dcterms:W3CDTF">2017-05-02T09:08:31Z</dcterms:modified>
</cp:coreProperties>
</file>