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62" r:id="rId2"/>
    <p:sldId id="265" r:id="rId3"/>
    <p:sldId id="290" r:id="rId4"/>
    <p:sldId id="291" r:id="rId5"/>
    <p:sldId id="292" r:id="rId6"/>
    <p:sldId id="307" r:id="rId7"/>
    <p:sldId id="293" r:id="rId8"/>
    <p:sldId id="271" r:id="rId9"/>
    <p:sldId id="266" r:id="rId10"/>
    <p:sldId id="283" r:id="rId11"/>
    <p:sldId id="294" r:id="rId12"/>
    <p:sldId id="297" r:id="rId13"/>
    <p:sldId id="302" r:id="rId14"/>
    <p:sldId id="308"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81" autoAdjust="0"/>
    <p:restoredTop sz="99233" autoAdjust="0"/>
  </p:normalViewPr>
  <p:slideViewPr>
    <p:cSldViewPr>
      <p:cViewPr varScale="1">
        <p:scale>
          <a:sx n="121" d="100"/>
          <a:sy n="121" d="100"/>
        </p:scale>
        <p:origin x="114" y="22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664411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7</a:t>
            </a:fld>
            <a:endParaRPr lang="en-US" altLang="en-US" sz="1200" dirty="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a:p>
        </p:txBody>
      </p:sp>
    </p:spTree>
    <p:extLst>
      <p:ext uri="{BB962C8B-B14F-4D97-AF65-F5344CB8AC3E}">
        <p14:creationId xmlns:p14="http://schemas.microsoft.com/office/powerpoint/2010/main" val="30862705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8</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9</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12</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89" y="76200"/>
            <a:ext cx="2236511" cy="307777"/>
          </a:xfrm>
          <a:prstGeom prst="rect">
            <a:avLst/>
          </a:prstGeom>
        </p:spPr>
        <p:txBody>
          <a:bodyPr wrap="none">
            <a:spAutoFit/>
          </a:bodyPr>
          <a:lstStyle/>
          <a:p>
            <a:pPr algn="r"/>
            <a:r>
              <a:rPr lang="en-US" sz="1400" b="1" dirty="0"/>
              <a:t>omniran-17-0037-00-00TG</a:t>
            </a: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omniran/dcn/17/omniran-17-0036-00-00TG-mar-2017-f2f-meeting-minutes.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omniran/dcn/17/omniran-17-0035-00-5gaa-mar-15th-f2f-meeting-minutes-for-5g-action-a.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7/omniran-17-0035-00-5gaa-mar-15th-f2f-meeting-minutes-for-5g-action-a.docx" TargetMode="External"/><Relationship Id="rId2" Type="http://schemas.openxmlformats.org/officeDocument/2006/relationships/hyperlink" Target="https://mentor.ieee.org/omniran/dcn/17/omniran-17-0036-00-00TG-mar-2017-f2f-meeting-minutes.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d93c66923e06ebc2f89c76168622da8c"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amp;ED=493455792&amp;amp;tollFree=1"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IEEE 802.1 OmniRAN TG</a:t>
            </a:r>
            <a:br>
              <a:rPr lang="en-US" dirty="0"/>
            </a:br>
            <a:r>
              <a:rPr lang="en-US" dirty="0"/>
              <a:t>April 11</a:t>
            </a:r>
            <a:r>
              <a:rPr lang="en-US" baseline="30000" dirty="0"/>
              <a:t>th</a:t>
            </a:r>
            <a:r>
              <a:rPr lang="en-US" dirty="0"/>
              <a:t> , 2017 Conference Call</a:t>
            </a:r>
          </a:p>
        </p:txBody>
      </p:sp>
      <p:sp>
        <p:nvSpPr>
          <p:cNvPr id="3" name="Subtitle 2"/>
          <p:cNvSpPr>
            <a:spLocks noGrp="1"/>
          </p:cNvSpPr>
          <p:nvPr>
            <p:ph type="subTitle" idx="1"/>
          </p:nvPr>
        </p:nvSpPr>
        <p:spPr/>
        <p:txBody>
          <a:bodyPr/>
          <a:lstStyle/>
          <a:p>
            <a:r>
              <a:rPr lang="en-US" dirty="0"/>
              <a:t>2016-04-10</a:t>
            </a:r>
            <a:br>
              <a:rPr lang="en-US" dirty="0"/>
            </a:br>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Business#1</a:t>
            </a:r>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a:t>Call Meeting to Order</a:t>
            </a:r>
          </a:p>
          <a:p>
            <a:pPr lvl="1"/>
            <a:r>
              <a:rPr lang="en-GB" sz="2000" dirty="0"/>
              <a:t>Meeting called to order by chair at … AM ET</a:t>
            </a:r>
          </a:p>
          <a:p>
            <a:r>
              <a:rPr lang="en-GB" sz="2400" dirty="0"/>
              <a:t>Minutes taker:</a:t>
            </a:r>
          </a:p>
          <a:p>
            <a:pPr lvl="1"/>
            <a:r>
              <a:rPr lang="en-GB" sz="2000" dirty="0"/>
              <a:t>… is taking notes</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079269809"/>
              </p:ext>
            </p:extLst>
          </p:nvPr>
        </p:nvGraphicFramePr>
        <p:xfrm>
          <a:off x="914400" y="3352800"/>
          <a:ext cx="7772400" cy="2438400"/>
        </p:xfrm>
        <a:graphic>
          <a:graphicData uri="http://schemas.openxmlformats.org/drawingml/2006/table">
            <a:tbl>
              <a:tblPr firstRow="1" bandRow="1">
                <a:tableStyleId>{5C22544A-7EE6-4342-B048-85BDC9FD1C3A}</a:tableStyleId>
              </a:tblPr>
              <a:tblGrid>
                <a:gridCol w="1859280">
                  <a:extLst>
                    <a:ext uri="{9D8B030D-6E8A-4147-A177-3AD203B41FA5}">
                      <a16:colId xmlns:a16="http://schemas.microsoft.com/office/drawing/2014/main" val="20000"/>
                    </a:ext>
                  </a:extLst>
                </a:gridCol>
                <a:gridCol w="1859280">
                  <a:extLst>
                    <a:ext uri="{9D8B030D-6E8A-4147-A177-3AD203B41FA5}">
                      <a16:colId xmlns:a16="http://schemas.microsoft.com/office/drawing/2014/main" val="20001"/>
                    </a:ext>
                  </a:extLst>
                </a:gridCol>
                <a:gridCol w="243840">
                  <a:extLst>
                    <a:ext uri="{9D8B030D-6E8A-4147-A177-3AD203B41FA5}">
                      <a16:colId xmlns:a16="http://schemas.microsoft.com/office/drawing/2014/main" val="20002"/>
                    </a:ext>
                  </a:extLst>
                </a:gridCol>
                <a:gridCol w="1905000">
                  <a:extLst>
                    <a:ext uri="{9D8B030D-6E8A-4147-A177-3AD203B41FA5}">
                      <a16:colId xmlns:a16="http://schemas.microsoft.com/office/drawing/2014/main" val="20003"/>
                    </a:ext>
                  </a:extLst>
                </a:gridCol>
                <a:gridCol w="1905000">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rPr>
                        <a:t>Max Riegel</a:t>
                      </a:r>
                    </a:p>
                  </a:txBody>
                  <a:tcPr/>
                </a:tc>
                <a:tc>
                  <a:txBody>
                    <a:bodyPr/>
                    <a:lstStyle/>
                    <a:p>
                      <a:r>
                        <a:rPr lang="en-US" sz="1400" dirty="0">
                          <a:solidFill>
                            <a:schemeClr val="tx1"/>
                          </a:solidFill>
                        </a:rPr>
                        <a:t>Nokia</a:t>
                      </a: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a:solidFill>
                          <a:schemeClr val="bg2"/>
                        </a:solidFill>
                      </a:endParaRPr>
                    </a:p>
                  </a:txBody>
                  <a:tcPr/>
                </a:tc>
                <a:tc>
                  <a:txBody>
                    <a:bodyPr/>
                    <a:lstStyle/>
                    <a:p>
                      <a:endParaRPr lang="en-US" sz="1400" dirty="0">
                        <a:solidFill>
                          <a:schemeClr val="bg2"/>
                        </a:solidFill>
                      </a:endParaRPr>
                    </a:p>
                  </a:txBody>
                  <a:tcPr/>
                </a:tc>
                <a:extLst>
                  <a:ext uri="{0D108BD9-81ED-4DB2-BD59-A6C34878D82A}">
                    <a16:rowId xmlns:a16="http://schemas.microsoft.com/office/drawing/2014/main" val="10001"/>
                  </a:ext>
                </a:extLst>
              </a:tr>
              <a:tr h="292100">
                <a:tc>
                  <a:txBody>
                    <a:bodyPr/>
                    <a:lstStyle/>
                    <a:p>
                      <a:r>
                        <a:rPr lang="en-US" sz="1400" dirty="0">
                          <a:solidFill>
                            <a:schemeClr val="accent1">
                              <a:lumMod val="40000"/>
                              <a:lumOff val="60000"/>
                            </a:schemeClr>
                          </a:solidFill>
                        </a:rPr>
                        <a:t>Walter Pienciak</a:t>
                      </a:r>
                    </a:p>
                  </a:txBody>
                  <a:tcPr/>
                </a:tc>
                <a:tc>
                  <a:txBody>
                    <a:bodyPr/>
                    <a:lstStyle/>
                    <a:p>
                      <a:r>
                        <a:rPr lang="en-US" sz="1400" dirty="0">
                          <a:solidFill>
                            <a:schemeClr val="accent1">
                              <a:lumMod val="40000"/>
                              <a:lumOff val="60000"/>
                            </a:schemeClr>
                          </a:solidFill>
                        </a:rPr>
                        <a:t>IEEE SA</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2"/>
                  </a:ext>
                </a:extLst>
              </a:tr>
              <a:tr h="292100">
                <a:tc>
                  <a:txBody>
                    <a:bodyPr/>
                    <a:lstStyle/>
                    <a:p>
                      <a:r>
                        <a:rPr lang="en-US" sz="1400" dirty="0">
                          <a:solidFill>
                            <a:schemeClr val="accent1">
                              <a:lumMod val="40000"/>
                              <a:lumOff val="60000"/>
                            </a:schemeClr>
                          </a:solidFill>
                          <a:effectLst/>
                        </a:rPr>
                        <a:t>Wang Hao</a:t>
                      </a:r>
                      <a:endParaRPr lang="en-US" sz="1400" dirty="0">
                        <a:solidFill>
                          <a:schemeClr val="accent1">
                            <a:lumMod val="40000"/>
                            <a:lumOff val="60000"/>
                          </a:schemeClr>
                        </a:solidFill>
                      </a:endParaRPr>
                    </a:p>
                  </a:txBody>
                  <a:tcPr/>
                </a:tc>
                <a:tc>
                  <a:txBody>
                    <a:bodyPr/>
                    <a:lstStyle/>
                    <a:p>
                      <a:r>
                        <a:rPr lang="en-US" sz="1400" dirty="0">
                          <a:solidFill>
                            <a:schemeClr val="accent1">
                              <a:lumMod val="40000"/>
                              <a:lumOff val="60000"/>
                            </a:schemeClr>
                          </a:solidFill>
                          <a:effectLst/>
                        </a:rPr>
                        <a:t>Fujitsu</a:t>
                      </a:r>
                      <a:endParaRPr lang="en-US" sz="1400" dirty="0">
                        <a:solidFill>
                          <a:schemeClr val="accent1">
                            <a:lumMod val="40000"/>
                            <a:lumOff val="6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3"/>
                  </a:ext>
                </a:extLst>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a:solidFill>
                            <a:schemeClr val="accent1">
                              <a:lumMod val="40000"/>
                              <a:lumOff val="60000"/>
                            </a:schemeClr>
                          </a:solidFill>
                        </a:rPr>
                        <a:t>Antonio de la Oliva</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a:solidFill>
                            <a:schemeClr val="accent1">
                              <a:lumMod val="40000"/>
                              <a:lumOff val="60000"/>
                            </a:schemeClr>
                          </a:solidFill>
                        </a:rPr>
                        <a:t>UC3M</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4"/>
                  </a:ext>
                </a:extLst>
              </a:tr>
              <a:tr h="292100">
                <a:tc>
                  <a:txBody>
                    <a:bodyPr/>
                    <a:lstStyle/>
                    <a:p>
                      <a:r>
                        <a:rPr lang="en-US" sz="1400" dirty="0" err="1">
                          <a:solidFill>
                            <a:schemeClr val="accent1">
                              <a:lumMod val="40000"/>
                              <a:lumOff val="60000"/>
                            </a:schemeClr>
                          </a:solidFill>
                        </a:rPr>
                        <a:t>Yonggang</a:t>
                      </a:r>
                      <a:r>
                        <a:rPr lang="en-US" sz="1400" dirty="0">
                          <a:solidFill>
                            <a:schemeClr val="accent1">
                              <a:lumMod val="40000"/>
                              <a:lumOff val="60000"/>
                            </a:schemeClr>
                          </a:solidFill>
                        </a:rPr>
                        <a:t> Fang</a:t>
                      </a:r>
                    </a:p>
                  </a:txBody>
                  <a:tcPr/>
                </a:tc>
                <a:tc>
                  <a:txBody>
                    <a:bodyPr/>
                    <a:lstStyle/>
                    <a:p>
                      <a:r>
                        <a:rPr lang="en-US" sz="1400" dirty="0">
                          <a:solidFill>
                            <a:schemeClr val="accent1">
                              <a:lumMod val="40000"/>
                              <a:lumOff val="60000"/>
                            </a:schemeClr>
                          </a:solidFill>
                        </a:rPr>
                        <a:t>ZTE TX</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5"/>
                  </a:ext>
                </a:extLst>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6"/>
                  </a:ext>
                </a:extLst>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371600"/>
            <a:ext cx="8229600" cy="4953000"/>
          </a:xfrm>
        </p:spPr>
        <p:txBody>
          <a:bodyPr>
            <a:noAutofit/>
          </a:bodyPr>
          <a:lstStyle/>
          <a:p>
            <a:r>
              <a:rPr lang="en-US" altLang="en-US" sz="24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2000" dirty="0"/>
              <a:t>Either speak up now or</a:t>
            </a:r>
          </a:p>
          <a:p>
            <a:pPr lvl="1"/>
            <a:r>
              <a:rPr lang="en-US" altLang="en-US" sz="2000" dirty="0"/>
              <a:t>Provide the chair of this group with the identity of the holder(s) of any and all such claims as soon as possible or</a:t>
            </a:r>
          </a:p>
          <a:p>
            <a:pPr lvl="1"/>
            <a:r>
              <a:rPr lang="en-US" altLang="en-US" sz="2000" dirty="0"/>
              <a:t>Cause an LOA to be submitted</a:t>
            </a:r>
            <a:br>
              <a:rPr lang="en-US" altLang="en-US" sz="2000" dirty="0"/>
            </a:br>
            <a:endParaRPr lang="en-US" altLang="en-US" sz="2000" dirty="0"/>
          </a:p>
          <a:p>
            <a:r>
              <a:rPr lang="en-US" altLang="en-US" sz="2400" dirty="0"/>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Agenda</a:t>
            </a:r>
          </a:p>
        </p:txBody>
      </p:sp>
      <p:sp>
        <p:nvSpPr>
          <p:cNvPr id="4104" name="Rectangle 5"/>
          <p:cNvSpPr>
            <a:spLocks noGrp="1" noChangeArrowheads="1"/>
          </p:cNvSpPr>
          <p:nvPr>
            <p:ph type="body" idx="1"/>
          </p:nvPr>
        </p:nvSpPr>
        <p:spPr>
          <a:xfrm>
            <a:off x="457200" y="1524000"/>
            <a:ext cx="8229600" cy="4876800"/>
          </a:xfrm>
        </p:spPr>
        <p:txBody>
          <a:bodyPr>
            <a:normAutofit fontScale="70000" lnSpcReduction="20000"/>
          </a:bodyPr>
          <a:lstStyle/>
          <a:p>
            <a:r>
              <a:rPr lang="en-US" dirty="0"/>
              <a:t>Review of minutes</a:t>
            </a:r>
          </a:p>
          <a:p>
            <a:pPr lvl="1"/>
            <a:r>
              <a:rPr lang="en-US" dirty="0"/>
              <a:t> Vancouver F2F minutes</a:t>
            </a:r>
          </a:p>
          <a:p>
            <a:pPr lvl="2"/>
            <a:r>
              <a:rPr lang="en-US" dirty="0">
                <a:hlinkClick r:id="rId3"/>
              </a:rPr>
              <a:t>https://mentor.ieee.org/omniran/dcn/17/omniran-17-0036-00-00TG-mar-2017-f2f-meeting-minutes.docx</a:t>
            </a:r>
            <a:endParaRPr lang="en-US" dirty="0"/>
          </a:p>
          <a:p>
            <a:pPr lvl="2"/>
            <a:r>
              <a:rPr lang="en-US" dirty="0">
                <a:hlinkClick r:id="rId4"/>
              </a:rPr>
              <a:t>https://mentor.ieee.org/omniran/dcn/17/omniran-17-0035-00-5gaa-mar-15th-f2f-meeting-minutes-for-5g-action-a.docx</a:t>
            </a:r>
            <a:endParaRPr lang="en-US" dirty="0"/>
          </a:p>
          <a:p>
            <a:r>
              <a:rPr lang="en-US" dirty="0"/>
              <a:t>Reports</a:t>
            </a:r>
          </a:p>
          <a:p>
            <a:pPr lvl="1"/>
            <a:r>
              <a:rPr lang="en-US" dirty="0"/>
              <a:t>ICAID</a:t>
            </a:r>
          </a:p>
          <a:p>
            <a:pPr lvl="1"/>
            <a:r>
              <a:rPr lang="en-US" dirty="0"/>
              <a:t>?</a:t>
            </a:r>
          </a:p>
          <a:p>
            <a:pPr fontAlgn="t"/>
            <a:r>
              <a:rPr lang="en-US" dirty="0"/>
              <a:t>Comment resolution of P802.1CF D0.4</a:t>
            </a:r>
          </a:p>
          <a:p>
            <a:pPr lvl="1" fontAlgn="t"/>
            <a:r>
              <a:rPr lang="en-US" dirty="0"/>
              <a:t>?</a:t>
            </a:r>
          </a:p>
          <a:p>
            <a:pPr fontAlgn="t"/>
            <a:r>
              <a:rPr lang="en-US" dirty="0"/>
              <a:t>New contributions to 802.1CF</a:t>
            </a:r>
          </a:p>
          <a:p>
            <a:pPr lvl="1" fontAlgn="t"/>
            <a:r>
              <a:rPr lang="en-US" dirty="0"/>
              <a:t>?</a:t>
            </a:r>
          </a:p>
          <a:p>
            <a:pPr lvl="0"/>
            <a:r>
              <a:rPr lang="en-US" dirty="0" err="1"/>
              <a:t>AoB</a:t>
            </a:r>
            <a:endParaRPr lang="en-US" dirty="0"/>
          </a:p>
          <a:p>
            <a:pPr lvl="1"/>
            <a:r>
              <a:rPr lang="en-US" dirty="0"/>
              <a:t>Plans for the Stuttgart interim on May 15-18</a:t>
            </a:r>
          </a:p>
          <a:p>
            <a:pPr lvl="1"/>
            <a:r>
              <a:rPr lang="en-US" dirty="0"/>
              <a:t>?</a:t>
            </a:r>
          </a:p>
        </p:txBody>
      </p:sp>
    </p:spTree>
    <p:extLst>
      <p:ext uri="{BB962C8B-B14F-4D97-AF65-F5344CB8AC3E}">
        <p14:creationId xmlns:p14="http://schemas.microsoft.com/office/powerpoint/2010/main" val="283237095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#2</a:t>
            </a:r>
          </a:p>
        </p:txBody>
      </p:sp>
      <p:sp>
        <p:nvSpPr>
          <p:cNvPr id="3" name="Content Placeholder 2"/>
          <p:cNvSpPr>
            <a:spLocks noGrp="1"/>
          </p:cNvSpPr>
          <p:nvPr>
            <p:ph idx="1"/>
          </p:nvPr>
        </p:nvSpPr>
        <p:spPr/>
        <p:txBody>
          <a:bodyPr>
            <a:normAutofit fontScale="92500"/>
          </a:bodyPr>
          <a:lstStyle/>
          <a:p>
            <a:r>
              <a:rPr lang="en-US" dirty="0"/>
              <a:t>Review of minutes</a:t>
            </a:r>
          </a:p>
          <a:p>
            <a:pPr lvl="1"/>
            <a:r>
              <a:rPr lang="en-US" dirty="0"/>
              <a:t>Atlanta F2F minutes</a:t>
            </a:r>
          </a:p>
          <a:p>
            <a:pPr lvl="2"/>
            <a:r>
              <a:rPr lang="en-US" dirty="0">
                <a:hlinkClick r:id="rId2"/>
              </a:rPr>
              <a:t>https://mentor.ieee.org/omniran/dcn/17/omniran-17-0036-00-00TG-mar-2017-f2f-meeting-minutes.docx</a:t>
            </a:r>
            <a:endParaRPr lang="en-US" dirty="0"/>
          </a:p>
          <a:p>
            <a:pPr lvl="2"/>
            <a:r>
              <a:rPr lang="en-US" dirty="0">
                <a:hlinkClick r:id="rId3"/>
              </a:rPr>
              <a:t>https://mentor.ieee.org/omniran/dcn/17/omniran-17-0035-00-5gaa-mar-15th-f2f-meeting-minutes-for-5g-action-a.docx</a:t>
            </a:r>
            <a:endParaRPr lang="en-US" dirty="0"/>
          </a:p>
          <a:p>
            <a:r>
              <a:rPr lang="en-US" dirty="0"/>
              <a:t>Reports</a:t>
            </a:r>
          </a:p>
          <a:p>
            <a:pPr lvl="1"/>
            <a:r>
              <a:rPr lang="en-US" dirty="0"/>
              <a:t>ICAID</a:t>
            </a:r>
          </a:p>
          <a:p>
            <a:pPr lvl="1"/>
            <a:r>
              <a:rPr lang="en-US" dirty="0"/>
              <a:t>?</a:t>
            </a:r>
          </a:p>
        </p:txBody>
      </p:sp>
    </p:spTree>
    <p:extLst>
      <p:ext uri="{BB962C8B-B14F-4D97-AF65-F5344CB8AC3E}">
        <p14:creationId xmlns:p14="http://schemas.microsoft.com/office/powerpoint/2010/main" val="9892557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#3</a:t>
            </a:r>
          </a:p>
        </p:txBody>
      </p:sp>
      <p:sp>
        <p:nvSpPr>
          <p:cNvPr id="3" name="Content Placeholder 2"/>
          <p:cNvSpPr>
            <a:spLocks noGrp="1"/>
          </p:cNvSpPr>
          <p:nvPr>
            <p:ph idx="1"/>
          </p:nvPr>
        </p:nvSpPr>
        <p:spPr/>
        <p:txBody>
          <a:bodyPr/>
          <a:lstStyle/>
          <a:p>
            <a:pPr fontAlgn="t"/>
            <a:r>
              <a:rPr lang="en-US" dirty="0"/>
              <a:t>Comment resolution of P802.1CF D0.4</a:t>
            </a:r>
          </a:p>
          <a:p>
            <a:pPr lvl="1" fontAlgn="t"/>
            <a:r>
              <a:rPr lang="en-US" dirty="0"/>
              <a:t>?</a:t>
            </a:r>
          </a:p>
          <a:p>
            <a:pPr fontAlgn="t"/>
            <a:r>
              <a:rPr lang="en-US" dirty="0"/>
              <a:t>New contributions to 802.1CF</a:t>
            </a:r>
          </a:p>
          <a:p>
            <a:pPr lvl="1" fontAlgn="t"/>
            <a:r>
              <a:rPr lang="en-US" dirty="0"/>
              <a:t>?</a:t>
            </a:r>
          </a:p>
          <a:p>
            <a:pPr lvl="0"/>
            <a:r>
              <a:rPr lang="en-US" dirty="0" err="1"/>
              <a:t>AoB</a:t>
            </a:r>
            <a:endParaRPr lang="en-US" dirty="0"/>
          </a:p>
          <a:p>
            <a:pPr lvl="1"/>
            <a:r>
              <a:rPr lang="en-US" dirty="0"/>
              <a:t>Plans for the Stuttgart interim on May 15-18</a:t>
            </a:r>
          </a:p>
          <a:p>
            <a:pPr lvl="1"/>
            <a:r>
              <a:rPr lang="en-US" dirty="0"/>
              <a:t>?</a:t>
            </a:r>
          </a:p>
          <a:p>
            <a:endParaRPr lang="en-US" dirty="0"/>
          </a:p>
        </p:txBody>
      </p:sp>
    </p:spTree>
    <p:extLst>
      <p:ext uri="{BB962C8B-B14F-4D97-AF65-F5344CB8AC3E}">
        <p14:creationId xmlns:p14="http://schemas.microsoft.com/office/powerpoint/2010/main" val="1538721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a:t>Conference Call</a:t>
            </a:r>
          </a:p>
        </p:txBody>
      </p:sp>
      <p:sp>
        <p:nvSpPr>
          <p:cNvPr id="3078" name="Rectangle 3"/>
          <p:cNvSpPr>
            <a:spLocks noGrp="1" noChangeArrowheads="1"/>
          </p:cNvSpPr>
          <p:nvPr>
            <p:ph type="body" idx="1"/>
          </p:nvPr>
        </p:nvSpPr>
        <p:spPr>
          <a:xfrm>
            <a:off x="457200" y="1600200"/>
            <a:ext cx="8458200" cy="4525963"/>
          </a:xfrm>
        </p:spPr>
        <p:txBody>
          <a:bodyPr>
            <a:normAutofit fontScale="77500" lnSpcReduction="20000"/>
          </a:bodyPr>
          <a:lstStyle/>
          <a:p>
            <a:r>
              <a:rPr lang="en-GB" dirty="0"/>
              <a:t>Tuesday, April 11</a:t>
            </a:r>
            <a:r>
              <a:rPr lang="en-GB" baseline="30000" dirty="0"/>
              <a:t>th</a:t>
            </a:r>
            <a:r>
              <a:rPr lang="en-US" dirty="0"/>
              <a:t>, 2017 at 09:30-11:00am ET</a:t>
            </a:r>
          </a:p>
          <a:p>
            <a:endParaRPr lang="en-US" dirty="0"/>
          </a:p>
          <a:p>
            <a:r>
              <a:rPr lang="en-US" dirty="0"/>
              <a:t>Join WebEx meeting:</a:t>
            </a:r>
          </a:p>
          <a:p>
            <a:pPr lvl="1"/>
            <a:r>
              <a:rPr lang="en-US" dirty="0">
                <a:hlinkClick r:id="rId3"/>
              </a:rPr>
              <a:t>https://nokiameetings.webex.com/nokiameetings/j.php?MTID=md93c66923e06ebc2f89c76168622da8c</a:t>
            </a:r>
            <a:endParaRPr lang="en-US" dirty="0"/>
          </a:p>
          <a:p>
            <a:pPr lvl="1"/>
            <a:r>
              <a:rPr lang="en-US" dirty="0"/>
              <a:t>Meeting number: 95</a:t>
            </a:r>
            <a:r>
              <a:rPr lang="en-US" dirty="0"/>
              <a:t>4 975 149</a:t>
            </a:r>
            <a:r>
              <a:rPr lang="en-US" dirty="0"/>
              <a:t>  </a:t>
            </a:r>
          </a:p>
          <a:p>
            <a:pPr lvl="1"/>
            <a:r>
              <a:rPr lang="en-US" dirty="0"/>
              <a:t>Meeting password: OmniRAN</a:t>
            </a:r>
          </a:p>
          <a:p>
            <a:r>
              <a:rPr lang="en-US" dirty="0"/>
              <a:t>Join by phone</a:t>
            </a:r>
          </a:p>
          <a:p>
            <a:pPr lvl="1"/>
            <a:r>
              <a:rPr lang="en-US" dirty="0"/>
              <a:t>Access code: </a:t>
            </a:r>
            <a:r>
              <a:rPr lang="en-US" dirty="0"/>
              <a:t>954 975 149 </a:t>
            </a:r>
            <a:r>
              <a:rPr lang="en-US" dirty="0"/>
              <a:t>  </a:t>
            </a:r>
          </a:p>
          <a:p>
            <a:pPr lvl="1"/>
            <a:r>
              <a:rPr lang="en-US" dirty="0"/>
              <a:t>+1 972 445 9814 United States (Dallas) </a:t>
            </a:r>
          </a:p>
          <a:p>
            <a:pPr lvl="1"/>
            <a:r>
              <a:rPr lang="en-US" dirty="0"/>
              <a:t>Global call-in numbers</a:t>
            </a:r>
          </a:p>
          <a:p>
            <a:pPr lvl="1" fontAlgn="t"/>
            <a:r>
              <a:rPr lang="en-US" dirty="0">
                <a:hlinkClick r:id="rId4"/>
              </a:rPr>
              <a:t>https://nokiameetings.webex.com/nokiameetings/globalcallin.php?serviceType=MC&amp;ED=493455792&amp;tollFree=1</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a:t>Patent Related Links</a:t>
            </a:r>
            <a:endParaRPr lang="en-US" altLang="en-US" dirty="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a:t>All participants should be familiar with their obligations under the IEEE-SA Policies &amp; Procedures for standards development.</a:t>
            </a:r>
            <a:br>
              <a:rPr lang="en-US" altLang="en-US" dirty="0"/>
            </a:br>
            <a:endParaRPr lang="en-US" altLang="en-US" dirty="0"/>
          </a:p>
          <a:p>
            <a:r>
              <a:rPr lang="en-US" altLang="en-US" dirty="0"/>
              <a:t>Patent Policy is stated in these sources:</a:t>
            </a:r>
          </a:p>
          <a:p>
            <a:pPr lvl="1"/>
            <a:r>
              <a:rPr lang="en-GB" altLang="en-US" dirty="0"/>
              <a:t>IEEE-SA Standards Boards Bylaws</a:t>
            </a:r>
            <a:br>
              <a:rPr lang="en-GB" altLang="en-US" dirty="0"/>
            </a:br>
            <a:r>
              <a:rPr lang="en-US" altLang="en-US" sz="2400" dirty="0">
                <a:hlinkClick r:id="rId2"/>
              </a:rPr>
              <a:t>http://standards.ieee.org/develop/policies/bylaws/sect6-7.html#6</a:t>
            </a:r>
            <a:endParaRPr lang="en-US" altLang="en-US" dirty="0"/>
          </a:p>
          <a:p>
            <a:pPr lvl="1"/>
            <a:r>
              <a:rPr lang="en-GB" altLang="en-US" dirty="0"/>
              <a:t>IEEE-SA Standards Board Operations Manual</a:t>
            </a:r>
            <a:br>
              <a:rPr lang="en-GB" altLang="en-US" dirty="0"/>
            </a:br>
            <a:r>
              <a:rPr lang="en-US" altLang="en-US" sz="2400" dirty="0">
                <a:hlinkClick r:id="rId3"/>
              </a:rPr>
              <a:t>http://standards.ieee.org/develop/policies/opman/sect6.html#6.3</a:t>
            </a:r>
            <a:endParaRPr lang="en-US" altLang="en-US" dirty="0"/>
          </a:p>
          <a:p>
            <a:pPr lvl="1"/>
            <a:r>
              <a:rPr lang="en-US" altLang="en-US" dirty="0"/>
              <a:t>Material about the patent policy is available at </a:t>
            </a:r>
            <a:br>
              <a:rPr lang="en-US" altLang="en-US" dirty="0"/>
            </a:br>
            <a:r>
              <a:rPr lang="en-US" altLang="en-US" sz="2400" dirty="0">
                <a:hlinkClick r:id="rId4"/>
              </a:rPr>
              <a:t>http://standards.ieee.org/about/sasb/patcom/materials.html</a:t>
            </a:r>
            <a:endParaRPr lang="en-US" altLang="en-US" dirty="0"/>
          </a:p>
          <a:p>
            <a:pPr lvl="1"/>
            <a:endParaRPr lang="en-US" altLang="en-US" dirty="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https://development.standards.ieee.org/myproject/Public/mytools/mob/slideset.ppt</a:t>
            </a:r>
            <a:endParaRPr lang="en-US" altLang="en-US" sz="1200" b="1" dirty="0">
              <a:solidFill>
                <a:srgbClr val="000099"/>
              </a:solidFill>
              <a:latin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a:t>Either speak up now or</a:t>
            </a:r>
          </a:p>
          <a:p>
            <a:pPr lvl="1"/>
            <a:r>
              <a:rPr lang="en-US" altLang="en-US" dirty="0"/>
              <a:t>Provide the chair of this group with the identity of the holder(s) of any and all such claims as soon as possible or</a:t>
            </a:r>
          </a:p>
          <a:p>
            <a:pPr lvl="1"/>
            <a:r>
              <a:rPr lang="en-US" altLang="en-US" dirty="0"/>
              <a:t>Cause an LOA to be submitted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25725102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a:solidFill>
                  <a:srgbClr val="000099"/>
                </a:solidFill>
              </a:rPr>
              <a:t>Technical considerations remain primary focus</a:t>
            </a:r>
            <a:endParaRPr lang="en-US" altLang="en-US" sz="1400" dirty="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a:solidFill>
                  <a:srgbClr val="000099"/>
                </a:solidFill>
              </a:rPr>
              <a:t>---------------------------------------------------------------   </a:t>
            </a:r>
            <a:endParaRPr lang="en-US" altLang="en-US" sz="1200" b="1" dirty="0">
              <a:solidFill>
                <a:srgbClr val="000099"/>
              </a:solidFill>
            </a:endParaRPr>
          </a:p>
          <a:p>
            <a:pPr marL="230188" indent="-230188" algn="ctr">
              <a:lnSpc>
                <a:spcPct val="80000"/>
              </a:lnSpc>
              <a:buClr>
                <a:srgbClr val="CC3300"/>
              </a:buClr>
              <a:buSzPct val="50000"/>
              <a:buNone/>
            </a:pPr>
            <a:r>
              <a:rPr lang="en-US" altLang="en-US" sz="1200" b="1" dirty="0">
                <a:solidFill>
                  <a:srgbClr val="000099"/>
                </a:solidFill>
              </a:rPr>
              <a:t>See </a:t>
            </a:r>
            <a:r>
              <a:rPr lang="en-US" altLang="en-US" sz="1200" b="1" i="1" dirty="0">
                <a:solidFill>
                  <a:srgbClr val="000099"/>
                </a:solidFill>
              </a:rPr>
              <a:t>IEEE-SA Standards Board Operations Manual</a:t>
            </a:r>
            <a:r>
              <a:rPr lang="en-US" altLang="en-US" sz="1200" b="1" dirty="0">
                <a:solidFill>
                  <a:srgbClr val="000099"/>
                </a:solidFill>
              </a:rPr>
              <a:t>, clause 5.3.10 and </a:t>
            </a:r>
            <a:r>
              <a:rPr lang="en-GB" altLang="en-US" sz="1200" b="1" dirty="0">
                <a:solidFill>
                  <a:srgbClr val="000099"/>
                </a:solidFill>
              </a:rPr>
              <a:t>“Promoting Competition and Innovation: What You Need to Know about the IEEE Standards Association's Antitrust and Competition Policy”</a:t>
            </a:r>
            <a:r>
              <a:rPr lang="en-US" altLang="en-US" sz="1200" b="1" dirty="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http://standards.ieee.org/faqs/affiliationFAQ.html</a:t>
            </a:r>
            <a:br>
              <a:rPr lang="en-US" sz="2200" dirty="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http://standards.ieee.org/resources/antitrust-guidelines.pdf</a:t>
            </a:r>
            <a:br>
              <a:rPr lang="en-US" sz="2200" dirty="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br>
              <a:rPr lang="en-US" sz="2200" dirty="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 proposal</a:t>
            </a:r>
            <a:endParaRPr lang="en-US" dirty="0"/>
          </a:p>
        </p:txBody>
      </p:sp>
      <p:sp>
        <p:nvSpPr>
          <p:cNvPr id="4104" name="Rectangle 5"/>
          <p:cNvSpPr>
            <a:spLocks noGrp="1" noChangeArrowheads="1"/>
          </p:cNvSpPr>
          <p:nvPr>
            <p:ph type="body" idx="1"/>
          </p:nvPr>
        </p:nvSpPr>
        <p:spPr/>
        <p:txBody>
          <a:bodyPr>
            <a:normAutofit/>
          </a:bodyPr>
          <a:lstStyle/>
          <a:p>
            <a:r>
              <a:rPr lang="en-US" dirty="0"/>
              <a:t>Review of minutes</a:t>
            </a:r>
          </a:p>
          <a:p>
            <a:pPr lvl="1"/>
            <a:r>
              <a:rPr lang="en-US" dirty="0"/>
              <a:t> Vancouver F2F minutes</a:t>
            </a:r>
          </a:p>
          <a:p>
            <a:r>
              <a:rPr lang="en-US" dirty="0"/>
              <a:t>Reports</a:t>
            </a:r>
          </a:p>
          <a:p>
            <a:pPr fontAlgn="t"/>
            <a:r>
              <a:rPr lang="en-US" dirty="0"/>
              <a:t>Comment resolution of P802.1CF D0.4</a:t>
            </a:r>
          </a:p>
          <a:p>
            <a:pPr fontAlgn="t"/>
            <a:r>
              <a:rPr lang="en-US" dirty="0"/>
              <a:t>New contributions to 802.1CF</a:t>
            </a:r>
          </a:p>
          <a:p>
            <a:pPr lvl="0"/>
            <a:r>
              <a:rPr lang="en-US" dirty="0" err="1"/>
              <a:t>AoB</a:t>
            </a:r>
            <a:endParaRPr lang="en-US" dirty="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1301</TotalTime>
  <Words>1249</Words>
  <Application>Microsoft Office PowerPoint</Application>
  <PresentationFormat>On-screen Show (4:3)</PresentationFormat>
  <Paragraphs>151</Paragraphs>
  <Slides>14</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ＭＳ Ｐゴシック</vt:lpstr>
      <vt:lpstr>Arial</vt:lpstr>
      <vt:lpstr>Helvetica</vt:lpstr>
      <vt:lpstr>Monotype Sorts</vt:lpstr>
      <vt:lpstr>Times</vt:lpstr>
      <vt:lpstr>Times New Roman</vt:lpstr>
      <vt:lpstr>Template</vt:lpstr>
      <vt:lpstr>IEEE 802.1 OmniRAN TG April 11th , 2017 Conference Call</vt:lpstr>
      <vt:lpstr>Conference Call</vt:lpstr>
      <vt:lpstr>Participants, Patents, and Duty to Inform</vt:lpstr>
      <vt:lpstr>Patent Related Links</vt:lpstr>
      <vt:lpstr>Call for Potentially Essential Patents</vt:lpstr>
      <vt:lpstr>Participation in IEEE 802 Meetings</vt:lpstr>
      <vt:lpstr>Other Guidelines for IEEE WG Meetings</vt:lpstr>
      <vt:lpstr>Resources – URLs</vt:lpstr>
      <vt:lpstr>Agenda proposal</vt:lpstr>
      <vt:lpstr>Business#1</vt:lpstr>
      <vt:lpstr>Call for Potentially Essential Patents</vt:lpstr>
      <vt:lpstr>Agenda</vt:lpstr>
      <vt:lpstr>Business #2</vt:lpstr>
      <vt:lpstr>Business #3</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297</cp:revision>
  <cp:lastPrinted>1998-02-10T13:28:06Z</cp:lastPrinted>
  <dcterms:created xsi:type="dcterms:W3CDTF">2011-12-30T17:06:23Z</dcterms:created>
  <dcterms:modified xsi:type="dcterms:W3CDTF">2017-04-10T09:36:52Z</dcterms:modified>
</cp:coreProperties>
</file>