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4" r:id="rId2"/>
    <p:sldId id="262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9" r:id="rId13"/>
    <p:sldId id="278" r:id="rId14"/>
    <p:sldId id="275" r:id="rId15"/>
    <p:sldId id="276" r:id="rId16"/>
    <p:sldId id="277" r:id="rId17"/>
    <p:sldId id="26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92" d="100"/>
          <a:sy n="92" d="100"/>
        </p:scale>
        <p:origin x="-86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</a:t>
            </a:r>
            <a:r>
              <a:rPr lang="en-US" altLang="zh-CN" sz="1400" b="1" dirty="0" smtClean="0"/>
              <a:t>33</a:t>
            </a:r>
            <a:r>
              <a:rPr lang="en-US" sz="1400" b="1" dirty="0" smtClean="0"/>
              <a:t>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496881"/>
              </p:ext>
            </p:extLst>
          </p:nvPr>
        </p:nvGraphicFramePr>
        <p:xfrm>
          <a:off x="533400" y="483090"/>
          <a:ext cx="8077201" cy="347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Report on 802.15 TGs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2017-03-17]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Su Yi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reports the progress on 802.15.4s, 802.15-IG-DEP, 802.15.10, and 802.15.12.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802.15 IG-DEP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810970" cy="510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52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802.15 </a:t>
            </a:r>
            <a:r>
              <a:rPr lang="en-US" altLang="zh-CN" dirty="0" smtClean="0"/>
              <a:t>IG-DEP - </a:t>
            </a:r>
            <a:r>
              <a:rPr kumimoji="1" lang="en-US" altLang="ja-JP" dirty="0">
                <a:ea typeface="ＭＳ Ｐゴシック" pitchFamily="34" charset="-128"/>
              </a:rPr>
              <a:t>Focused Potential Applications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正方形/長方形 5"/>
          <p:cNvSpPr>
            <a:spLocks noChangeArrowheads="1"/>
          </p:cNvSpPr>
          <p:nvPr/>
        </p:nvSpPr>
        <p:spPr bwMode="auto">
          <a:xfrm>
            <a:off x="1115219" y="2134443"/>
            <a:ext cx="72009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9pPr>
          </a:lstStyle>
          <a:p>
            <a:pPr eaLnBrk="0" hangingPunct="0">
              <a:lnSpc>
                <a:spcPts val="2200"/>
              </a:lnSpc>
            </a:pPr>
            <a:r>
              <a:rPr kumimoji="0" lang="en-US" altLang="ja-JP" sz="2400" b="1">
                <a:solidFill>
                  <a:srgbClr val="000000"/>
                </a:solidFill>
              </a:rPr>
              <a:t>1.Automotive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1.1Car Internal M2M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1,2 Inter-vehicle M2M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1.3 Remote Diagnosis in Factory</a:t>
            </a:r>
          </a:p>
          <a:p>
            <a:pPr eaLnBrk="0" hangingPunct="0">
              <a:lnSpc>
                <a:spcPts val="2200"/>
              </a:lnSpc>
            </a:pPr>
            <a:r>
              <a:rPr kumimoji="0" lang="en-US" altLang="ja-JP" sz="2400" b="1">
                <a:solidFill>
                  <a:srgbClr val="000000"/>
                </a:solidFill>
              </a:rPr>
              <a:t>2. Medical Healthcare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2.1 Wellness, Wellbeing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2.2 Healthcare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2.3 Professional Medicine</a:t>
            </a:r>
          </a:p>
          <a:p>
            <a:pPr eaLnBrk="0" hangingPunct="0">
              <a:lnSpc>
                <a:spcPts val="2200"/>
              </a:lnSpc>
            </a:pPr>
            <a:r>
              <a:rPr kumimoji="0" lang="en-US" altLang="ja-JP" sz="2400" b="1">
                <a:solidFill>
                  <a:srgbClr val="000000"/>
                </a:solidFill>
              </a:rPr>
              <a:t>3. Social Public Service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3.1 Life Line (Water/Gas/Electricity Supply)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3.2 Public Safety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3.3 Government System</a:t>
            </a:r>
          </a:p>
          <a:p>
            <a:pPr eaLnBrk="0" hangingPunct="0">
              <a:lnSpc>
                <a:spcPts val="2200"/>
              </a:lnSpc>
            </a:pPr>
            <a:r>
              <a:rPr kumimoji="0" lang="en-US" altLang="ja-JP" sz="2400" b="1">
                <a:solidFill>
                  <a:srgbClr val="000000"/>
                </a:solidFill>
              </a:rPr>
              <a:t>4. Remote Infra Monitoring and Maintenance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000">
                <a:solidFill>
                  <a:srgbClr val="000000"/>
                </a:solidFill>
              </a:rPr>
              <a:t>4.1 </a:t>
            </a:r>
            <a:r>
              <a:rPr kumimoji="0" lang="en-US" altLang="ja-JP" sz="2200">
                <a:solidFill>
                  <a:srgbClr val="000000"/>
                </a:solidFill>
              </a:rPr>
              <a:t>Remote Diagnosis of Infra(bridge/bldg/train)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4.2 Remote Sensing and Controlling Mobile Robots  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000000"/>
                </a:solidFill>
              </a:rPr>
              <a:t>4.3 Disaster Analysis and Prevention</a:t>
            </a:r>
          </a:p>
        </p:txBody>
      </p:sp>
      <p:sp>
        <p:nvSpPr>
          <p:cNvPr id="6" name="テキスト ボックス 7"/>
          <p:cNvSpPr txBox="1">
            <a:spLocks noChangeArrowheads="1"/>
          </p:cNvSpPr>
          <p:nvPr/>
        </p:nvSpPr>
        <p:spPr bwMode="auto">
          <a:xfrm>
            <a:off x="827882" y="1485155"/>
            <a:ext cx="734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9pPr>
          </a:lstStyle>
          <a:p>
            <a:pPr eaLnBrk="0" hangingPunct="0"/>
            <a:r>
              <a:rPr lang="en-US" altLang="ja-JP" sz="2000">
                <a:solidFill>
                  <a:srgbClr val="000000"/>
                </a:solidFill>
              </a:rPr>
              <a:t>We have been discussing on focused potential applications according to demands in a world.</a:t>
            </a:r>
            <a:endParaRPr lang="ja-JP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91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802.15 </a:t>
            </a:r>
            <a:r>
              <a:rPr lang="en-US" altLang="zh-CN" dirty="0"/>
              <a:t>IG-DEP - </a:t>
            </a:r>
            <a:r>
              <a:rPr lang="en-US" altLang="zh-CN" dirty="0" err="1"/>
              <a:t>QoS</a:t>
            </a:r>
            <a:r>
              <a:rPr lang="en-US" altLang="zh-CN" dirty="0"/>
              <a:t> </a:t>
            </a:r>
            <a:r>
              <a:rPr lang="en-US" altLang="ja-JP" dirty="0"/>
              <a:t>Classes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正方形/長方形 5"/>
          <p:cNvSpPr>
            <a:spLocks noChangeArrowheads="1"/>
          </p:cNvSpPr>
          <p:nvPr/>
        </p:nvSpPr>
        <p:spPr bwMode="auto">
          <a:xfrm>
            <a:off x="161925" y="2056978"/>
            <a:ext cx="882015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9pPr>
          </a:lstStyle>
          <a:p>
            <a:pPr eaLnBrk="0" hangingPunct="0">
              <a:lnSpc>
                <a:spcPts val="2200"/>
              </a:lnSpc>
            </a:pPr>
            <a:r>
              <a:rPr kumimoji="0" lang="en-US" altLang="ja-JP" sz="2400" b="1">
                <a:solidFill>
                  <a:srgbClr val="FF0000"/>
                </a:solidFill>
              </a:rPr>
              <a:t>QoS 1 Class:  Highest Priority Level for Demand of Dependability 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FF0000"/>
                </a:solidFill>
              </a:rPr>
              <a:t>1.1 </a:t>
            </a:r>
            <a:r>
              <a:rPr kumimoji="0" lang="en-US" altLang="ja-JP" sz="2200" b="1">
                <a:solidFill>
                  <a:srgbClr val="FF0000"/>
                </a:solidFill>
              </a:rPr>
              <a:t>Car Internal M2M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FF0000"/>
                </a:solidFill>
              </a:rPr>
              <a:t>1.3 </a:t>
            </a:r>
            <a:r>
              <a:rPr kumimoji="0" lang="en-US" altLang="ja-JP" sz="2200" b="1">
                <a:solidFill>
                  <a:srgbClr val="FF0000"/>
                </a:solidFill>
              </a:rPr>
              <a:t>Remote Diagnosis in Factory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FF0000"/>
                </a:solidFill>
              </a:rPr>
              <a:t>2.3 </a:t>
            </a:r>
            <a:r>
              <a:rPr kumimoji="0" lang="en-US" altLang="ja-JP" sz="2200" b="1">
                <a:solidFill>
                  <a:srgbClr val="FF0000"/>
                </a:solidFill>
              </a:rPr>
              <a:t>Professional Medicine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rgbClr val="FF0000"/>
                </a:solidFill>
              </a:rPr>
              <a:t>3.2 </a:t>
            </a:r>
            <a:r>
              <a:rPr kumimoji="0" lang="en-US" altLang="ja-JP" sz="2200" b="1">
                <a:solidFill>
                  <a:srgbClr val="FF0000"/>
                </a:solidFill>
              </a:rPr>
              <a:t>Public Safety</a:t>
            </a:r>
            <a:r>
              <a:rPr kumimoji="0" lang="ja-JP" altLang="en-US" sz="2200">
                <a:solidFill>
                  <a:srgbClr val="FF0000"/>
                </a:solidFill>
              </a:rPr>
              <a:t>　</a:t>
            </a:r>
            <a:endParaRPr kumimoji="0" lang="en-US" altLang="ja-JP" sz="2200">
              <a:solidFill>
                <a:srgbClr val="FF0000"/>
              </a:solidFill>
            </a:endParaRPr>
          </a:p>
          <a:p>
            <a:pPr eaLnBrk="0" hangingPunct="0">
              <a:lnSpc>
                <a:spcPts val="2200"/>
              </a:lnSpc>
            </a:pPr>
            <a:r>
              <a:rPr kumimoji="0" lang="en-US" altLang="ja-JP" sz="2400" b="1">
                <a:solidFill>
                  <a:schemeClr val="tx1"/>
                </a:solidFill>
              </a:rPr>
              <a:t>QoS 2 Class:  Meddle Priority Level for Demand of Dependability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 b="1">
                <a:solidFill>
                  <a:srgbClr val="FF0000"/>
                </a:solidFill>
              </a:rPr>
              <a:t>1,2 Inter-vehicle M2M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chemeClr val="tx1"/>
                </a:solidFill>
              </a:rPr>
              <a:t>2.2 Healthcare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chemeClr val="tx1"/>
                </a:solidFill>
              </a:rPr>
              <a:t>3.1 Life Line (Water/Gas/Electricity Supply)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chemeClr val="tx1"/>
                </a:solidFill>
              </a:rPr>
              <a:t>4.1 Remote Diagnosis of Infra(bridge/bldg./train)</a:t>
            </a:r>
          </a:p>
          <a:p>
            <a:pPr eaLnBrk="0" hangingPunct="0">
              <a:lnSpc>
                <a:spcPts val="2200"/>
              </a:lnSpc>
            </a:pPr>
            <a:r>
              <a:rPr kumimoji="0" lang="en-US" altLang="ja-JP" sz="2400" b="1">
                <a:solidFill>
                  <a:schemeClr val="tx1"/>
                </a:solidFill>
              </a:rPr>
              <a:t>QoS 3 Class:  Low Priority Level for Demand of Dependability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chemeClr val="tx1"/>
                </a:solidFill>
              </a:rPr>
              <a:t>2.1 Wellness, Wellbeing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chemeClr val="tx1"/>
                </a:solidFill>
              </a:rPr>
              <a:t>3.3 Government System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chemeClr val="tx1"/>
                </a:solidFill>
              </a:rPr>
              <a:t>4.2 Remote Sensing and Controlling Mobile Robots  </a:t>
            </a:r>
          </a:p>
          <a:p>
            <a:pPr lvl="1" eaLnBrk="0" hangingPunct="0">
              <a:lnSpc>
                <a:spcPts val="2200"/>
              </a:lnSpc>
            </a:pPr>
            <a:r>
              <a:rPr kumimoji="0" lang="en-US" altLang="ja-JP" sz="2200">
                <a:solidFill>
                  <a:schemeClr val="tx1"/>
                </a:solidFill>
              </a:rPr>
              <a:t>4.3 Disaster Analysis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3164932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802.15 IG-DEP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5760640" cy="260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17776"/>
            <a:ext cx="6553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709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P802.15.12 ULI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b="1" dirty="0"/>
              <a:t>Title: </a:t>
            </a:r>
            <a:r>
              <a:rPr lang="en-US" altLang="zh-CN" dirty="0"/>
              <a:t>Upper Layer Interface (ULI) for IEEE 802.15.4 Low-Rate Wireless Networks</a:t>
            </a:r>
          </a:p>
          <a:p>
            <a:r>
              <a:rPr lang="en-US" altLang="zh-CN" b="1" dirty="0"/>
              <a:t>Working Group: </a:t>
            </a:r>
            <a:r>
              <a:rPr lang="en-US" altLang="zh-CN" dirty="0"/>
              <a:t>Wireless Personal Area Network (WPAN) Working Group (C/LM/WG802.15)</a:t>
            </a:r>
          </a:p>
          <a:p>
            <a:r>
              <a:rPr lang="en-US" altLang="zh-CN" b="1" dirty="0"/>
              <a:t>Scope: </a:t>
            </a:r>
            <a:r>
              <a:rPr lang="en-US" altLang="zh-CN" dirty="0"/>
              <a:t>define an Upper Layer Interface (ULI) sublayer in L2, between L3 and the IEEE 802.15.4 MAC sublayer. </a:t>
            </a:r>
          </a:p>
          <a:p>
            <a:pPr lvl="1"/>
            <a:r>
              <a:rPr lang="en-US" altLang="zh-CN" dirty="0"/>
              <a:t>provide data and management service access points (SAPs) for interface to the IEEE 802.15.4 MAC </a:t>
            </a:r>
          </a:p>
          <a:p>
            <a:pPr lvl="1"/>
            <a:r>
              <a:rPr lang="en-US" altLang="zh-CN" dirty="0"/>
              <a:t>adapt L3 protocols and provide operational configuration including network and radio regulation requirements of the IEEE 802.15.4 MAC</a:t>
            </a:r>
          </a:p>
          <a:p>
            <a:pPr lvl="1"/>
            <a:r>
              <a:rPr lang="en-US" altLang="zh-CN" dirty="0"/>
              <a:t>integrate optional upper Layer 2 functionalities focused on interfacing to the IEEE 802.15.4 MAC </a:t>
            </a:r>
          </a:p>
          <a:p>
            <a:pPr lvl="1"/>
            <a:r>
              <a:rPr lang="en-US" altLang="zh-CN" dirty="0"/>
              <a:t>provide protocol differentiation, using mechanisms such as </a:t>
            </a:r>
            <a:r>
              <a:rPr lang="en-US" altLang="zh-CN" dirty="0" err="1"/>
              <a:t>EtherType</a:t>
            </a:r>
            <a:r>
              <a:rPr lang="en-US" altLang="zh-CN" dirty="0"/>
              <a:t> Protocol Differentiation (EPD) to support multiple, diverse higher layer protocols, and header compression.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922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PHY and DLL Functional Decomposition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Picture 6" descr="802.15.12-multi-mode-r3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776688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17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 Composition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3" descr="802.15.12-data-flow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1606228"/>
            <a:ext cx="8780410" cy="470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84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kern="1200" dirty="0"/>
              <a:t>Report on 802.15 TGs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2017-03-17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 defTabSz="768350">
              <a:lnSpc>
                <a:spcPct val="90000"/>
              </a:lnSpc>
            </a:pPr>
            <a:r>
              <a:rPr lang="en-US" altLang="zh-CN" sz="2400" dirty="0"/>
              <a:t>Report on </a:t>
            </a:r>
            <a:r>
              <a:rPr lang="en-US" altLang="zh-CN" sz="2400" dirty="0" smtClean="0"/>
              <a:t>the progress on the following 802.15 TGs</a:t>
            </a:r>
          </a:p>
          <a:p>
            <a:pPr marL="704850" lvl="1" indent="-304800" defTabSz="768350">
              <a:lnSpc>
                <a:spcPct val="90000"/>
              </a:lnSpc>
            </a:pPr>
            <a:r>
              <a:rPr lang="en-US" altLang="zh-CN" sz="2000" dirty="0" smtClean="0"/>
              <a:t>15.4s Radio Resource Measurement</a:t>
            </a:r>
          </a:p>
          <a:p>
            <a:pPr marL="704850" lvl="1" indent="-304800" defTabSz="768350">
              <a:lnSpc>
                <a:spcPct val="90000"/>
              </a:lnSpc>
            </a:pPr>
            <a:r>
              <a:rPr lang="en-US" altLang="zh-CN" sz="2000" dirty="0" smtClean="0"/>
              <a:t>15.10 Layer2 Routing</a:t>
            </a:r>
          </a:p>
          <a:p>
            <a:pPr marL="704850" lvl="1" indent="-304800" defTabSz="768350">
              <a:lnSpc>
                <a:spcPct val="90000"/>
              </a:lnSpc>
            </a:pPr>
            <a:r>
              <a:rPr lang="en-US" altLang="zh-CN" sz="2000" dirty="0" smtClean="0"/>
              <a:t>15.12 Upper layer interface</a:t>
            </a:r>
          </a:p>
          <a:p>
            <a:pPr marL="704850" lvl="1" indent="-304800" defTabSz="768350">
              <a:lnSpc>
                <a:spcPct val="90000"/>
              </a:lnSpc>
            </a:pPr>
            <a:r>
              <a:rPr lang="en-US" altLang="zh-CN" sz="2000" dirty="0" smtClean="0"/>
              <a:t>15 IG DEP 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7140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802.15.4s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000" dirty="0"/>
              <a:t>Project type: Amendment to IEEE Standard 802.15.4-2011</a:t>
            </a:r>
          </a:p>
          <a:p>
            <a:pPr lvl="1"/>
            <a:r>
              <a:rPr lang="en-US" altLang="zh-CN" sz="1600" dirty="0"/>
              <a:t>Standard for Low-Rate Wireless Networks: Amendment Enabling Spectrum Resource Measurement Capability</a:t>
            </a:r>
          </a:p>
          <a:p>
            <a:r>
              <a:rPr lang="en-US" altLang="zh-CN" sz="2000" dirty="0"/>
              <a:t>Scope: define MAC related functions to enable spectrum resource management (SRM)</a:t>
            </a:r>
          </a:p>
          <a:p>
            <a:pPr lvl="1"/>
            <a:r>
              <a:rPr lang="en-US" altLang="zh-CN" sz="1600" dirty="0"/>
              <a:t>spectrum resource measurements and network performance metrics, such as packet error ratio, 4 delay, etc.</a:t>
            </a:r>
          </a:p>
          <a:p>
            <a:pPr lvl="1"/>
            <a:r>
              <a:rPr lang="en-US" altLang="zh-CN" sz="1600" dirty="0"/>
              <a:t>information elements (IE) and data structures to capture these measurements </a:t>
            </a:r>
          </a:p>
          <a:p>
            <a:pPr lvl="1"/>
            <a:r>
              <a:rPr lang="en-US" altLang="zh-CN" sz="1600" dirty="0"/>
              <a:t>procedures for collecting and exchanging spectrum resource measurement information with higher layers or other devices </a:t>
            </a:r>
          </a:p>
          <a:p>
            <a:r>
              <a:rPr lang="en-US" altLang="zh-CN" sz="2000" dirty="0"/>
              <a:t>Task group contacts (main contributors)</a:t>
            </a:r>
          </a:p>
          <a:p>
            <a:pPr lvl="1"/>
            <a:r>
              <a:rPr lang="en-US" altLang="zh-CN" sz="1600" dirty="0"/>
              <a:t>Chair: </a:t>
            </a:r>
            <a:r>
              <a:rPr lang="en-US" altLang="ja-JP" sz="1600" dirty="0" err="1">
                <a:solidFill>
                  <a:schemeClr val="tx2"/>
                </a:solidFill>
              </a:rPr>
              <a:t>Shoichi</a:t>
            </a:r>
            <a:r>
              <a:rPr lang="en-US" altLang="ja-JP" sz="1600" dirty="0">
                <a:solidFill>
                  <a:schemeClr val="tx2"/>
                </a:solidFill>
              </a:rPr>
              <a:t> Kitazawa [</a:t>
            </a:r>
            <a:r>
              <a:rPr lang="en-US" altLang="ja-JP" sz="1600" dirty="0" err="1">
                <a:solidFill>
                  <a:schemeClr val="tx2"/>
                </a:solidFill>
              </a:rPr>
              <a:t>Koden</a:t>
            </a:r>
            <a:r>
              <a:rPr lang="en-US" altLang="ja-JP" sz="1600" dirty="0">
                <a:solidFill>
                  <a:schemeClr val="tx2"/>
                </a:solidFill>
              </a:rPr>
              <a:t> TI &amp; </a:t>
            </a:r>
            <a:r>
              <a:rPr lang="en-US" altLang="ja-JP" sz="1600" dirty="0" err="1">
                <a:solidFill>
                  <a:schemeClr val="tx2"/>
                </a:solidFill>
              </a:rPr>
              <a:t>Muroran</a:t>
            </a:r>
            <a:r>
              <a:rPr lang="en-US" altLang="ja-JP" sz="1600" dirty="0">
                <a:solidFill>
                  <a:schemeClr val="tx2"/>
                </a:solidFill>
              </a:rPr>
              <a:t> IT]</a:t>
            </a:r>
          </a:p>
          <a:p>
            <a:pPr lvl="1"/>
            <a:r>
              <a:rPr lang="en-US" altLang="ja-JP" sz="1600" dirty="0">
                <a:solidFill>
                  <a:schemeClr val="tx2"/>
                </a:solidFill>
              </a:rPr>
              <a:t>Vice-chair: </a:t>
            </a:r>
            <a:r>
              <a:rPr lang="en-US" altLang="ja-JP" sz="1600" dirty="0">
                <a:ea typeface="ＭＳ Ｐゴシック" panose="020B0600070205080204" pitchFamily="34" charset="-128"/>
              </a:rPr>
              <a:t>Hidetoshi Yokota [</a:t>
            </a:r>
            <a:r>
              <a:rPr lang="en-US" altLang="ja-JP" sz="1600" dirty="0" err="1">
                <a:ea typeface="ＭＳ Ｐゴシック" panose="020B0600070205080204" pitchFamily="34" charset="-128"/>
              </a:rPr>
              <a:t>Landis&amp;Gyr</a:t>
            </a:r>
            <a:r>
              <a:rPr lang="en-US" altLang="ja-JP" sz="1600" dirty="0" smtClean="0">
                <a:ea typeface="ＭＳ Ｐゴシック" panose="020B0600070205080204" pitchFamily="34" charset="-128"/>
              </a:rPr>
              <a:t>]</a:t>
            </a:r>
          </a:p>
          <a:p>
            <a:r>
              <a:rPr lang="en-US" altLang="ja-JP" sz="2000" dirty="0" smtClean="0">
                <a:ea typeface="ＭＳ Ｐゴシック" panose="020B0600070205080204" pitchFamily="34" charset="-128"/>
              </a:rPr>
              <a:t>Progress</a:t>
            </a:r>
          </a:p>
          <a:p>
            <a:pPr lvl="1"/>
            <a:r>
              <a:rPr lang="en-US" altLang="ja-JP" sz="1600" dirty="0" smtClean="0"/>
              <a:t>Current Draft 20</a:t>
            </a:r>
          </a:p>
          <a:p>
            <a:pPr lvl="1"/>
            <a:r>
              <a:rPr lang="en-US" altLang="ja-JP" sz="1600" dirty="0" smtClean="0"/>
              <a:t>Sponsor </a:t>
            </a:r>
            <a:r>
              <a:rPr lang="en-US" altLang="ja-JP" sz="1600" dirty="0"/>
              <a:t>Ballot		           March 2017</a:t>
            </a:r>
          </a:p>
          <a:p>
            <a:pPr lvl="1"/>
            <a:endParaRPr lang="en-US" altLang="ja-JP" sz="1600" dirty="0">
              <a:solidFill>
                <a:schemeClr val="tx2"/>
              </a:solidFill>
            </a:endParaRPr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7080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802.15.4s - </a:t>
            </a:r>
            <a:r>
              <a:rPr lang="en-US" altLang="zh-CN" dirty="0"/>
              <a:t>General Use Case</a:t>
            </a:r>
            <a:endParaRPr lang="zh-CN" altLang="en-US" dirty="0"/>
          </a:p>
        </p:txBody>
      </p:sp>
      <p:cxnSp>
        <p:nvCxnSpPr>
          <p:cNvPr id="4" name="直線コネクタ 9"/>
          <p:cNvCxnSpPr>
            <a:stCxn id="47" idx="1"/>
            <a:endCxn id="23" idx="3"/>
          </p:cNvCxnSpPr>
          <p:nvPr/>
        </p:nvCxnSpPr>
        <p:spPr bwMode="auto">
          <a:xfrm flipH="1" flipV="1">
            <a:off x="5173078" y="2441600"/>
            <a:ext cx="2249644" cy="21017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円/楕円 10"/>
          <p:cNvSpPr/>
          <p:nvPr/>
        </p:nvSpPr>
        <p:spPr bwMode="auto">
          <a:xfrm>
            <a:off x="6642188" y="5154988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円/楕円 15"/>
          <p:cNvSpPr/>
          <p:nvPr/>
        </p:nvSpPr>
        <p:spPr bwMode="auto">
          <a:xfrm rot="2265361">
            <a:off x="6663390" y="4423044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円/楕円 16"/>
          <p:cNvSpPr/>
          <p:nvPr/>
        </p:nvSpPr>
        <p:spPr bwMode="auto">
          <a:xfrm>
            <a:off x="8180409" y="4841319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円/楕円 17"/>
          <p:cNvSpPr/>
          <p:nvPr/>
        </p:nvSpPr>
        <p:spPr bwMode="auto">
          <a:xfrm>
            <a:off x="7867481" y="4070815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直線コネクタ 12"/>
          <p:cNvCxnSpPr>
            <a:stCxn id="47" idx="7"/>
            <a:endCxn id="8" idx="3"/>
          </p:cNvCxnSpPr>
          <p:nvPr/>
        </p:nvCxnSpPr>
        <p:spPr bwMode="auto">
          <a:xfrm flipV="1">
            <a:off x="7677280" y="4316666"/>
            <a:ext cx="232382" cy="2266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線コネクタ 14"/>
          <p:cNvCxnSpPr>
            <a:stCxn id="47" idx="5"/>
            <a:endCxn id="7" idx="1"/>
          </p:cNvCxnSpPr>
          <p:nvPr/>
        </p:nvCxnSpPr>
        <p:spPr bwMode="auto">
          <a:xfrm>
            <a:off x="7677280" y="4797917"/>
            <a:ext cx="545310" cy="855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線コネクタ 19"/>
          <p:cNvCxnSpPr>
            <a:stCxn id="47" idx="3"/>
            <a:endCxn id="5" idx="7"/>
          </p:cNvCxnSpPr>
          <p:nvPr/>
        </p:nvCxnSpPr>
        <p:spPr bwMode="auto">
          <a:xfrm flipH="1">
            <a:off x="6888039" y="4797917"/>
            <a:ext cx="534683" cy="3992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線コネクタ 21"/>
          <p:cNvCxnSpPr>
            <a:stCxn id="47" idx="2"/>
            <a:endCxn id="6" idx="6"/>
          </p:cNvCxnSpPr>
          <p:nvPr/>
        </p:nvCxnSpPr>
        <p:spPr bwMode="auto">
          <a:xfrm flipH="1" flipV="1">
            <a:off x="6921269" y="4655241"/>
            <a:ext cx="448732" cy="153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円/楕円 41"/>
          <p:cNvSpPr/>
          <p:nvPr/>
        </p:nvSpPr>
        <p:spPr bwMode="auto">
          <a:xfrm rot="19993256">
            <a:off x="1214620" y="5390295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円/楕円 42"/>
          <p:cNvSpPr/>
          <p:nvPr/>
        </p:nvSpPr>
        <p:spPr bwMode="auto">
          <a:xfrm>
            <a:off x="717724" y="4328778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円/楕円 43"/>
          <p:cNvSpPr/>
          <p:nvPr/>
        </p:nvSpPr>
        <p:spPr bwMode="auto">
          <a:xfrm rot="1789934">
            <a:off x="1710035" y="5102429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円/楕円 44"/>
          <p:cNvSpPr/>
          <p:nvPr/>
        </p:nvSpPr>
        <p:spPr bwMode="auto">
          <a:xfrm>
            <a:off x="2098597" y="4575641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線コネクタ 45"/>
          <p:cNvCxnSpPr>
            <a:stCxn id="45" idx="6"/>
            <a:endCxn id="16" idx="2"/>
          </p:cNvCxnSpPr>
          <p:nvPr/>
        </p:nvCxnSpPr>
        <p:spPr bwMode="auto">
          <a:xfrm flipV="1">
            <a:off x="1583754" y="4719657"/>
            <a:ext cx="514843" cy="19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コネクタ 46"/>
          <p:cNvCxnSpPr>
            <a:stCxn id="45" idx="5"/>
            <a:endCxn id="15" idx="1"/>
          </p:cNvCxnSpPr>
          <p:nvPr/>
        </p:nvCxnSpPr>
        <p:spPr bwMode="auto">
          <a:xfrm>
            <a:off x="1531033" y="4866874"/>
            <a:ext cx="285337" cy="2405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47"/>
          <p:cNvCxnSpPr>
            <a:stCxn id="45" idx="4"/>
            <a:endCxn id="13" idx="7"/>
          </p:cNvCxnSpPr>
          <p:nvPr/>
        </p:nvCxnSpPr>
        <p:spPr bwMode="auto">
          <a:xfrm flipH="1">
            <a:off x="1403667" y="4919595"/>
            <a:ext cx="87" cy="4779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48"/>
          <p:cNvCxnSpPr>
            <a:stCxn id="45" idx="2"/>
            <a:endCxn id="14" idx="6"/>
          </p:cNvCxnSpPr>
          <p:nvPr/>
        </p:nvCxnSpPr>
        <p:spPr bwMode="auto">
          <a:xfrm flipH="1" flipV="1">
            <a:off x="1005756" y="4472794"/>
            <a:ext cx="217998" cy="2668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1045"/>
          <p:cNvCxnSpPr>
            <a:endCxn id="45" idx="7"/>
          </p:cNvCxnSpPr>
          <p:nvPr/>
        </p:nvCxnSpPr>
        <p:spPr bwMode="auto">
          <a:xfrm flipH="1">
            <a:off x="1531033" y="2575560"/>
            <a:ext cx="2970910" cy="20367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8"/>
          <p:cNvCxnSpPr>
            <a:stCxn id="23" idx="0"/>
            <a:endCxn id="24" idx="3"/>
          </p:cNvCxnSpPr>
          <p:nvPr/>
        </p:nvCxnSpPr>
        <p:spPr bwMode="auto">
          <a:xfrm flipH="1" flipV="1">
            <a:off x="3967057" y="2205281"/>
            <a:ext cx="790466" cy="46815"/>
          </a:xfrm>
          <a:prstGeom prst="line">
            <a:avLst/>
          </a:prstGeom>
          <a:ln w="254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4" descr="C:\Users\sekiguchi\AppData\Local\Microsoft\Windows\Temporary Internet Files\Content.IE5\UTMJV8BN\MC90022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1968" y="2252096"/>
            <a:ext cx="831110" cy="3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 descr="C:\Users\yano\AppData\Local\Microsoft\Windows\Temporary Internet Files\Content.IE5\RVZS0AZZ\MC9004289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3057" y="1605916"/>
            <a:ext cx="864000" cy="119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テキスト ボックス 33"/>
          <p:cNvSpPr txBox="1"/>
          <p:nvPr/>
        </p:nvSpPr>
        <p:spPr>
          <a:xfrm>
            <a:off x="782330" y="3846024"/>
            <a:ext cx="1268296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ja-JP" sz="1600" dirty="0" smtClean="0"/>
              <a:t>802.15.4</a:t>
            </a:r>
            <a:endParaRPr lang="en-US" altLang="ja-JP" sz="1600" dirty="0"/>
          </a:p>
          <a:p>
            <a:pPr>
              <a:lnSpc>
                <a:spcPts val="1600"/>
              </a:lnSpc>
            </a:pPr>
            <a:r>
              <a:rPr lang="en-US" altLang="ja-JP" sz="1600" dirty="0"/>
              <a:t>Coordinator</a:t>
            </a:r>
            <a:endParaRPr lang="ja-JP" altLang="en-US" sz="1600" dirty="0"/>
          </a:p>
        </p:txBody>
      </p:sp>
      <p:sp>
        <p:nvSpPr>
          <p:cNvPr id="26" name="テキスト ボックス 34"/>
          <p:cNvSpPr txBox="1"/>
          <p:nvPr/>
        </p:nvSpPr>
        <p:spPr>
          <a:xfrm>
            <a:off x="7133657" y="4972956"/>
            <a:ext cx="1268296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ja-JP" sz="1600" dirty="0" smtClean="0"/>
              <a:t>802.15.4</a:t>
            </a:r>
            <a:endParaRPr lang="en-US" altLang="ja-JP" sz="1600" dirty="0"/>
          </a:p>
          <a:p>
            <a:pPr>
              <a:lnSpc>
                <a:spcPts val="1600"/>
              </a:lnSpc>
            </a:pPr>
            <a:r>
              <a:rPr lang="en-US" altLang="ja-JP" sz="1600" dirty="0"/>
              <a:t>Coordinator</a:t>
            </a:r>
            <a:endParaRPr lang="ja-JP" altLang="en-US" sz="1600" dirty="0"/>
          </a:p>
        </p:txBody>
      </p:sp>
      <p:sp>
        <p:nvSpPr>
          <p:cNvPr id="27" name="円/楕円 57"/>
          <p:cNvSpPr/>
          <p:nvPr/>
        </p:nvSpPr>
        <p:spPr bwMode="auto">
          <a:xfrm>
            <a:off x="3967057" y="4609355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円/楕円 58"/>
          <p:cNvSpPr/>
          <p:nvPr/>
        </p:nvSpPr>
        <p:spPr bwMode="auto">
          <a:xfrm rot="4958973">
            <a:off x="3721878" y="3726290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円/楕円 59"/>
          <p:cNvSpPr/>
          <p:nvPr/>
        </p:nvSpPr>
        <p:spPr bwMode="auto">
          <a:xfrm>
            <a:off x="4903161" y="4537347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円/楕円 60"/>
          <p:cNvSpPr/>
          <p:nvPr/>
        </p:nvSpPr>
        <p:spPr bwMode="auto">
          <a:xfrm rot="15731016">
            <a:off x="4933504" y="3466729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直線コネクタ 61"/>
          <p:cNvCxnSpPr>
            <a:stCxn id="46" idx="7"/>
            <a:endCxn id="30" idx="1"/>
          </p:cNvCxnSpPr>
          <p:nvPr/>
        </p:nvCxnSpPr>
        <p:spPr bwMode="auto">
          <a:xfrm flipV="1">
            <a:off x="4524566" y="3725483"/>
            <a:ext cx="465915" cy="2446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62"/>
          <p:cNvCxnSpPr>
            <a:stCxn id="46" idx="5"/>
            <a:endCxn id="29" idx="1"/>
          </p:cNvCxnSpPr>
          <p:nvPr/>
        </p:nvCxnSpPr>
        <p:spPr bwMode="auto">
          <a:xfrm>
            <a:off x="4524566" y="4224654"/>
            <a:ext cx="420776" cy="3548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63"/>
          <p:cNvCxnSpPr>
            <a:stCxn id="46" idx="4"/>
            <a:endCxn id="27" idx="7"/>
          </p:cNvCxnSpPr>
          <p:nvPr/>
        </p:nvCxnSpPr>
        <p:spPr bwMode="auto">
          <a:xfrm flipH="1">
            <a:off x="4212908" y="4277375"/>
            <a:ext cx="184379" cy="3741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64"/>
          <p:cNvCxnSpPr>
            <a:stCxn id="46" idx="2"/>
            <a:endCxn id="28" idx="7"/>
          </p:cNvCxnSpPr>
          <p:nvPr/>
        </p:nvCxnSpPr>
        <p:spPr bwMode="auto">
          <a:xfrm flipH="1" flipV="1">
            <a:off x="3979921" y="3958276"/>
            <a:ext cx="237366" cy="1390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テキスト ボックス 65"/>
          <p:cNvSpPr txBox="1"/>
          <p:nvPr/>
        </p:nvSpPr>
        <p:spPr>
          <a:xfrm>
            <a:off x="4557045" y="3801878"/>
            <a:ext cx="1268296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ja-JP" sz="1600" dirty="0" smtClean="0"/>
              <a:t>802.15.4</a:t>
            </a:r>
            <a:endParaRPr lang="en-US" altLang="ja-JP" sz="1600" dirty="0"/>
          </a:p>
          <a:p>
            <a:pPr>
              <a:lnSpc>
                <a:spcPts val="1600"/>
              </a:lnSpc>
            </a:pPr>
            <a:r>
              <a:rPr lang="en-US" altLang="ja-JP" sz="1600" dirty="0"/>
              <a:t>Coordinator</a:t>
            </a:r>
            <a:endParaRPr lang="ja-JP" altLang="en-US" sz="1600" dirty="0"/>
          </a:p>
        </p:txBody>
      </p:sp>
      <p:cxnSp>
        <p:nvCxnSpPr>
          <p:cNvPr id="36" name="直線コネクタ 67"/>
          <p:cNvCxnSpPr>
            <a:stCxn id="46" idx="0"/>
            <a:endCxn id="23" idx="2"/>
          </p:cNvCxnSpPr>
          <p:nvPr/>
        </p:nvCxnSpPr>
        <p:spPr bwMode="auto">
          <a:xfrm flipV="1">
            <a:off x="4397287" y="2631104"/>
            <a:ext cx="360236" cy="12862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円/楕円 73"/>
          <p:cNvSpPr/>
          <p:nvPr/>
        </p:nvSpPr>
        <p:spPr>
          <a:xfrm>
            <a:off x="183758" y="3714110"/>
            <a:ext cx="2444044" cy="223071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8" name="円/楕円 74"/>
          <p:cNvSpPr/>
          <p:nvPr/>
        </p:nvSpPr>
        <p:spPr>
          <a:xfrm>
            <a:off x="6352595" y="3862526"/>
            <a:ext cx="2232248" cy="208409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9" name="円/楕円 91"/>
          <p:cNvSpPr/>
          <p:nvPr/>
        </p:nvSpPr>
        <p:spPr>
          <a:xfrm>
            <a:off x="3544544" y="3169195"/>
            <a:ext cx="2065486" cy="207153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0" name="爆発 1 151"/>
          <p:cNvSpPr/>
          <p:nvPr/>
        </p:nvSpPr>
        <p:spPr>
          <a:xfrm>
            <a:off x="2839194" y="5129351"/>
            <a:ext cx="3999376" cy="139599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1278 w 21600"/>
              <a:gd name="connsiteY0" fmla="*/ 4146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1278 w 21600"/>
              <a:gd name="connsiteY24" fmla="*/ 4146 h 21600"/>
              <a:gd name="connsiteX0" fmla="*/ 11278 w 21600"/>
              <a:gd name="connsiteY0" fmla="*/ 4146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5740 w 21600"/>
              <a:gd name="connsiteY22" fmla="*/ 4064 h 21600"/>
              <a:gd name="connsiteX23" fmla="*/ 8352 w 21600"/>
              <a:gd name="connsiteY23" fmla="*/ 2295 h 21600"/>
              <a:gd name="connsiteX24" fmla="*/ 11278 w 21600"/>
              <a:gd name="connsiteY24" fmla="*/ 4146 h 21600"/>
              <a:gd name="connsiteX0" fmla="*/ 11278 w 21600"/>
              <a:gd name="connsiteY0" fmla="*/ 4146 h 20092"/>
              <a:gd name="connsiteX1" fmla="*/ 14522 w 21600"/>
              <a:gd name="connsiteY1" fmla="*/ 0 h 20092"/>
              <a:gd name="connsiteX2" fmla="*/ 14155 w 21600"/>
              <a:gd name="connsiteY2" fmla="*/ 5325 h 20092"/>
              <a:gd name="connsiteX3" fmla="*/ 18380 w 21600"/>
              <a:gd name="connsiteY3" fmla="*/ 4457 h 20092"/>
              <a:gd name="connsiteX4" fmla="*/ 16702 w 21600"/>
              <a:gd name="connsiteY4" fmla="*/ 7315 h 20092"/>
              <a:gd name="connsiteX5" fmla="*/ 21097 w 21600"/>
              <a:gd name="connsiteY5" fmla="*/ 8137 h 20092"/>
              <a:gd name="connsiteX6" fmla="*/ 17607 w 21600"/>
              <a:gd name="connsiteY6" fmla="*/ 10475 h 20092"/>
              <a:gd name="connsiteX7" fmla="*/ 21600 w 21600"/>
              <a:gd name="connsiteY7" fmla="*/ 13290 h 20092"/>
              <a:gd name="connsiteX8" fmla="*/ 16837 w 21600"/>
              <a:gd name="connsiteY8" fmla="*/ 12942 h 20092"/>
              <a:gd name="connsiteX9" fmla="*/ 18145 w 21600"/>
              <a:gd name="connsiteY9" fmla="*/ 18095 h 20092"/>
              <a:gd name="connsiteX10" fmla="*/ 14020 w 21600"/>
              <a:gd name="connsiteY10" fmla="*/ 14457 h 20092"/>
              <a:gd name="connsiteX11" fmla="*/ 13247 w 21600"/>
              <a:gd name="connsiteY11" fmla="*/ 19737 h 20092"/>
              <a:gd name="connsiteX12" fmla="*/ 10532 w 21600"/>
              <a:gd name="connsiteY12" fmla="*/ 14935 h 20092"/>
              <a:gd name="connsiteX13" fmla="*/ 8485 w 21600"/>
              <a:gd name="connsiteY13" fmla="*/ 20092 h 20092"/>
              <a:gd name="connsiteX14" fmla="*/ 7715 w 21600"/>
              <a:gd name="connsiteY14" fmla="*/ 15627 h 20092"/>
              <a:gd name="connsiteX15" fmla="*/ 4762 w 21600"/>
              <a:gd name="connsiteY15" fmla="*/ 17617 h 20092"/>
              <a:gd name="connsiteX16" fmla="*/ 5667 w 21600"/>
              <a:gd name="connsiteY16" fmla="*/ 13937 h 20092"/>
              <a:gd name="connsiteX17" fmla="*/ 135 w 21600"/>
              <a:gd name="connsiteY17" fmla="*/ 14587 h 20092"/>
              <a:gd name="connsiteX18" fmla="*/ 3722 w 21600"/>
              <a:gd name="connsiteY18" fmla="*/ 11775 h 20092"/>
              <a:gd name="connsiteX19" fmla="*/ 0 w 21600"/>
              <a:gd name="connsiteY19" fmla="*/ 8615 h 20092"/>
              <a:gd name="connsiteX20" fmla="*/ 4627 w 21600"/>
              <a:gd name="connsiteY20" fmla="*/ 7617 h 20092"/>
              <a:gd name="connsiteX21" fmla="*/ 370 w 21600"/>
              <a:gd name="connsiteY21" fmla="*/ 2295 h 20092"/>
              <a:gd name="connsiteX22" fmla="*/ 5740 w 21600"/>
              <a:gd name="connsiteY22" fmla="*/ 4064 h 20092"/>
              <a:gd name="connsiteX23" fmla="*/ 8352 w 21600"/>
              <a:gd name="connsiteY23" fmla="*/ 2295 h 20092"/>
              <a:gd name="connsiteX24" fmla="*/ 11278 w 21600"/>
              <a:gd name="connsiteY24" fmla="*/ 4146 h 20092"/>
              <a:gd name="connsiteX0" fmla="*/ 11278 w 21600"/>
              <a:gd name="connsiteY0" fmla="*/ 4146 h 20092"/>
              <a:gd name="connsiteX1" fmla="*/ 14522 w 21600"/>
              <a:gd name="connsiteY1" fmla="*/ 0 h 20092"/>
              <a:gd name="connsiteX2" fmla="*/ 14155 w 21600"/>
              <a:gd name="connsiteY2" fmla="*/ 5325 h 20092"/>
              <a:gd name="connsiteX3" fmla="*/ 18380 w 21600"/>
              <a:gd name="connsiteY3" fmla="*/ 4457 h 20092"/>
              <a:gd name="connsiteX4" fmla="*/ 16702 w 21600"/>
              <a:gd name="connsiteY4" fmla="*/ 7315 h 20092"/>
              <a:gd name="connsiteX5" fmla="*/ 21097 w 21600"/>
              <a:gd name="connsiteY5" fmla="*/ 8137 h 20092"/>
              <a:gd name="connsiteX6" fmla="*/ 17607 w 21600"/>
              <a:gd name="connsiteY6" fmla="*/ 10475 h 20092"/>
              <a:gd name="connsiteX7" fmla="*/ 21600 w 21600"/>
              <a:gd name="connsiteY7" fmla="*/ 13290 h 20092"/>
              <a:gd name="connsiteX8" fmla="*/ 16837 w 21600"/>
              <a:gd name="connsiteY8" fmla="*/ 12942 h 20092"/>
              <a:gd name="connsiteX9" fmla="*/ 18145 w 21600"/>
              <a:gd name="connsiteY9" fmla="*/ 18095 h 20092"/>
              <a:gd name="connsiteX10" fmla="*/ 14020 w 21600"/>
              <a:gd name="connsiteY10" fmla="*/ 14457 h 20092"/>
              <a:gd name="connsiteX11" fmla="*/ 12733 w 21600"/>
              <a:gd name="connsiteY11" fmla="*/ 18092 h 20092"/>
              <a:gd name="connsiteX12" fmla="*/ 10532 w 21600"/>
              <a:gd name="connsiteY12" fmla="*/ 14935 h 20092"/>
              <a:gd name="connsiteX13" fmla="*/ 8485 w 21600"/>
              <a:gd name="connsiteY13" fmla="*/ 20092 h 20092"/>
              <a:gd name="connsiteX14" fmla="*/ 7715 w 21600"/>
              <a:gd name="connsiteY14" fmla="*/ 15627 h 20092"/>
              <a:gd name="connsiteX15" fmla="*/ 4762 w 21600"/>
              <a:gd name="connsiteY15" fmla="*/ 17617 h 20092"/>
              <a:gd name="connsiteX16" fmla="*/ 5667 w 21600"/>
              <a:gd name="connsiteY16" fmla="*/ 13937 h 20092"/>
              <a:gd name="connsiteX17" fmla="*/ 135 w 21600"/>
              <a:gd name="connsiteY17" fmla="*/ 14587 h 20092"/>
              <a:gd name="connsiteX18" fmla="*/ 3722 w 21600"/>
              <a:gd name="connsiteY18" fmla="*/ 11775 h 20092"/>
              <a:gd name="connsiteX19" fmla="*/ 0 w 21600"/>
              <a:gd name="connsiteY19" fmla="*/ 8615 h 20092"/>
              <a:gd name="connsiteX20" fmla="*/ 4627 w 21600"/>
              <a:gd name="connsiteY20" fmla="*/ 7617 h 20092"/>
              <a:gd name="connsiteX21" fmla="*/ 370 w 21600"/>
              <a:gd name="connsiteY21" fmla="*/ 2295 h 20092"/>
              <a:gd name="connsiteX22" fmla="*/ 5740 w 21600"/>
              <a:gd name="connsiteY22" fmla="*/ 4064 h 20092"/>
              <a:gd name="connsiteX23" fmla="*/ 8352 w 21600"/>
              <a:gd name="connsiteY23" fmla="*/ 2295 h 20092"/>
              <a:gd name="connsiteX24" fmla="*/ 11278 w 21600"/>
              <a:gd name="connsiteY24" fmla="*/ 4146 h 20092"/>
              <a:gd name="connsiteX0" fmla="*/ 11278 w 21600"/>
              <a:gd name="connsiteY0" fmla="*/ 4146 h 20092"/>
              <a:gd name="connsiteX1" fmla="*/ 14522 w 21600"/>
              <a:gd name="connsiteY1" fmla="*/ 0 h 20092"/>
              <a:gd name="connsiteX2" fmla="*/ 14155 w 21600"/>
              <a:gd name="connsiteY2" fmla="*/ 5325 h 20092"/>
              <a:gd name="connsiteX3" fmla="*/ 18380 w 21600"/>
              <a:gd name="connsiteY3" fmla="*/ 4457 h 20092"/>
              <a:gd name="connsiteX4" fmla="*/ 16702 w 21600"/>
              <a:gd name="connsiteY4" fmla="*/ 7315 h 20092"/>
              <a:gd name="connsiteX5" fmla="*/ 21097 w 21600"/>
              <a:gd name="connsiteY5" fmla="*/ 8137 h 20092"/>
              <a:gd name="connsiteX6" fmla="*/ 17607 w 21600"/>
              <a:gd name="connsiteY6" fmla="*/ 10475 h 20092"/>
              <a:gd name="connsiteX7" fmla="*/ 21600 w 21600"/>
              <a:gd name="connsiteY7" fmla="*/ 13290 h 20092"/>
              <a:gd name="connsiteX8" fmla="*/ 16837 w 21600"/>
              <a:gd name="connsiteY8" fmla="*/ 12942 h 20092"/>
              <a:gd name="connsiteX9" fmla="*/ 17013 w 21600"/>
              <a:gd name="connsiteY9" fmla="*/ 17410 h 20092"/>
              <a:gd name="connsiteX10" fmla="*/ 14020 w 21600"/>
              <a:gd name="connsiteY10" fmla="*/ 14457 h 20092"/>
              <a:gd name="connsiteX11" fmla="*/ 12733 w 21600"/>
              <a:gd name="connsiteY11" fmla="*/ 18092 h 20092"/>
              <a:gd name="connsiteX12" fmla="*/ 10532 w 21600"/>
              <a:gd name="connsiteY12" fmla="*/ 14935 h 20092"/>
              <a:gd name="connsiteX13" fmla="*/ 8485 w 21600"/>
              <a:gd name="connsiteY13" fmla="*/ 20092 h 20092"/>
              <a:gd name="connsiteX14" fmla="*/ 7715 w 21600"/>
              <a:gd name="connsiteY14" fmla="*/ 15627 h 20092"/>
              <a:gd name="connsiteX15" fmla="*/ 4762 w 21600"/>
              <a:gd name="connsiteY15" fmla="*/ 17617 h 20092"/>
              <a:gd name="connsiteX16" fmla="*/ 5667 w 21600"/>
              <a:gd name="connsiteY16" fmla="*/ 13937 h 20092"/>
              <a:gd name="connsiteX17" fmla="*/ 135 w 21600"/>
              <a:gd name="connsiteY17" fmla="*/ 14587 h 20092"/>
              <a:gd name="connsiteX18" fmla="*/ 3722 w 21600"/>
              <a:gd name="connsiteY18" fmla="*/ 11775 h 20092"/>
              <a:gd name="connsiteX19" fmla="*/ 0 w 21600"/>
              <a:gd name="connsiteY19" fmla="*/ 8615 h 20092"/>
              <a:gd name="connsiteX20" fmla="*/ 4627 w 21600"/>
              <a:gd name="connsiteY20" fmla="*/ 7617 h 20092"/>
              <a:gd name="connsiteX21" fmla="*/ 370 w 21600"/>
              <a:gd name="connsiteY21" fmla="*/ 2295 h 20092"/>
              <a:gd name="connsiteX22" fmla="*/ 5740 w 21600"/>
              <a:gd name="connsiteY22" fmla="*/ 4064 h 20092"/>
              <a:gd name="connsiteX23" fmla="*/ 8352 w 21600"/>
              <a:gd name="connsiteY23" fmla="*/ 2295 h 20092"/>
              <a:gd name="connsiteX24" fmla="*/ 11278 w 21600"/>
              <a:gd name="connsiteY24" fmla="*/ 4146 h 20092"/>
              <a:gd name="connsiteX0" fmla="*/ 11278 w 21600"/>
              <a:gd name="connsiteY0" fmla="*/ 4146 h 20092"/>
              <a:gd name="connsiteX1" fmla="*/ 14522 w 21600"/>
              <a:gd name="connsiteY1" fmla="*/ 0 h 20092"/>
              <a:gd name="connsiteX2" fmla="*/ 14155 w 21600"/>
              <a:gd name="connsiteY2" fmla="*/ 5325 h 20092"/>
              <a:gd name="connsiteX3" fmla="*/ 18380 w 21600"/>
              <a:gd name="connsiteY3" fmla="*/ 4457 h 20092"/>
              <a:gd name="connsiteX4" fmla="*/ 16702 w 21600"/>
              <a:gd name="connsiteY4" fmla="*/ 7315 h 20092"/>
              <a:gd name="connsiteX5" fmla="*/ 21097 w 21600"/>
              <a:gd name="connsiteY5" fmla="*/ 8137 h 20092"/>
              <a:gd name="connsiteX6" fmla="*/ 17607 w 21600"/>
              <a:gd name="connsiteY6" fmla="*/ 10475 h 20092"/>
              <a:gd name="connsiteX7" fmla="*/ 21600 w 21600"/>
              <a:gd name="connsiteY7" fmla="*/ 13290 h 20092"/>
              <a:gd name="connsiteX8" fmla="*/ 16837 w 21600"/>
              <a:gd name="connsiteY8" fmla="*/ 12942 h 20092"/>
              <a:gd name="connsiteX9" fmla="*/ 17013 w 21600"/>
              <a:gd name="connsiteY9" fmla="*/ 17410 h 20092"/>
              <a:gd name="connsiteX10" fmla="*/ 14020 w 21600"/>
              <a:gd name="connsiteY10" fmla="*/ 14457 h 20092"/>
              <a:gd name="connsiteX11" fmla="*/ 12733 w 21600"/>
              <a:gd name="connsiteY11" fmla="*/ 18092 h 20092"/>
              <a:gd name="connsiteX12" fmla="*/ 10532 w 21600"/>
              <a:gd name="connsiteY12" fmla="*/ 14935 h 20092"/>
              <a:gd name="connsiteX13" fmla="*/ 8485 w 21600"/>
              <a:gd name="connsiteY13" fmla="*/ 20092 h 20092"/>
              <a:gd name="connsiteX14" fmla="*/ 7715 w 21600"/>
              <a:gd name="connsiteY14" fmla="*/ 15627 h 20092"/>
              <a:gd name="connsiteX15" fmla="*/ 4762 w 21600"/>
              <a:gd name="connsiteY15" fmla="*/ 17617 h 20092"/>
              <a:gd name="connsiteX16" fmla="*/ 4844 w 21600"/>
              <a:gd name="connsiteY16" fmla="*/ 14348 h 20092"/>
              <a:gd name="connsiteX17" fmla="*/ 135 w 21600"/>
              <a:gd name="connsiteY17" fmla="*/ 14587 h 20092"/>
              <a:gd name="connsiteX18" fmla="*/ 3722 w 21600"/>
              <a:gd name="connsiteY18" fmla="*/ 11775 h 20092"/>
              <a:gd name="connsiteX19" fmla="*/ 0 w 21600"/>
              <a:gd name="connsiteY19" fmla="*/ 8615 h 20092"/>
              <a:gd name="connsiteX20" fmla="*/ 4627 w 21600"/>
              <a:gd name="connsiteY20" fmla="*/ 7617 h 20092"/>
              <a:gd name="connsiteX21" fmla="*/ 370 w 21600"/>
              <a:gd name="connsiteY21" fmla="*/ 2295 h 20092"/>
              <a:gd name="connsiteX22" fmla="*/ 5740 w 21600"/>
              <a:gd name="connsiteY22" fmla="*/ 4064 h 20092"/>
              <a:gd name="connsiteX23" fmla="*/ 8352 w 21600"/>
              <a:gd name="connsiteY23" fmla="*/ 2295 h 20092"/>
              <a:gd name="connsiteX24" fmla="*/ 11278 w 21600"/>
              <a:gd name="connsiteY24" fmla="*/ 4146 h 20092"/>
              <a:gd name="connsiteX0" fmla="*/ 11278 w 21600"/>
              <a:gd name="connsiteY0" fmla="*/ 4146 h 20092"/>
              <a:gd name="connsiteX1" fmla="*/ 14522 w 21600"/>
              <a:gd name="connsiteY1" fmla="*/ 0 h 20092"/>
              <a:gd name="connsiteX2" fmla="*/ 14155 w 21600"/>
              <a:gd name="connsiteY2" fmla="*/ 5325 h 20092"/>
              <a:gd name="connsiteX3" fmla="*/ 18380 w 21600"/>
              <a:gd name="connsiteY3" fmla="*/ 4457 h 20092"/>
              <a:gd name="connsiteX4" fmla="*/ 16702 w 21600"/>
              <a:gd name="connsiteY4" fmla="*/ 7315 h 20092"/>
              <a:gd name="connsiteX5" fmla="*/ 21097 w 21600"/>
              <a:gd name="connsiteY5" fmla="*/ 8137 h 20092"/>
              <a:gd name="connsiteX6" fmla="*/ 17607 w 21600"/>
              <a:gd name="connsiteY6" fmla="*/ 10475 h 20092"/>
              <a:gd name="connsiteX7" fmla="*/ 21600 w 21600"/>
              <a:gd name="connsiteY7" fmla="*/ 13290 h 20092"/>
              <a:gd name="connsiteX8" fmla="*/ 16837 w 21600"/>
              <a:gd name="connsiteY8" fmla="*/ 12942 h 20092"/>
              <a:gd name="connsiteX9" fmla="*/ 17013 w 21600"/>
              <a:gd name="connsiteY9" fmla="*/ 17410 h 20092"/>
              <a:gd name="connsiteX10" fmla="*/ 14020 w 21600"/>
              <a:gd name="connsiteY10" fmla="*/ 14457 h 20092"/>
              <a:gd name="connsiteX11" fmla="*/ 12733 w 21600"/>
              <a:gd name="connsiteY11" fmla="*/ 18092 h 20092"/>
              <a:gd name="connsiteX12" fmla="*/ 10532 w 21600"/>
              <a:gd name="connsiteY12" fmla="*/ 14935 h 20092"/>
              <a:gd name="connsiteX13" fmla="*/ 8485 w 21600"/>
              <a:gd name="connsiteY13" fmla="*/ 20092 h 20092"/>
              <a:gd name="connsiteX14" fmla="*/ 7715 w 21600"/>
              <a:gd name="connsiteY14" fmla="*/ 15627 h 20092"/>
              <a:gd name="connsiteX15" fmla="*/ 4762 w 21600"/>
              <a:gd name="connsiteY15" fmla="*/ 17617 h 20092"/>
              <a:gd name="connsiteX16" fmla="*/ 4844 w 21600"/>
              <a:gd name="connsiteY16" fmla="*/ 14348 h 20092"/>
              <a:gd name="connsiteX17" fmla="*/ 135 w 21600"/>
              <a:gd name="connsiteY17" fmla="*/ 14587 h 20092"/>
              <a:gd name="connsiteX18" fmla="*/ 3722 w 21600"/>
              <a:gd name="connsiteY18" fmla="*/ 11775 h 20092"/>
              <a:gd name="connsiteX19" fmla="*/ 0 w 21600"/>
              <a:gd name="connsiteY19" fmla="*/ 8615 h 20092"/>
              <a:gd name="connsiteX20" fmla="*/ 4627 w 21600"/>
              <a:gd name="connsiteY20" fmla="*/ 7617 h 20092"/>
              <a:gd name="connsiteX21" fmla="*/ 370 w 21600"/>
              <a:gd name="connsiteY21" fmla="*/ 2295 h 20092"/>
              <a:gd name="connsiteX22" fmla="*/ 5740 w 21600"/>
              <a:gd name="connsiteY22" fmla="*/ 4064 h 20092"/>
              <a:gd name="connsiteX23" fmla="*/ 8352 w 21600"/>
              <a:gd name="connsiteY23" fmla="*/ 2295 h 20092"/>
              <a:gd name="connsiteX24" fmla="*/ 11278 w 21600"/>
              <a:gd name="connsiteY24" fmla="*/ 4146 h 20092"/>
              <a:gd name="connsiteX0" fmla="*/ 11278 w 21600"/>
              <a:gd name="connsiteY0" fmla="*/ 4146 h 20092"/>
              <a:gd name="connsiteX1" fmla="*/ 14522 w 21600"/>
              <a:gd name="connsiteY1" fmla="*/ 0 h 20092"/>
              <a:gd name="connsiteX2" fmla="*/ 14155 w 21600"/>
              <a:gd name="connsiteY2" fmla="*/ 5325 h 20092"/>
              <a:gd name="connsiteX3" fmla="*/ 18380 w 21600"/>
              <a:gd name="connsiteY3" fmla="*/ 4457 h 20092"/>
              <a:gd name="connsiteX4" fmla="*/ 16702 w 21600"/>
              <a:gd name="connsiteY4" fmla="*/ 7315 h 20092"/>
              <a:gd name="connsiteX5" fmla="*/ 21097 w 21600"/>
              <a:gd name="connsiteY5" fmla="*/ 8137 h 20092"/>
              <a:gd name="connsiteX6" fmla="*/ 17607 w 21600"/>
              <a:gd name="connsiteY6" fmla="*/ 10475 h 20092"/>
              <a:gd name="connsiteX7" fmla="*/ 21600 w 21600"/>
              <a:gd name="connsiteY7" fmla="*/ 13290 h 20092"/>
              <a:gd name="connsiteX8" fmla="*/ 16837 w 21600"/>
              <a:gd name="connsiteY8" fmla="*/ 12942 h 20092"/>
              <a:gd name="connsiteX9" fmla="*/ 17013 w 21600"/>
              <a:gd name="connsiteY9" fmla="*/ 17410 h 20092"/>
              <a:gd name="connsiteX10" fmla="*/ 14020 w 21600"/>
              <a:gd name="connsiteY10" fmla="*/ 14457 h 20092"/>
              <a:gd name="connsiteX11" fmla="*/ 12733 w 21600"/>
              <a:gd name="connsiteY11" fmla="*/ 18092 h 20092"/>
              <a:gd name="connsiteX12" fmla="*/ 10532 w 21600"/>
              <a:gd name="connsiteY12" fmla="*/ 14935 h 20092"/>
              <a:gd name="connsiteX13" fmla="*/ 8485 w 21600"/>
              <a:gd name="connsiteY13" fmla="*/ 20092 h 20092"/>
              <a:gd name="connsiteX14" fmla="*/ 7715 w 21600"/>
              <a:gd name="connsiteY14" fmla="*/ 15627 h 20092"/>
              <a:gd name="connsiteX15" fmla="*/ 4762 w 21600"/>
              <a:gd name="connsiteY15" fmla="*/ 17617 h 20092"/>
              <a:gd name="connsiteX16" fmla="*/ 135 w 21600"/>
              <a:gd name="connsiteY16" fmla="*/ 14587 h 20092"/>
              <a:gd name="connsiteX17" fmla="*/ 3722 w 21600"/>
              <a:gd name="connsiteY17" fmla="*/ 11775 h 20092"/>
              <a:gd name="connsiteX18" fmla="*/ 0 w 21600"/>
              <a:gd name="connsiteY18" fmla="*/ 8615 h 20092"/>
              <a:gd name="connsiteX19" fmla="*/ 4627 w 21600"/>
              <a:gd name="connsiteY19" fmla="*/ 7617 h 20092"/>
              <a:gd name="connsiteX20" fmla="*/ 370 w 21600"/>
              <a:gd name="connsiteY20" fmla="*/ 2295 h 20092"/>
              <a:gd name="connsiteX21" fmla="*/ 5740 w 21600"/>
              <a:gd name="connsiteY21" fmla="*/ 4064 h 20092"/>
              <a:gd name="connsiteX22" fmla="*/ 8352 w 21600"/>
              <a:gd name="connsiteY22" fmla="*/ 2295 h 20092"/>
              <a:gd name="connsiteX23" fmla="*/ 11278 w 21600"/>
              <a:gd name="connsiteY23" fmla="*/ 4146 h 20092"/>
              <a:gd name="connsiteX0" fmla="*/ 11278 w 21600"/>
              <a:gd name="connsiteY0" fmla="*/ 4146 h 20092"/>
              <a:gd name="connsiteX1" fmla="*/ 14522 w 21600"/>
              <a:gd name="connsiteY1" fmla="*/ 0 h 20092"/>
              <a:gd name="connsiteX2" fmla="*/ 14155 w 21600"/>
              <a:gd name="connsiteY2" fmla="*/ 5325 h 20092"/>
              <a:gd name="connsiteX3" fmla="*/ 18380 w 21600"/>
              <a:gd name="connsiteY3" fmla="*/ 4457 h 20092"/>
              <a:gd name="connsiteX4" fmla="*/ 16702 w 21600"/>
              <a:gd name="connsiteY4" fmla="*/ 7315 h 20092"/>
              <a:gd name="connsiteX5" fmla="*/ 21097 w 21600"/>
              <a:gd name="connsiteY5" fmla="*/ 8137 h 20092"/>
              <a:gd name="connsiteX6" fmla="*/ 17607 w 21600"/>
              <a:gd name="connsiteY6" fmla="*/ 10475 h 20092"/>
              <a:gd name="connsiteX7" fmla="*/ 21600 w 21600"/>
              <a:gd name="connsiteY7" fmla="*/ 13290 h 20092"/>
              <a:gd name="connsiteX8" fmla="*/ 16837 w 21600"/>
              <a:gd name="connsiteY8" fmla="*/ 12942 h 20092"/>
              <a:gd name="connsiteX9" fmla="*/ 17013 w 21600"/>
              <a:gd name="connsiteY9" fmla="*/ 17410 h 20092"/>
              <a:gd name="connsiteX10" fmla="*/ 14020 w 21600"/>
              <a:gd name="connsiteY10" fmla="*/ 14457 h 20092"/>
              <a:gd name="connsiteX11" fmla="*/ 12733 w 21600"/>
              <a:gd name="connsiteY11" fmla="*/ 18092 h 20092"/>
              <a:gd name="connsiteX12" fmla="*/ 10532 w 21600"/>
              <a:gd name="connsiteY12" fmla="*/ 14935 h 20092"/>
              <a:gd name="connsiteX13" fmla="*/ 8485 w 21600"/>
              <a:gd name="connsiteY13" fmla="*/ 20092 h 20092"/>
              <a:gd name="connsiteX14" fmla="*/ 7715 w 21600"/>
              <a:gd name="connsiteY14" fmla="*/ 15627 h 20092"/>
              <a:gd name="connsiteX15" fmla="*/ 4762 w 21600"/>
              <a:gd name="connsiteY15" fmla="*/ 17617 h 20092"/>
              <a:gd name="connsiteX16" fmla="*/ 135 w 21600"/>
              <a:gd name="connsiteY16" fmla="*/ 14587 h 20092"/>
              <a:gd name="connsiteX17" fmla="*/ 3722 w 21600"/>
              <a:gd name="connsiteY17" fmla="*/ 11775 h 20092"/>
              <a:gd name="connsiteX18" fmla="*/ 0 w 21600"/>
              <a:gd name="connsiteY18" fmla="*/ 8615 h 20092"/>
              <a:gd name="connsiteX19" fmla="*/ 4627 w 21600"/>
              <a:gd name="connsiteY19" fmla="*/ 7617 h 20092"/>
              <a:gd name="connsiteX20" fmla="*/ 370 w 21600"/>
              <a:gd name="connsiteY20" fmla="*/ 2295 h 20092"/>
              <a:gd name="connsiteX21" fmla="*/ 5740 w 21600"/>
              <a:gd name="connsiteY21" fmla="*/ 4064 h 20092"/>
              <a:gd name="connsiteX22" fmla="*/ 8352 w 21600"/>
              <a:gd name="connsiteY22" fmla="*/ 2295 h 20092"/>
              <a:gd name="connsiteX23" fmla="*/ 11278 w 21600"/>
              <a:gd name="connsiteY23" fmla="*/ 4146 h 20092"/>
              <a:gd name="connsiteX0" fmla="*/ 11278 w 21600"/>
              <a:gd name="connsiteY0" fmla="*/ 4146 h 20092"/>
              <a:gd name="connsiteX1" fmla="*/ 14522 w 21600"/>
              <a:gd name="connsiteY1" fmla="*/ 0 h 20092"/>
              <a:gd name="connsiteX2" fmla="*/ 14155 w 21600"/>
              <a:gd name="connsiteY2" fmla="*/ 5325 h 20092"/>
              <a:gd name="connsiteX3" fmla="*/ 18380 w 21600"/>
              <a:gd name="connsiteY3" fmla="*/ 4457 h 20092"/>
              <a:gd name="connsiteX4" fmla="*/ 16702 w 21600"/>
              <a:gd name="connsiteY4" fmla="*/ 7315 h 20092"/>
              <a:gd name="connsiteX5" fmla="*/ 21097 w 21600"/>
              <a:gd name="connsiteY5" fmla="*/ 8137 h 20092"/>
              <a:gd name="connsiteX6" fmla="*/ 17607 w 21600"/>
              <a:gd name="connsiteY6" fmla="*/ 10475 h 20092"/>
              <a:gd name="connsiteX7" fmla="*/ 21600 w 21600"/>
              <a:gd name="connsiteY7" fmla="*/ 13290 h 20092"/>
              <a:gd name="connsiteX8" fmla="*/ 16837 w 21600"/>
              <a:gd name="connsiteY8" fmla="*/ 12942 h 20092"/>
              <a:gd name="connsiteX9" fmla="*/ 17013 w 21600"/>
              <a:gd name="connsiteY9" fmla="*/ 17410 h 20092"/>
              <a:gd name="connsiteX10" fmla="*/ 14020 w 21600"/>
              <a:gd name="connsiteY10" fmla="*/ 14457 h 20092"/>
              <a:gd name="connsiteX11" fmla="*/ 12733 w 21600"/>
              <a:gd name="connsiteY11" fmla="*/ 18092 h 20092"/>
              <a:gd name="connsiteX12" fmla="*/ 10532 w 21600"/>
              <a:gd name="connsiteY12" fmla="*/ 14935 h 20092"/>
              <a:gd name="connsiteX13" fmla="*/ 8485 w 21600"/>
              <a:gd name="connsiteY13" fmla="*/ 20092 h 20092"/>
              <a:gd name="connsiteX14" fmla="*/ 7715 w 21600"/>
              <a:gd name="connsiteY14" fmla="*/ 15627 h 20092"/>
              <a:gd name="connsiteX15" fmla="*/ 135 w 21600"/>
              <a:gd name="connsiteY15" fmla="*/ 14587 h 20092"/>
              <a:gd name="connsiteX16" fmla="*/ 3722 w 21600"/>
              <a:gd name="connsiteY16" fmla="*/ 11775 h 20092"/>
              <a:gd name="connsiteX17" fmla="*/ 0 w 21600"/>
              <a:gd name="connsiteY17" fmla="*/ 8615 h 20092"/>
              <a:gd name="connsiteX18" fmla="*/ 4627 w 21600"/>
              <a:gd name="connsiteY18" fmla="*/ 7617 h 20092"/>
              <a:gd name="connsiteX19" fmla="*/ 370 w 21600"/>
              <a:gd name="connsiteY19" fmla="*/ 2295 h 20092"/>
              <a:gd name="connsiteX20" fmla="*/ 5740 w 21600"/>
              <a:gd name="connsiteY20" fmla="*/ 4064 h 20092"/>
              <a:gd name="connsiteX21" fmla="*/ 8352 w 21600"/>
              <a:gd name="connsiteY21" fmla="*/ 2295 h 20092"/>
              <a:gd name="connsiteX22" fmla="*/ 11278 w 21600"/>
              <a:gd name="connsiteY22" fmla="*/ 4146 h 2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600" h="20092">
                <a:moveTo>
                  <a:pt x="11278" y="4146"/>
                </a:moveTo>
                <a:cubicBezTo>
                  <a:pt x="12519" y="2213"/>
                  <a:pt x="13281" y="1933"/>
                  <a:pt x="14522" y="0"/>
                </a:cubicBezTo>
                <a:cubicBezTo>
                  <a:pt x="14400" y="1775"/>
                  <a:pt x="14277" y="3550"/>
                  <a:pt x="14155" y="5325"/>
                </a:cubicBez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cubicBezTo>
                  <a:pt x="16896" y="14431"/>
                  <a:pt x="16954" y="15921"/>
                  <a:pt x="17013" y="17410"/>
                </a:cubicBezTo>
                <a:lnTo>
                  <a:pt x="14020" y="14457"/>
                </a:lnTo>
                <a:lnTo>
                  <a:pt x="12733" y="18092"/>
                </a:lnTo>
                <a:lnTo>
                  <a:pt x="10532" y="14935"/>
                </a:lnTo>
                <a:lnTo>
                  <a:pt x="8485" y="20092"/>
                </a:lnTo>
                <a:cubicBezTo>
                  <a:pt x="8228" y="18101"/>
                  <a:pt x="7972" y="17618"/>
                  <a:pt x="7715" y="15627"/>
                </a:cubicBez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5740" y="4064"/>
                </a:lnTo>
                <a:lnTo>
                  <a:pt x="8352" y="2295"/>
                </a:lnTo>
                <a:lnTo>
                  <a:pt x="11278" y="4146"/>
                </a:ln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Radio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resource</a:t>
            </a:r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contention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will be occur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between different 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piconet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1" name="円弧 103"/>
          <p:cNvSpPr/>
          <p:nvPr/>
        </p:nvSpPr>
        <p:spPr>
          <a:xfrm flipV="1">
            <a:off x="2627802" y="4112039"/>
            <a:ext cx="1201922" cy="1201495"/>
          </a:xfrm>
          <a:prstGeom prst="arc">
            <a:avLst>
              <a:gd name="adj1" fmla="val 10833117"/>
              <a:gd name="adj2" fmla="val 0"/>
            </a:avLst>
          </a:prstGeom>
          <a:ln w="57150">
            <a:solidFill>
              <a:schemeClr val="tx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42" name="円弧 104"/>
          <p:cNvSpPr/>
          <p:nvPr/>
        </p:nvSpPr>
        <p:spPr>
          <a:xfrm flipV="1">
            <a:off x="5440266" y="3925950"/>
            <a:ext cx="1201922" cy="1201495"/>
          </a:xfrm>
          <a:prstGeom prst="arc">
            <a:avLst>
              <a:gd name="adj1" fmla="val 10833117"/>
              <a:gd name="adj2" fmla="val 0"/>
            </a:avLst>
          </a:prstGeom>
          <a:ln w="57150">
            <a:solidFill>
              <a:schemeClr val="tx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43" name="円/楕円 49"/>
          <p:cNvSpPr/>
          <p:nvPr/>
        </p:nvSpPr>
        <p:spPr bwMode="auto">
          <a:xfrm rot="19993256">
            <a:off x="692086" y="4942902"/>
            <a:ext cx="288032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直線コネクタ 50"/>
          <p:cNvCxnSpPr>
            <a:stCxn id="45" idx="3"/>
            <a:endCxn id="43" idx="6"/>
          </p:cNvCxnSpPr>
          <p:nvPr/>
        </p:nvCxnSpPr>
        <p:spPr bwMode="auto">
          <a:xfrm flipH="1">
            <a:off x="964672" y="4866874"/>
            <a:ext cx="311803" cy="1551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円/楕円 13"/>
          <p:cNvSpPr/>
          <p:nvPr/>
        </p:nvSpPr>
        <p:spPr bwMode="auto">
          <a:xfrm>
            <a:off x="1223754" y="4559595"/>
            <a:ext cx="360000" cy="360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円/楕円 54"/>
          <p:cNvSpPr/>
          <p:nvPr/>
        </p:nvSpPr>
        <p:spPr bwMode="auto">
          <a:xfrm>
            <a:off x="4217287" y="3917375"/>
            <a:ext cx="360000" cy="360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円/楕円 55"/>
          <p:cNvSpPr/>
          <p:nvPr/>
        </p:nvSpPr>
        <p:spPr bwMode="auto">
          <a:xfrm>
            <a:off x="7370001" y="4490638"/>
            <a:ext cx="360000" cy="360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直線矢印コネクタ 80"/>
          <p:cNvCxnSpPr/>
          <p:nvPr/>
        </p:nvCxnSpPr>
        <p:spPr>
          <a:xfrm flipV="1">
            <a:off x="3704636" y="2594606"/>
            <a:ext cx="451537" cy="326450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81"/>
          <p:cNvCxnSpPr/>
          <p:nvPr/>
        </p:nvCxnSpPr>
        <p:spPr>
          <a:xfrm flipV="1">
            <a:off x="4501943" y="2702618"/>
            <a:ext cx="86404" cy="466577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82"/>
          <p:cNvCxnSpPr/>
          <p:nvPr/>
        </p:nvCxnSpPr>
        <p:spPr>
          <a:xfrm flipH="1" flipV="1">
            <a:off x="5329813" y="2394488"/>
            <a:ext cx="280217" cy="308130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グループ化 107"/>
          <p:cNvGrpSpPr/>
          <p:nvPr/>
        </p:nvGrpSpPr>
        <p:grpSpPr>
          <a:xfrm>
            <a:off x="2048192" y="2528448"/>
            <a:ext cx="6935807" cy="1406086"/>
            <a:chOff x="1723319" y="2137348"/>
            <a:chExt cx="7006274" cy="1406086"/>
          </a:xfrm>
        </p:grpSpPr>
        <p:sp>
          <p:nvSpPr>
            <p:cNvPr id="52" name="角丸四角形 97"/>
            <p:cNvSpPr/>
            <p:nvPr/>
          </p:nvSpPr>
          <p:spPr bwMode="auto">
            <a:xfrm>
              <a:off x="5982112" y="2137348"/>
              <a:ext cx="2747481" cy="785217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altLang="ja-JP" sz="1400" dirty="0">
                  <a:latin typeface="+mn-lt"/>
                </a:rPr>
                <a:t>Detecting spectrum resource usage and notifies </a:t>
              </a:r>
              <a:r>
                <a:rPr lang="en-US" altLang="ja-JP" sz="1400" dirty="0" smtClean="0">
                  <a:latin typeface="+mn-lt"/>
                </a:rPr>
                <a:t>to the </a:t>
              </a:r>
              <a:r>
                <a:rPr lang="en-US" altLang="ja-JP" sz="1400" dirty="0">
                  <a:latin typeface="+mn-lt"/>
                </a:rPr>
                <a:t>management entity</a:t>
              </a:r>
              <a:r>
                <a:rPr lang="en-US" altLang="ja-JP" sz="1400" dirty="0" smtClean="0">
                  <a:latin typeface="+mn-lt"/>
                </a:rPr>
                <a:t>.</a:t>
              </a:r>
              <a:endParaRPr lang="en-US" altLang="ja-JP" sz="1400" dirty="0">
                <a:latin typeface="+mn-lt"/>
              </a:endParaRPr>
            </a:p>
          </p:txBody>
        </p:sp>
        <p:cxnSp>
          <p:nvCxnSpPr>
            <p:cNvPr id="53" name="直線コネクタ 99"/>
            <p:cNvCxnSpPr>
              <a:stCxn id="52" idx="2"/>
              <a:endCxn id="38" idx="0"/>
            </p:cNvCxnSpPr>
            <p:nvPr/>
          </p:nvCxnSpPr>
          <p:spPr bwMode="auto">
            <a:xfrm flipH="1">
              <a:off x="7198918" y="2922565"/>
              <a:ext cx="156934" cy="6208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直線コネクタ 101"/>
            <p:cNvCxnSpPr>
              <a:stCxn id="52" idx="1"/>
            </p:cNvCxnSpPr>
            <p:nvPr/>
          </p:nvCxnSpPr>
          <p:spPr bwMode="auto">
            <a:xfrm flipH="1">
              <a:off x="4863878" y="2529957"/>
              <a:ext cx="1118235" cy="53543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直線コネクタ 106"/>
            <p:cNvCxnSpPr>
              <a:stCxn id="52" idx="1"/>
            </p:cNvCxnSpPr>
            <p:nvPr/>
          </p:nvCxnSpPr>
          <p:spPr bwMode="auto">
            <a:xfrm flipH="1">
              <a:off x="1723319" y="2529957"/>
              <a:ext cx="4258794" cy="94924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6" name="正方形/長方形 110"/>
          <p:cNvSpPr/>
          <p:nvPr/>
        </p:nvSpPr>
        <p:spPr bwMode="auto">
          <a:xfrm>
            <a:off x="4027152" y="1372292"/>
            <a:ext cx="4968552" cy="8373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altLang="ja-JP" sz="1800" dirty="0">
                <a:latin typeface="+mj-lt"/>
              </a:rPr>
              <a:t>TG4s aims at building a standard to specify MAC framework for exchanging information on SRU. </a:t>
            </a:r>
          </a:p>
        </p:txBody>
      </p:sp>
      <p:sp>
        <p:nvSpPr>
          <p:cNvPr id="57" name="正方形/長方形 111"/>
          <p:cNvSpPr/>
          <p:nvPr/>
        </p:nvSpPr>
        <p:spPr bwMode="auto">
          <a:xfrm>
            <a:off x="148295" y="1770719"/>
            <a:ext cx="2868193" cy="16331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r>
              <a:rPr lang="en-US" altLang="ja-JP" sz="1800" dirty="0">
                <a:latin typeface="+mn-lt"/>
              </a:rPr>
              <a:t>The Network Manager</a:t>
            </a:r>
          </a:p>
          <a:p>
            <a:r>
              <a:rPr lang="en-US" altLang="ja-JP" sz="1800" dirty="0">
                <a:latin typeface="+mn-lt"/>
              </a:rPr>
              <a:t>controls PHY/MAC parameter based on spectrum resource </a:t>
            </a:r>
            <a:r>
              <a:rPr lang="en-US" altLang="ja-JP" sz="1800" dirty="0" smtClean="0">
                <a:latin typeface="+mn-lt"/>
              </a:rPr>
              <a:t>usage (SRU).</a:t>
            </a:r>
            <a:endParaRPr lang="en-US" altLang="ja-JP" sz="1800" dirty="0">
              <a:latin typeface="+mn-lt"/>
            </a:endParaRPr>
          </a:p>
        </p:txBody>
      </p:sp>
      <p:sp>
        <p:nvSpPr>
          <p:cNvPr id="58" name="角丸四角形吹き出し 77"/>
          <p:cNvSpPr/>
          <p:nvPr/>
        </p:nvSpPr>
        <p:spPr>
          <a:xfrm>
            <a:off x="653562" y="1550002"/>
            <a:ext cx="1860383" cy="454844"/>
          </a:xfrm>
          <a:prstGeom prst="wedgeRoundRectCallout">
            <a:avLst>
              <a:gd name="adj1" fmla="val -1877"/>
              <a:gd name="adj2" fmla="val -1331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Network manager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802.15.4s - Functional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Scope-based forwarding control</a:t>
            </a:r>
          </a:p>
          <a:p>
            <a:pPr lvl="1"/>
            <a:r>
              <a:rPr lang="en-US" altLang="zh-CN" sz="2000" dirty="0"/>
              <a:t>Scope-based Performance Metric </a:t>
            </a:r>
          </a:p>
          <a:p>
            <a:pPr lvl="1"/>
            <a:r>
              <a:rPr lang="en-US" altLang="zh-CN" sz="2000" dirty="0"/>
              <a:t>How path-scope and network scope performance is calculated is outside the scope of the specification </a:t>
            </a:r>
          </a:p>
          <a:p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3204592"/>
            <a:ext cx="5479541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00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802.15.4s - </a:t>
            </a:r>
            <a:r>
              <a:rPr lang="en-US" altLang="zh-CN" dirty="0" smtClean="0"/>
              <a:t>SRM </a:t>
            </a:r>
            <a:r>
              <a:rPr lang="en-US" altLang="zh-CN" dirty="0"/>
              <a:t>Metrics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/>
              <a:t>Energy Detection (ED)</a:t>
            </a:r>
          </a:p>
          <a:p>
            <a:r>
              <a:rPr lang="en-US" altLang="zh-CN" dirty="0"/>
              <a:t>Percentage of time of failed transmissions</a:t>
            </a:r>
          </a:p>
          <a:p>
            <a:r>
              <a:rPr lang="en-US" altLang="zh-CN" dirty="0"/>
              <a:t>Percentage of time of deferred transmissions</a:t>
            </a:r>
          </a:p>
          <a:p>
            <a:r>
              <a:rPr lang="en-US" altLang="zh-CN" dirty="0"/>
              <a:t>Retry Histogram</a:t>
            </a:r>
          </a:p>
          <a:p>
            <a:r>
              <a:rPr lang="en-US" altLang="zh-CN" dirty="0"/>
              <a:t>Channel Utilization</a:t>
            </a:r>
          </a:p>
          <a:p>
            <a:r>
              <a:rPr lang="en-US" altLang="zh-CN" dirty="0"/>
              <a:t>LQI</a:t>
            </a:r>
          </a:p>
          <a:p>
            <a:r>
              <a:rPr lang="en-US" altLang="zh-CN" dirty="0"/>
              <a:t>Received Channel Power Indicator (RCPI)</a:t>
            </a:r>
          </a:p>
          <a:p>
            <a:r>
              <a:rPr lang="en-US" altLang="zh-CN" dirty="0"/>
              <a:t>Received Signal Noise Indicator (RSNI)</a:t>
            </a:r>
          </a:p>
          <a:p>
            <a:r>
              <a:rPr lang="en-US" altLang="zh-CN" dirty="0"/>
              <a:t>RSSI</a:t>
            </a:r>
          </a:p>
          <a:p>
            <a:r>
              <a:rPr lang="en-US" altLang="zh-CN" dirty="0"/>
              <a:t>Noise Histogram</a:t>
            </a:r>
          </a:p>
          <a:p>
            <a:r>
              <a:rPr lang="en-US" altLang="zh-CN" dirty="0"/>
              <a:t>Average Access Delay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8955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802.15 WNG: </a:t>
            </a:r>
            <a:r>
              <a:rPr lang="en-US" altLang="ko-KR" dirty="0"/>
              <a:t>Overview Tutorial on IEEE 802.15.10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DCN: 15-17-0205-00-0010</a:t>
            </a:r>
          </a:p>
          <a:p>
            <a:r>
              <a:rPr lang="en-US" altLang="zh-CN" dirty="0"/>
              <a:t>Purpose: introduction to layer 2 routing</a:t>
            </a:r>
          </a:p>
          <a:p>
            <a:r>
              <a:rPr lang="en-US" altLang="zh-CN" dirty="0"/>
              <a:t>Presenters: </a:t>
            </a:r>
          </a:p>
          <a:p>
            <a:pPr lvl="1"/>
            <a:r>
              <a:rPr lang="en-US" altLang="ko-KR" dirty="0"/>
              <a:t>Clint Powell (Powell Wireless </a:t>
            </a:r>
            <a:r>
              <a:rPr lang="en-US" altLang="ko-KR" dirty="0" err="1"/>
              <a:t>Commsulting</a:t>
            </a:r>
            <a:r>
              <a:rPr lang="en-US" altLang="ko-KR" dirty="0"/>
              <a:t>, LLC)</a:t>
            </a:r>
          </a:p>
          <a:p>
            <a:pPr lvl="1"/>
            <a:r>
              <a:rPr lang="en-US" altLang="ko-KR" dirty="0" err="1"/>
              <a:t>Verotiana</a:t>
            </a:r>
            <a:r>
              <a:rPr lang="en-US" altLang="ko-KR" dirty="0"/>
              <a:t> </a:t>
            </a:r>
            <a:r>
              <a:rPr lang="en-US" altLang="ko-KR" dirty="0" err="1"/>
              <a:t>Rabarijaona</a:t>
            </a:r>
            <a:r>
              <a:rPr lang="en-US" altLang="ko-KR" dirty="0"/>
              <a:t> (NICT)</a:t>
            </a:r>
          </a:p>
          <a:p>
            <a:pPr lvl="1"/>
            <a:r>
              <a:rPr lang="en-US" altLang="ko-KR" dirty="0"/>
              <a:t>Charles Perkins (</a:t>
            </a:r>
            <a:r>
              <a:rPr lang="en-US" altLang="ko-KR" dirty="0" err="1"/>
              <a:t>Futurewei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Noriyuki Sato (OKI)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819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802.15.10 - </a:t>
            </a:r>
            <a:r>
              <a:rPr lang="en-US" altLang="zh-CN" dirty="0"/>
              <a:t>Topologies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18" y="4996874"/>
            <a:ext cx="3561010" cy="152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282" y="1549512"/>
            <a:ext cx="5212906" cy="329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Brace 7"/>
          <p:cNvSpPr/>
          <p:nvPr/>
        </p:nvSpPr>
        <p:spPr>
          <a:xfrm>
            <a:off x="5194615" y="5581960"/>
            <a:ext cx="112787" cy="648434"/>
          </a:xfrm>
          <a:prstGeom prst="leftBrace">
            <a:avLst>
              <a:gd name="adj1" fmla="val 69156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8457" y="5581960"/>
            <a:ext cx="1925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Support for multiple meshes in one PAN 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Oval 9"/>
          <p:cNvSpPr/>
          <p:nvPr/>
        </p:nvSpPr>
        <p:spPr>
          <a:xfrm>
            <a:off x="4046791" y="1405496"/>
            <a:ext cx="2098793" cy="1002095"/>
          </a:xfrm>
          <a:prstGeom prst="ellips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0382" y="1345237"/>
            <a:ext cx="30010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00B050"/>
                </a:solidFill>
                <a:latin typeface="+mj-lt"/>
              </a:rPr>
              <a:t>Multiple services in one mesh</a:t>
            </a:r>
          </a:p>
          <a:p>
            <a:r>
              <a:rPr lang="en-US" dirty="0">
                <a:solidFill>
                  <a:srgbClr val="00B050"/>
                </a:solidFill>
              </a:rPr>
              <a:t>* The definition of services are out of </a:t>
            </a:r>
            <a:r>
              <a:rPr lang="en-US" dirty="0" smtClean="0">
                <a:solidFill>
                  <a:srgbClr val="00B050"/>
                </a:solidFill>
              </a:rPr>
              <a:t>scope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Oval 11"/>
          <p:cNvSpPr/>
          <p:nvPr/>
        </p:nvSpPr>
        <p:spPr>
          <a:xfrm>
            <a:off x="2089175" y="3421720"/>
            <a:ext cx="1016192" cy="517616"/>
          </a:xfrm>
          <a:prstGeom prst="ellipse">
            <a:avLst/>
          </a:prstGeom>
          <a:ln w="1905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2"/>
          <p:cNvSpPr/>
          <p:nvPr/>
        </p:nvSpPr>
        <p:spPr>
          <a:xfrm>
            <a:off x="4710163" y="2022444"/>
            <a:ext cx="1052062" cy="463172"/>
          </a:xfrm>
          <a:prstGeom prst="ellipse">
            <a:avLst/>
          </a:prstGeom>
          <a:ln w="1905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4"/>
          <p:cNvCxnSpPr>
            <a:stCxn id="14" idx="0"/>
            <a:endCxn id="10" idx="0"/>
          </p:cNvCxnSpPr>
          <p:nvPr/>
        </p:nvCxnSpPr>
        <p:spPr>
          <a:xfrm>
            <a:off x="2402484" y="2585646"/>
            <a:ext cx="194787" cy="836074"/>
          </a:xfrm>
          <a:prstGeom prst="straightConnector1">
            <a:avLst/>
          </a:prstGeom>
          <a:noFill/>
          <a:ln w="12700">
            <a:solidFill>
              <a:srgbClr val="FF66FF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5"/>
          <p:cNvSpPr txBox="1"/>
          <p:nvPr/>
        </p:nvSpPr>
        <p:spPr>
          <a:xfrm>
            <a:off x="254121" y="2254030"/>
            <a:ext cx="2132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rgbClr val="FF66FF"/>
                </a:solidFill>
                <a:latin typeface="+mj-lt"/>
              </a:rPr>
              <a:t>Same service provided in different meshes</a:t>
            </a:r>
            <a:endParaRPr lang="en-US" sz="1600" dirty="0">
              <a:solidFill>
                <a:srgbClr val="FF66FF"/>
              </a:solidFill>
              <a:latin typeface="+mj-lt"/>
            </a:endParaRPr>
          </a:p>
        </p:txBody>
      </p:sp>
      <p:sp>
        <p:nvSpPr>
          <p:cNvPr id="14" name="Freeform 4"/>
          <p:cNvSpPr/>
          <p:nvPr/>
        </p:nvSpPr>
        <p:spPr bwMode="auto">
          <a:xfrm>
            <a:off x="2402484" y="1981560"/>
            <a:ext cx="2378379" cy="604086"/>
          </a:xfrm>
          <a:custGeom>
            <a:avLst/>
            <a:gdLst>
              <a:gd name="connsiteX0" fmla="*/ 0 w 2280745"/>
              <a:gd name="connsiteY0" fmla="*/ 696917 h 696917"/>
              <a:gd name="connsiteX1" fmla="*/ 1282262 w 2280745"/>
              <a:gd name="connsiteY1" fmla="*/ 24255 h 696917"/>
              <a:gd name="connsiteX2" fmla="*/ 2280745 w 2280745"/>
              <a:gd name="connsiteY2" fmla="*/ 213441 h 6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0745" h="696917">
                <a:moveTo>
                  <a:pt x="0" y="696917"/>
                </a:moveTo>
                <a:cubicBezTo>
                  <a:pt x="451069" y="400875"/>
                  <a:pt x="902138" y="104834"/>
                  <a:pt x="1282262" y="24255"/>
                </a:cubicBezTo>
                <a:cubicBezTo>
                  <a:pt x="1662386" y="-56324"/>
                  <a:pt x="1971565" y="78558"/>
                  <a:pt x="2280745" y="213441"/>
                </a:cubicBezTo>
              </a:path>
            </a:pathLst>
          </a:custGeom>
          <a:noFill/>
          <a:ln w="12700">
            <a:solidFill>
              <a:srgbClr val="FF66FF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30"/>
          <p:cNvSpPr/>
          <p:nvPr/>
        </p:nvSpPr>
        <p:spPr>
          <a:xfrm>
            <a:off x="3540510" y="4509861"/>
            <a:ext cx="1016192" cy="437967"/>
          </a:xfrm>
          <a:prstGeom prst="ellips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31"/>
          <p:cNvSpPr txBox="1"/>
          <p:nvPr/>
        </p:nvSpPr>
        <p:spPr>
          <a:xfrm>
            <a:off x="420071" y="4620321"/>
            <a:ext cx="28606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Optional direct connection to the PAN coordinator through an external network (3G, 4G, WiMAX...)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Used for short address assignment, credential verification...</a:t>
            </a:r>
            <a:endParaRPr lang="en-US" sz="16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4751737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8852</TotalTime>
  <Words>817</Words>
  <Application>Microsoft Office PowerPoint</Application>
  <PresentationFormat>全屏显示(4:3)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omniran_usecase_template</vt:lpstr>
      <vt:lpstr>PowerPoint 演示文稿</vt:lpstr>
      <vt:lpstr>Report on 802.15 TGs</vt:lpstr>
      <vt:lpstr>Introduction</vt:lpstr>
      <vt:lpstr>802.15.4s</vt:lpstr>
      <vt:lpstr>802.15.4s - General Use Case</vt:lpstr>
      <vt:lpstr>802.15.4s - Functional Overview</vt:lpstr>
      <vt:lpstr>802.15.4s - SRM Metrics</vt:lpstr>
      <vt:lpstr>802.15 WNG: Overview Tutorial on IEEE 802.15.10</vt:lpstr>
      <vt:lpstr>802.15.10 - Topologies</vt:lpstr>
      <vt:lpstr>802.15 IG-DEP</vt:lpstr>
      <vt:lpstr>802.15 IG-DEP - Focused Potential Applications</vt:lpstr>
      <vt:lpstr>802.15 IG-DEP - QoS Classes</vt:lpstr>
      <vt:lpstr>802.15 IG-DEP</vt:lpstr>
      <vt:lpstr>P802.15.12 ULI</vt:lpstr>
      <vt:lpstr>PHY and DLL Functional Decomposition</vt:lpstr>
      <vt:lpstr>Frame Composition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Yi, Su/易粟</dc:creator>
  <cp:lastModifiedBy>Hao</cp:lastModifiedBy>
  <cp:revision>118</cp:revision>
  <cp:lastPrinted>1998-02-10T13:28:06Z</cp:lastPrinted>
  <dcterms:created xsi:type="dcterms:W3CDTF">2015-11-05T09:24:45Z</dcterms:created>
  <dcterms:modified xsi:type="dcterms:W3CDTF">2017-03-16T18:23:26Z</dcterms:modified>
</cp:coreProperties>
</file>