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2" r:id="rId2"/>
    <p:sldId id="352" r:id="rId3"/>
    <p:sldId id="386" r:id="rId4"/>
    <p:sldId id="383" r:id="rId5"/>
    <p:sldId id="385" r:id="rId6"/>
    <p:sldId id="354" r:id="rId7"/>
    <p:sldId id="356" r:id="rId8"/>
    <p:sldId id="382" r:id="rId9"/>
    <p:sldId id="375" r:id="rId10"/>
    <p:sldId id="370" r:id="rId11"/>
    <p:sldId id="387" r:id="rId12"/>
    <p:sldId id="388" r:id="rId13"/>
    <p:sldId id="384" r:id="rId14"/>
    <p:sldId id="390" r:id="rId15"/>
    <p:sldId id="391" r:id="rId16"/>
    <p:sldId id="393" r:id="rId17"/>
    <p:sldId id="400" r:id="rId18"/>
    <p:sldId id="394" r:id="rId19"/>
    <p:sldId id="395" r:id="rId20"/>
    <p:sldId id="396" r:id="rId21"/>
    <p:sldId id="397" r:id="rId22"/>
    <p:sldId id="398" r:id="rId23"/>
    <p:sldId id="369" r:id="rId24"/>
    <p:sldId id="399"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6161"/>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94" autoAdjust="0"/>
    <p:restoredTop sz="95643" autoAdjust="0"/>
  </p:normalViewPr>
  <p:slideViewPr>
    <p:cSldViewPr>
      <p:cViewPr varScale="1">
        <p:scale>
          <a:sx n="120" d="100"/>
          <a:sy n="120" d="100"/>
        </p:scale>
        <p:origin x="1184" y="184"/>
      </p:cViewPr>
      <p:guideLst>
        <p:guide orient="horz" pos="23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84313" y="76200"/>
            <a:ext cx="2331087" cy="307777"/>
          </a:xfrm>
          <a:prstGeom prst="rect">
            <a:avLst/>
          </a:prstGeom>
        </p:spPr>
        <p:txBody>
          <a:bodyPr wrap="none">
            <a:spAutoFit/>
          </a:bodyPr>
          <a:lstStyle/>
          <a:p>
            <a:pPr algn="r"/>
            <a:r>
              <a:rPr lang="is-IS" sz="1400" b="1" dirty="0" smtClean="0">
                <a:effectLst/>
                <a:latin typeface="+mn-lt"/>
              </a:rPr>
              <a:t>omniran-17-0029-00-5gaa</a:t>
            </a:r>
            <a:endParaRPr lang="en-US" sz="1400" b="1" dirty="0">
              <a:latin typeface="+mn-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image" Target="../media/image3.wmf"/><Relationship Id="rId5" Type="http://schemas.openxmlformats.org/officeDocument/2006/relationships/oleObject" Target="../embeddings/oleObject1.bin"/><Relationship Id="rId6" Type="http://schemas.openxmlformats.org/officeDocument/2006/relationships/image" Target="../media/image1.wmf"/><Relationship Id="rId7" Type="http://schemas.openxmlformats.org/officeDocument/2006/relationships/oleObject" Target="../embeddings/oleObject2.bin"/><Relationship Id="rId8" Type="http://schemas.openxmlformats.org/officeDocument/2006/relationships/image" Target="../media/image4.wmf"/><Relationship Id="rId9" Type="http://schemas.openxmlformats.org/officeDocument/2006/relationships/image" Target="../media/image5.png"/><Relationship Id="rId10" Type="http://schemas.openxmlformats.org/officeDocument/2006/relationships/image" Target="../media/image6.png"/><Relationship Id="rId11" Type="http://schemas.openxmlformats.org/officeDocument/2006/relationships/image" Target="../media/image7.png"/><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msp/cloudcomputing.pdf" TargetMode="External"/><Relationship Id="rId4" Type="http://schemas.openxmlformats.org/officeDocument/2006/relationships/hyperlink" Target="http://standards.ieee.org/develop/msp/iot.pdf" TargetMode="External"/><Relationship Id="rId5" Type="http://schemas.openxmlformats.org/officeDocument/2006/relationships/hyperlink" Target="http://standards.ieee.org/develop/msp/its.pdf" TargetMode="External"/><Relationship Id="rId6" Type="http://schemas.openxmlformats.org/officeDocument/2006/relationships/hyperlink" Target="http://standards.ieee.org/develop/msp/ehealth.pdf" TargetMode="External"/><Relationship Id="rId7" Type="http://schemas.openxmlformats.org/officeDocument/2006/relationships/hyperlink" Target="http://standards.ieee.org/develop/msp/smartcities.pdf" TargetMode="External"/><Relationship Id="rId1" Type="http://schemas.openxmlformats.org/officeDocument/2006/relationships/slideLayout" Target="../slideLayouts/slideLayout2.xml"/><Relationship Id="rId2" Type="http://schemas.openxmlformats.org/officeDocument/2006/relationships/hyperlink" Target="http://standards.ieee.org/develop/msp/smartgrid.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smtClean="0"/>
              <a:t>Introduction into the Industry Connections Activity Initiation Document (ICAID)</a:t>
            </a:r>
            <a:r>
              <a:rPr lang="en-US" dirty="0"/>
              <a:t/>
            </a:r>
            <a:br>
              <a:rPr lang="en-US" dirty="0"/>
            </a:br>
            <a:r>
              <a:rPr lang="en-US" dirty="0" smtClean="0"/>
              <a:t> addressing the IEEE 802 5G </a:t>
            </a:r>
            <a:r>
              <a:rPr lang="en-US" dirty="0"/>
              <a:t>SC Action </a:t>
            </a:r>
            <a:r>
              <a:rPr lang="en-US" dirty="0" smtClean="0"/>
              <a:t>A</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2017-03-12</a:t>
            </a:r>
            <a:endParaRPr lang="en-US" dirty="0"/>
          </a:p>
          <a:p>
            <a:r>
              <a:rPr lang="en-US" dirty="0"/>
              <a:t>Max Riegel, </a:t>
            </a:r>
            <a:r>
              <a:rPr lang="en-US" dirty="0" smtClean="0"/>
              <a:t>Nokia</a:t>
            </a:r>
            <a:endParaRPr lang="en-US" dirty="0"/>
          </a:p>
          <a:p>
            <a:r>
              <a:rPr lang="en-US" dirty="0" smtClean="0"/>
              <a:t>(</a:t>
            </a:r>
            <a:r>
              <a:rPr lang="en-US" dirty="0" err="1" smtClean="0"/>
              <a:t>OmniRAN</a:t>
            </a:r>
            <a:r>
              <a:rPr lang="en-US" dirty="0" smtClean="0"/>
              <a:t> TG </a:t>
            </a:r>
            <a:r>
              <a:rPr lang="en-US" dirty="0"/>
              <a:t>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‘5G SC Action A’</a:t>
            </a:r>
            <a:endParaRPr lang="en-US" dirty="0"/>
          </a:p>
        </p:txBody>
      </p:sp>
      <p:sp>
        <p:nvSpPr>
          <p:cNvPr id="3" name="Content Placeholder 2"/>
          <p:cNvSpPr>
            <a:spLocks noGrp="1"/>
          </p:cNvSpPr>
          <p:nvPr>
            <p:ph idx="1"/>
          </p:nvPr>
        </p:nvSpPr>
        <p:spPr/>
        <p:txBody>
          <a:bodyPr>
            <a:normAutofit fontScale="92500" lnSpcReduction="20000"/>
          </a:bodyPr>
          <a:lstStyle/>
          <a:p>
            <a:r>
              <a:rPr lang="en-US" dirty="0"/>
              <a:t>N</a:t>
            </a:r>
            <a:r>
              <a:rPr lang="en-US" dirty="0" smtClean="0"/>
              <a:t>ew </a:t>
            </a:r>
            <a:r>
              <a:rPr lang="en-US" dirty="0"/>
              <a:t>deployments of IEEE </a:t>
            </a:r>
            <a:r>
              <a:rPr lang="en-US" dirty="0" smtClean="0"/>
              <a:t>802 </a:t>
            </a:r>
            <a:r>
              <a:rPr lang="en-US" dirty="0"/>
              <a:t>by better </a:t>
            </a:r>
            <a:r>
              <a:rPr lang="en-US" dirty="0" smtClean="0"/>
              <a:t>addressing deployment </a:t>
            </a:r>
            <a:r>
              <a:rPr lang="en-US" dirty="0"/>
              <a:t>needs</a:t>
            </a:r>
          </a:p>
          <a:p>
            <a:pPr lvl="1"/>
            <a:r>
              <a:rPr lang="en-US" dirty="0"/>
              <a:t>Unifying technical approaches among various deployment domains by better communications</a:t>
            </a:r>
          </a:p>
          <a:p>
            <a:pPr lvl="1"/>
            <a:r>
              <a:rPr lang="en-US" dirty="0"/>
              <a:t>Development of further amendments to fulfill particular requirements.</a:t>
            </a:r>
          </a:p>
          <a:p>
            <a:r>
              <a:rPr lang="is-IS" dirty="0"/>
              <a:t>Faster adoption of emerging trends to IEEE 802 standards by better understanding of market evolution.</a:t>
            </a:r>
          </a:p>
          <a:p>
            <a:pPr lvl="1"/>
            <a:r>
              <a:rPr lang="is-IS" dirty="0"/>
              <a:t>More direct involvement of “customers” in the evolution of IEEE 802 technologies</a:t>
            </a:r>
          </a:p>
        </p:txBody>
      </p:sp>
    </p:spTree>
    <p:extLst>
      <p:ext uri="{BB962C8B-B14F-4D97-AF65-F5344CB8AC3E}">
        <p14:creationId xmlns:p14="http://schemas.microsoft.com/office/powerpoint/2010/main" val="554301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INDustry</a:t>
            </a:r>
            <a:r>
              <a:rPr lang="en-US" dirty="0" smtClean="0"/>
              <a:t> Connections </a:t>
            </a:r>
            <a:endParaRPr lang="en-US" dirty="0"/>
          </a:p>
        </p:txBody>
      </p:sp>
      <p:sp>
        <p:nvSpPr>
          <p:cNvPr id="3" name="Text Placeholder 2"/>
          <p:cNvSpPr>
            <a:spLocks noGrp="1"/>
          </p:cNvSpPr>
          <p:nvPr>
            <p:ph type="body" idx="1"/>
          </p:nvPr>
        </p:nvSpPr>
        <p:spPr/>
        <p:txBody>
          <a:bodyPr/>
          <a:lstStyle/>
          <a:p>
            <a:r>
              <a:rPr lang="en-US" dirty="0" smtClean="0"/>
              <a:t>Introduction to the IEEE 802.1 ICAID</a:t>
            </a:r>
            <a:endParaRPr lang="en-US" dirty="0"/>
          </a:p>
        </p:txBody>
      </p:sp>
    </p:spTree>
    <p:extLst>
      <p:ext uri="{BB962C8B-B14F-4D97-AF65-F5344CB8AC3E}">
        <p14:creationId xmlns:p14="http://schemas.microsoft.com/office/powerpoint/2010/main" val="850302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t>Industry Connections (IC) Program </a:t>
            </a:r>
            <a:endParaRPr lang="en-US" dirty="0"/>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r>
              <a:rPr lang="en-US" dirty="0" smtClean="0"/>
              <a:t>An efficient, economical, neutral environment for building consensus </a:t>
            </a:r>
          </a:p>
          <a:p>
            <a:pPr lvl="1"/>
            <a:r>
              <a:rPr lang="en-US" dirty="0" smtClean="0"/>
              <a:t>Supports incubation of new technologies, standards and services </a:t>
            </a:r>
          </a:p>
          <a:p>
            <a:pPr lvl="1"/>
            <a:r>
              <a:rPr lang="en-US" dirty="0" smtClean="0"/>
              <a:t>Help groups to solve shared problems and produce shared results </a:t>
            </a:r>
          </a:p>
          <a:p>
            <a:pPr lvl="1"/>
            <a:r>
              <a:rPr lang="en-US" dirty="0" smtClean="0"/>
              <a:t>Minimal effort, time and expense to begin collaborative work </a:t>
            </a:r>
          </a:p>
          <a:p>
            <a:pPr lvl="1"/>
            <a:r>
              <a:rPr lang="en-US" dirty="0" smtClean="0"/>
              <a:t>Respected, neutral, third-party home for activities and results </a:t>
            </a:r>
          </a:p>
          <a:p>
            <a:pPr lvl="1"/>
            <a:r>
              <a:rPr lang="en-US" dirty="0" smtClean="0"/>
              <a:t>Efficient path toward prestigious IEEE publication/standardization </a:t>
            </a:r>
          </a:p>
          <a:p>
            <a:pPr lvl="1"/>
            <a:r>
              <a:rPr lang="en-US" dirty="0" smtClean="0"/>
              <a:t>Flexible options for evolution, transition and conclusion of activities </a:t>
            </a:r>
            <a:br>
              <a:rPr lang="en-US" dirty="0" smtClean="0"/>
            </a:br>
            <a:endParaRPr lang="en-US" dirty="0" smtClean="0"/>
          </a:p>
          <a:p>
            <a:r>
              <a:rPr lang="en-US" dirty="0" smtClean="0"/>
              <a:t>Possible Outputs of IC Activities </a:t>
            </a:r>
          </a:p>
          <a:p>
            <a:pPr lvl="1"/>
            <a:r>
              <a:rPr lang="en-US" dirty="0" smtClean="0"/>
              <a:t>Proposals for standards </a:t>
            </a:r>
          </a:p>
          <a:p>
            <a:pPr lvl="1"/>
            <a:r>
              <a:rPr lang="en-US" dirty="0" smtClean="0"/>
              <a:t>White papers </a:t>
            </a:r>
          </a:p>
          <a:p>
            <a:pPr lvl="1"/>
            <a:r>
              <a:rPr lang="en-US" dirty="0" smtClean="0"/>
              <a:t>Peer-reviewed guides and position papers </a:t>
            </a:r>
          </a:p>
          <a:p>
            <a:pPr lvl="1"/>
            <a:r>
              <a:rPr lang="en-US" dirty="0" smtClean="0"/>
              <a:t>Workshops and other events </a:t>
            </a:r>
          </a:p>
          <a:p>
            <a:pPr lvl="1"/>
            <a:r>
              <a:rPr lang="en-US" dirty="0" smtClean="0"/>
              <a:t>Databases and registration services </a:t>
            </a:r>
          </a:p>
          <a:p>
            <a:pPr lvl="1"/>
            <a:r>
              <a:rPr lang="en-US" dirty="0" smtClean="0"/>
              <a:t>Software, tools and web services </a:t>
            </a:r>
          </a:p>
          <a:p>
            <a:pPr lvl="1"/>
            <a:r>
              <a:rPr lang="en-US" dirty="0" smtClean="0"/>
              <a:t>Other jointly developed results </a:t>
            </a:r>
            <a:br>
              <a:rPr lang="en-US" dirty="0" smtClean="0"/>
            </a:br>
            <a:endParaRPr lang="en-US" dirty="0" smtClean="0"/>
          </a:p>
          <a:p>
            <a:r>
              <a:rPr lang="en-US" dirty="0" smtClean="0"/>
              <a:t>Complements IEEE-SA “formal” standards activities</a:t>
            </a:r>
            <a:br>
              <a:rPr lang="en-US" dirty="0" smtClean="0"/>
            </a:br>
            <a:endParaRPr lang="en-US" dirty="0" smtClean="0"/>
          </a:p>
          <a:p>
            <a:endParaRPr lang="en-US" dirty="0"/>
          </a:p>
        </p:txBody>
      </p:sp>
    </p:spTree>
    <p:extLst>
      <p:ext uri="{BB962C8B-B14F-4D97-AF65-F5344CB8AC3E}">
        <p14:creationId xmlns:p14="http://schemas.microsoft.com/office/powerpoint/2010/main" val="6866094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Study Groups vs. </a:t>
            </a:r>
            <a:br>
              <a:rPr lang="en-US" smtClean="0"/>
            </a:br>
            <a:r>
              <a:rPr lang="en-US" smtClean="0"/>
              <a:t>Industry Connection Activity</a:t>
            </a:r>
            <a:endParaRPr lang="en-US" dirty="0"/>
          </a:p>
        </p:txBody>
      </p:sp>
      <p:sp>
        <p:nvSpPr>
          <p:cNvPr id="3" name="Content Placeholder 2"/>
          <p:cNvSpPr>
            <a:spLocks noGrp="1"/>
          </p:cNvSpPr>
          <p:nvPr>
            <p:ph idx="1"/>
          </p:nvPr>
        </p:nvSpPr>
        <p:spPr>
          <a:xfrm>
            <a:off x="457200" y="1600200"/>
            <a:ext cx="8229600" cy="4572000"/>
          </a:xfrm>
        </p:spPr>
        <p:txBody>
          <a:bodyPr>
            <a:normAutofit fontScale="70000" lnSpcReduction="20000"/>
          </a:bodyPr>
          <a:lstStyle/>
          <a:p>
            <a:r>
              <a:rPr lang="en-US" dirty="0" smtClean="0"/>
              <a:t>Study Group (per IEEE 802 LMSC P&amp;P)</a:t>
            </a:r>
          </a:p>
          <a:p>
            <a:pPr lvl="1"/>
            <a:r>
              <a:rPr lang="en-US" dirty="0" smtClean="0"/>
              <a:t>When a Sponsor is presented with a proposal concerning a standards development project, the Sponsor may form a Standards Study Group to examine the proposal to determine if there is a need for a standard to be developed. </a:t>
            </a:r>
            <a:br>
              <a:rPr lang="en-US" dirty="0" smtClean="0"/>
            </a:br>
            <a:r>
              <a:rPr lang="en-US" dirty="0" smtClean="0"/>
              <a:t>If the proposal merits formation of a project, the Study Group will draft a PAR for consideration by the Sponsor.</a:t>
            </a:r>
          </a:p>
          <a:p>
            <a:pPr lvl="1"/>
            <a:endParaRPr lang="en-US" dirty="0" smtClean="0"/>
          </a:p>
          <a:p>
            <a:r>
              <a:rPr lang="en-US" dirty="0" smtClean="0"/>
              <a:t>Industry Connections Activity</a:t>
            </a:r>
          </a:p>
          <a:p>
            <a:pPr lvl="1"/>
            <a:r>
              <a:rPr lang="en-US" dirty="0" smtClean="0"/>
              <a:t>An Industry Connections activity is initiated when a group of companies or individuals recognizes a need for collaboration and consensus within a technical area, and often before they fully understand what form that collaboration should take.</a:t>
            </a:r>
          </a:p>
          <a:p>
            <a:pPr lvl="1"/>
            <a:r>
              <a:rPr lang="en-US" dirty="0" smtClean="0"/>
              <a:t>Does not replace standards process, but may precede.</a:t>
            </a:r>
          </a:p>
          <a:p>
            <a:endParaRPr lang="en-US" dirty="0"/>
          </a:p>
        </p:txBody>
      </p:sp>
    </p:spTree>
    <p:extLst>
      <p:ext uri="{BB962C8B-B14F-4D97-AF65-F5344CB8AC3E}">
        <p14:creationId xmlns:p14="http://schemas.microsoft.com/office/powerpoint/2010/main" val="1956552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IEEE 802 network enhancements for the next decade</a:t>
            </a:r>
          </a:p>
        </p:txBody>
      </p:sp>
      <p:sp>
        <p:nvSpPr>
          <p:cNvPr id="3" name="Text Placeholder 2"/>
          <p:cNvSpPr>
            <a:spLocks noGrp="1"/>
          </p:cNvSpPr>
          <p:nvPr>
            <p:ph type="body" idx="1"/>
          </p:nvPr>
        </p:nvSpPr>
        <p:spPr/>
        <p:txBody>
          <a:bodyPr/>
          <a:lstStyle/>
          <a:p>
            <a:r>
              <a:rPr lang="en-US" dirty="0"/>
              <a:t>Introduction to the IEEE 802.1 </a:t>
            </a:r>
            <a:r>
              <a:rPr lang="en-US" dirty="0" smtClean="0"/>
              <a:t>ICAID</a:t>
            </a:r>
            <a:endParaRPr lang="en-US" dirty="0"/>
          </a:p>
        </p:txBody>
      </p:sp>
    </p:spTree>
    <p:extLst>
      <p:ext uri="{BB962C8B-B14F-4D97-AF65-F5344CB8AC3E}">
        <p14:creationId xmlns:p14="http://schemas.microsoft.com/office/powerpoint/2010/main" val="10873217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1961"/>
          <a:stretch/>
        </p:blipFill>
        <p:spPr>
          <a:xfrm>
            <a:off x="0" y="330200"/>
            <a:ext cx="9144478" cy="6070600"/>
          </a:xfrm>
          <a:prstGeom prst="rect">
            <a:avLst/>
          </a:prstGeom>
        </p:spPr>
      </p:pic>
    </p:spTree>
    <p:extLst>
      <p:ext uri="{BB962C8B-B14F-4D97-AF65-F5344CB8AC3E}">
        <p14:creationId xmlns:p14="http://schemas.microsoft.com/office/powerpoint/2010/main" val="262570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fontScale="70000" lnSpcReduction="20000"/>
          </a:bodyPr>
          <a:lstStyle/>
          <a:p>
            <a:pPr marL="0" indent="0">
              <a:lnSpc>
                <a:spcPct val="110000"/>
              </a:lnSpc>
              <a:spcBef>
                <a:spcPts val="600"/>
              </a:spcBef>
              <a:buNone/>
            </a:pPr>
            <a:r>
              <a:rPr lang="en-US" dirty="0"/>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endParaRPr lang="en-GB" dirty="0"/>
          </a:p>
          <a:p>
            <a:pPr marL="0" indent="0">
              <a:lnSpc>
                <a:spcPct val="110000"/>
              </a:lnSpc>
              <a:spcBef>
                <a:spcPts val="600"/>
              </a:spcBef>
              <a:buNone/>
            </a:pPr>
            <a:r>
              <a:rPr lang="en-US" dirty="0"/>
              <a:t>Many of the observed trends and use cases described in ITU-R M.2083 apply as well to communication infrastructures which do not belong to the IMT domain because they do not rely on high-velocity scenarios or on licensed radio spectrum. IEEE 802 technologies are mainly deployed in communication infrastructures outside of the IMT domain, and may require enhancements to address the emerging requirements of future communications</a:t>
            </a:r>
            <a:r>
              <a:rPr lang="en-US" dirty="0" smtClean="0"/>
              <a:t>.</a:t>
            </a:r>
            <a:endParaRPr lang="en-GB" dirty="0"/>
          </a:p>
        </p:txBody>
      </p:sp>
    </p:spTree>
    <p:extLst>
      <p:ext uri="{BB962C8B-B14F-4D97-AF65-F5344CB8AC3E}">
        <p14:creationId xmlns:p14="http://schemas.microsoft.com/office/powerpoint/2010/main" val="2015160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a:xfrm>
            <a:off x="457200" y="1371600"/>
            <a:ext cx="8229600" cy="4953000"/>
          </a:xfrm>
        </p:spPr>
        <p:txBody>
          <a:bodyPr>
            <a:normAutofit fontScale="70000" lnSpcReduction="20000"/>
          </a:bodyPr>
          <a:lstStyle/>
          <a:p>
            <a:pPr marL="0" indent="0">
              <a:lnSpc>
                <a:spcPct val="110000"/>
              </a:lnSpc>
              <a:spcBef>
                <a:spcPts val="600"/>
              </a:spcBef>
              <a:buNone/>
            </a:pPr>
            <a:r>
              <a:rPr lang="en-US" dirty="0" smtClean="0"/>
              <a:t>The </a:t>
            </a:r>
            <a:r>
              <a:rPr lang="en-US" dirty="0"/>
              <a:t>goal of this activity is to assess emerging requirements for IEEE 802-based communication </a:t>
            </a:r>
            <a:r>
              <a:rPr lang="en-US" dirty="0" smtClean="0"/>
              <a:t>infrastructures </a:t>
            </a:r>
            <a:r>
              <a:rPr lang="en-US" u="sng" dirty="0">
                <a:solidFill>
                  <a:schemeClr val="accent2"/>
                </a:solidFill>
              </a:rPr>
              <a:t>outside of the IMT </a:t>
            </a:r>
            <a:r>
              <a:rPr lang="en-US" u="sng" dirty="0" smtClean="0">
                <a:solidFill>
                  <a:schemeClr val="accent2"/>
                </a:solidFill>
              </a:rPr>
              <a:t>domain</a:t>
            </a:r>
            <a:r>
              <a:rPr lang="en-US" dirty="0" smtClean="0"/>
              <a:t>, </a:t>
            </a:r>
            <a:r>
              <a:rPr lang="en-US" dirty="0"/>
              <a:t>identify commonalities, gaps, and trends not currently addressed by IEEE 802 standards and projects, and facilitate building industry consensus towards proposals to initiate new standards development efforts. Topics concerning enhanced cooperative functionality among existing IEEE standards in support of network integration will be encouraged</a:t>
            </a:r>
            <a:r>
              <a:rPr lang="en-US" dirty="0" smtClean="0"/>
              <a:t>.</a:t>
            </a:r>
            <a:br>
              <a:rPr lang="en-US" dirty="0" smtClean="0"/>
            </a:br>
            <a:r>
              <a:rPr lang="en-US" u="sng" dirty="0" smtClean="0">
                <a:solidFill>
                  <a:schemeClr val="accent2"/>
                </a:solidFill>
              </a:rPr>
              <a:t>Findings </a:t>
            </a:r>
            <a:r>
              <a:rPr lang="en-US" u="sng" dirty="0">
                <a:solidFill>
                  <a:schemeClr val="accent2"/>
                </a:solidFill>
              </a:rPr>
              <a:t>related to existing IEEE 802 standards and projects are forwarded to the responsible working groups for further considerations.</a:t>
            </a:r>
            <a:r>
              <a:rPr lang="en-GB" dirty="0"/>
              <a:t> </a:t>
            </a:r>
            <a:endParaRPr lang="en-GB" dirty="0" smtClean="0"/>
          </a:p>
          <a:p>
            <a:pPr marL="0" indent="0">
              <a:lnSpc>
                <a:spcPct val="110000"/>
              </a:lnSpc>
              <a:spcBef>
                <a:spcPts val="600"/>
              </a:spcBef>
              <a:buNone/>
            </a:pPr>
            <a:endParaRPr lang="en-GB" dirty="0" smtClean="0"/>
          </a:p>
          <a:p>
            <a:pPr marL="0" indent="0">
              <a:lnSpc>
                <a:spcPct val="110000"/>
              </a:lnSpc>
              <a:spcBef>
                <a:spcPts val="600"/>
              </a:spcBef>
              <a:buNone/>
            </a:pPr>
            <a:endParaRPr lang="en-GB" dirty="0"/>
          </a:p>
          <a:p>
            <a:pPr marL="0" indent="0">
              <a:lnSpc>
                <a:spcPct val="110000"/>
              </a:lnSpc>
              <a:spcBef>
                <a:spcPts val="600"/>
              </a:spcBef>
              <a:buNone/>
            </a:pPr>
            <a:r>
              <a:rPr lang="en-GB" dirty="0" smtClean="0"/>
              <a:t> </a:t>
            </a:r>
          </a:p>
          <a:p>
            <a:pPr marL="0" indent="0">
              <a:lnSpc>
                <a:spcPct val="110000"/>
              </a:lnSpc>
              <a:spcBef>
                <a:spcPts val="600"/>
              </a:spcBef>
              <a:buNone/>
            </a:pPr>
            <a:endParaRPr lang="en-GB" dirty="0"/>
          </a:p>
        </p:txBody>
      </p:sp>
    </p:spTree>
    <p:extLst>
      <p:ext uri="{BB962C8B-B14F-4D97-AF65-F5344CB8AC3E}">
        <p14:creationId xmlns:p14="http://schemas.microsoft.com/office/powerpoint/2010/main" val="7784597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Potential markets served</a:t>
            </a:r>
            <a:endParaRPr lang="en-US" dirty="0"/>
          </a:p>
        </p:txBody>
      </p:sp>
      <p:sp>
        <p:nvSpPr>
          <p:cNvPr id="3" name="Content Placeholder 2"/>
          <p:cNvSpPr>
            <a:spLocks noGrp="1"/>
          </p:cNvSpPr>
          <p:nvPr>
            <p:ph idx="1"/>
          </p:nvPr>
        </p:nvSpPr>
        <p:spPr>
          <a:xfrm>
            <a:off x="457200" y="1600201"/>
            <a:ext cx="8229600" cy="4114800"/>
          </a:xfrm>
        </p:spPr>
        <p:txBody>
          <a:bodyPr>
            <a:normAutofit fontScale="70000" lnSpcReduction="20000"/>
          </a:bodyPr>
          <a:lstStyle/>
          <a:p>
            <a:pPr marL="0" indent="0">
              <a:lnSpc>
                <a:spcPct val="110000"/>
              </a:lnSpc>
              <a:buNone/>
            </a:pPr>
            <a:r>
              <a:rPr lang="en-US" dirty="0" smtClean="0"/>
              <a:t>IEEE 802 technologies are deployed in a huge number of market applications, which are exhibiting a growing diversity in terms of the features needed.  Solutions spanning these different application spaces and feature requirements will be best addressed by leveraging common technology approaches.  This activity will enable industry consensus building on the market/application requirements and identify gaps and trends not currently addressed by IEEE 802 standardization of new solutions, which will help to foster industry engagements in new study groups and standardization topics. </a:t>
            </a:r>
          </a:p>
          <a:p>
            <a:pPr>
              <a:lnSpc>
                <a:spcPct val="110000"/>
              </a:lnSpc>
            </a:pPr>
            <a:endParaRPr lang="en-US" dirty="0"/>
          </a:p>
        </p:txBody>
      </p:sp>
    </p:spTree>
    <p:extLst>
      <p:ext uri="{BB962C8B-B14F-4D97-AF65-F5344CB8AC3E}">
        <p14:creationId xmlns:p14="http://schemas.microsoft.com/office/powerpoint/2010/main" val="21219151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deliverables</a:t>
            </a:r>
            <a:endParaRPr lang="en-US" dirty="0"/>
          </a:p>
        </p:txBody>
      </p:sp>
      <p:sp>
        <p:nvSpPr>
          <p:cNvPr id="3" name="Content Placeholder 2"/>
          <p:cNvSpPr>
            <a:spLocks noGrp="1"/>
          </p:cNvSpPr>
          <p:nvPr>
            <p:ph idx="1"/>
          </p:nvPr>
        </p:nvSpPr>
        <p:spPr>
          <a:xfrm>
            <a:off x="457200" y="1600201"/>
            <a:ext cx="8229600" cy="3886200"/>
          </a:xfrm>
        </p:spPr>
        <p:txBody>
          <a:bodyPr>
            <a:normAutofit fontScale="70000" lnSpcReduction="20000"/>
          </a:bodyPr>
          <a:lstStyle/>
          <a:p>
            <a:pPr marL="0" indent="0">
              <a:lnSpc>
                <a:spcPct val="110000"/>
              </a:lnSpc>
              <a:spcBef>
                <a:spcPts val="600"/>
              </a:spcBef>
              <a:buNone/>
            </a:pPr>
            <a:r>
              <a:rPr lang="en-US" dirty="0"/>
              <a:t>There will be two deliverables:  </a:t>
            </a:r>
            <a:endParaRPr lang="en-GB" dirty="0"/>
          </a:p>
          <a:p>
            <a:pPr lvl="0">
              <a:lnSpc>
                <a:spcPct val="110000"/>
              </a:lnSpc>
              <a:spcBef>
                <a:spcPts val="600"/>
              </a:spcBef>
            </a:pPr>
            <a:r>
              <a:rPr lang="en-US" dirty="0"/>
              <a:t>Records of the meetings, including minutes and supporting presentations.  </a:t>
            </a:r>
            <a:endParaRPr lang="en-GB" dirty="0"/>
          </a:p>
          <a:p>
            <a:pPr lvl="0">
              <a:lnSpc>
                <a:spcPct val="110000"/>
              </a:lnSpc>
              <a:spcBef>
                <a:spcPts val="600"/>
              </a:spcBef>
            </a:pPr>
            <a:r>
              <a:rPr lang="en-US" dirty="0"/>
              <a:t>A report documenting the findings of the IC activity, with recommendations regarding new standardization topics, documentation of use cases and user needs for those topics, and proposed organizational approaches to ensure effective participation from user communities. It is expected that the first draft of the report documenting the findings of the IC will be available in March 2018</a:t>
            </a:r>
            <a:r>
              <a:rPr lang="en-US" dirty="0" smtClean="0"/>
              <a:t>.</a:t>
            </a:r>
            <a:endParaRPr lang="en-GB" dirty="0"/>
          </a:p>
        </p:txBody>
      </p:sp>
    </p:spTree>
    <p:extLst>
      <p:ext uri="{BB962C8B-B14F-4D97-AF65-F5344CB8AC3E}">
        <p14:creationId xmlns:p14="http://schemas.microsoft.com/office/powerpoint/2010/main" val="13848924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at 802.1 Nov ’16 closing plenary</a:t>
            </a:r>
          </a:p>
        </p:txBody>
      </p:sp>
      <p:sp>
        <p:nvSpPr>
          <p:cNvPr id="3" name="Content Placeholder 2"/>
          <p:cNvSpPr>
            <a:spLocks noGrp="1"/>
          </p:cNvSpPr>
          <p:nvPr>
            <p:ph idx="1"/>
          </p:nvPr>
        </p:nvSpPr>
        <p:spPr/>
        <p:txBody>
          <a:bodyPr/>
          <a:lstStyle/>
          <a:p>
            <a:r>
              <a:rPr lang="en-US" dirty="0"/>
              <a:t>Authorize OmniRAN TG to create an ICAID proposal addressing the 5G SC Action A and authorize the 802.1 chair to pre-circulate the ICAID proposal to the EC for consideration.</a:t>
            </a:r>
          </a:p>
          <a:p>
            <a:pPr lvl="1"/>
            <a:r>
              <a:rPr lang="en-US" dirty="0"/>
              <a:t>Moved: Max Riegel</a:t>
            </a:r>
          </a:p>
          <a:p>
            <a:pPr lvl="1"/>
            <a:r>
              <a:rPr lang="en-US" dirty="0"/>
              <a:t>Second: John Messenger </a:t>
            </a:r>
          </a:p>
          <a:p>
            <a:pPr lvl="1"/>
            <a:r>
              <a:rPr lang="en-US" dirty="0"/>
              <a:t>Vote: 22, 0, 1</a:t>
            </a:r>
          </a:p>
          <a:p>
            <a:endParaRPr lang="en-US" dirty="0"/>
          </a:p>
        </p:txBody>
      </p:sp>
    </p:spTree>
    <p:extLst>
      <p:ext uri="{BB962C8B-B14F-4D97-AF65-F5344CB8AC3E}">
        <p14:creationId xmlns:p14="http://schemas.microsoft.com/office/powerpoint/2010/main" val="31325778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FORWARD</a:t>
            </a:r>
            <a:endParaRPr lang="en-US" dirty="0"/>
          </a:p>
        </p:txBody>
      </p:sp>
      <p:sp>
        <p:nvSpPr>
          <p:cNvPr id="3" name="Text Placeholder 2"/>
          <p:cNvSpPr>
            <a:spLocks noGrp="1"/>
          </p:cNvSpPr>
          <p:nvPr>
            <p:ph type="body" idx="1"/>
          </p:nvPr>
        </p:nvSpPr>
        <p:spPr/>
        <p:txBody>
          <a:bodyPr/>
          <a:lstStyle/>
          <a:p>
            <a:r>
              <a:rPr lang="en-US" dirty="0"/>
              <a:t>Introduction to the IEEE 802.1 </a:t>
            </a:r>
            <a:r>
              <a:rPr lang="en-US" dirty="0" smtClean="0"/>
              <a:t>ICAID</a:t>
            </a:r>
            <a:endParaRPr lang="en-US" dirty="0"/>
          </a:p>
        </p:txBody>
      </p:sp>
    </p:spTree>
    <p:extLst>
      <p:ext uri="{BB962C8B-B14F-4D97-AF65-F5344CB8AC3E}">
        <p14:creationId xmlns:p14="http://schemas.microsoft.com/office/powerpoint/2010/main" val="4071779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Steps during this week for final approval</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Since February 7</a:t>
            </a:r>
            <a:r>
              <a:rPr lang="en-US" baseline="30000" dirty="0" smtClean="0"/>
              <a:t>th</a:t>
            </a:r>
            <a:r>
              <a:rPr lang="en-US" dirty="0" smtClean="0"/>
              <a:t>, a few comments have been received on the ICAID proposal.</a:t>
            </a:r>
            <a:br>
              <a:rPr lang="en-US" dirty="0" smtClean="0"/>
            </a:br>
            <a:r>
              <a:rPr lang="en-US" dirty="0" err="1" smtClean="0"/>
              <a:t>OmniRAN</a:t>
            </a:r>
            <a:r>
              <a:rPr lang="en-US" dirty="0" smtClean="0"/>
              <a:t> TG will address comments and create final proposal in its Wednesday PM2 special session.</a:t>
            </a:r>
          </a:p>
          <a:p>
            <a:r>
              <a:rPr lang="en-US" dirty="0" smtClean="0"/>
              <a:t>Proposed ICAID will be brought up for approval in the 802.1 closing plenary on Thursday.</a:t>
            </a:r>
          </a:p>
          <a:p>
            <a:pPr lvl="1"/>
            <a:r>
              <a:rPr lang="en-US" dirty="0" smtClean="0"/>
              <a:t>50% majority vote required</a:t>
            </a:r>
          </a:p>
          <a:p>
            <a:r>
              <a:rPr lang="en-US" dirty="0" smtClean="0"/>
              <a:t>Proposed ICAID has to be confirmed by the closing EC plenary on Friday.</a:t>
            </a:r>
          </a:p>
          <a:p>
            <a:pPr lvl="1"/>
            <a:r>
              <a:rPr lang="en-US" dirty="0" smtClean="0"/>
              <a:t>50% majority vote required</a:t>
            </a:r>
            <a:endParaRPr lang="en-US" dirty="0"/>
          </a:p>
        </p:txBody>
      </p:sp>
    </p:spTree>
    <p:extLst>
      <p:ext uri="{BB962C8B-B14F-4D97-AF65-F5344CB8AC3E}">
        <p14:creationId xmlns:p14="http://schemas.microsoft.com/office/powerpoint/2010/main" val="1014304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After approval ...</a:t>
            </a:r>
            <a:endParaRPr lang="en-US" dirty="0"/>
          </a:p>
        </p:txBody>
      </p:sp>
      <p:sp>
        <p:nvSpPr>
          <p:cNvPr id="3" name="Content Placeholder 2"/>
          <p:cNvSpPr>
            <a:spLocks noGrp="1"/>
          </p:cNvSpPr>
          <p:nvPr>
            <p:ph idx="1"/>
          </p:nvPr>
        </p:nvSpPr>
        <p:spPr/>
        <p:txBody>
          <a:bodyPr>
            <a:normAutofit lnSpcReduction="10000"/>
          </a:bodyPr>
          <a:lstStyle/>
          <a:p>
            <a:r>
              <a:rPr lang="en-US" dirty="0" smtClean="0"/>
              <a:t>Glenn has to decide how to operate the Industry Connection activity</a:t>
            </a:r>
          </a:p>
          <a:p>
            <a:pPr lvl="1"/>
            <a:r>
              <a:rPr lang="en-US" dirty="0" err="1" smtClean="0"/>
              <a:t>OmniRAN</a:t>
            </a:r>
            <a:r>
              <a:rPr lang="en-US" dirty="0" smtClean="0"/>
              <a:t> has prepared the ICAID proposal, however the topic is related to whole IEEE 802.1 and the other 802 WGs as well.</a:t>
            </a:r>
          </a:p>
          <a:p>
            <a:r>
              <a:rPr lang="en-US" dirty="0" smtClean="0"/>
              <a:t>Involvement of all 802.1 TGs required, as well as close cooperation with stakeholders in the other IEEE 802 WGs</a:t>
            </a:r>
          </a:p>
          <a:p>
            <a:pPr lvl="1"/>
            <a:r>
              <a:rPr lang="en-US" dirty="0" smtClean="0"/>
              <a:t>BTW: </a:t>
            </a:r>
            <a:r>
              <a:rPr lang="en-US" dirty="0" err="1" smtClean="0"/>
              <a:t>OmniRAN</a:t>
            </a:r>
            <a:r>
              <a:rPr lang="en-US" dirty="0" smtClean="0"/>
              <a:t> could act as host for the special meetings of the IC activity. </a:t>
            </a:r>
            <a:endParaRPr lang="en-US" dirty="0"/>
          </a:p>
        </p:txBody>
      </p:sp>
    </p:spTree>
    <p:extLst>
      <p:ext uri="{BB962C8B-B14F-4D97-AF65-F5344CB8AC3E}">
        <p14:creationId xmlns:p14="http://schemas.microsoft.com/office/powerpoint/2010/main" val="14556345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Thinking further</a:t>
            </a:r>
            <a:r>
              <a:rPr lang="mr-IN" smtClean="0"/>
              <a:t>…</a:t>
            </a:r>
            <a:r>
              <a:rPr lang="en-US" smtClean="0"/>
              <a:t/>
            </a:r>
            <a:br>
              <a:rPr lang="en-US" smtClean="0"/>
            </a:br>
            <a:r>
              <a:rPr lang="en-US" smtClean="0"/>
              <a:t>Getting in touch with the verticals?</a:t>
            </a:r>
            <a:endParaRPr lang="en-US" dirty="0"/>
          </a:p>
        </p:txBody>
      </p:sp>
      <p:sp>
        <p:nvSpPr>
          <p:cNvPr id="3" name="Content Placeholder 2"/>
          <p:cNvSpPr>
            <a:spLocks noGrp="1"/>
          </p:cNvSpPr>
          <p:nvPr>
            <p:ph idx="1"/>
          </p:nvPr>
        </p:nvSpPr>
        <p:spPr/>
        <p:txBody>
          <a:bodyPr>
            <a:normAutofit fontScale="92500"/>
          </a:bodyPr>
          <a:lstStyle/>
          <a:p>
            <a:r>
              <a:rPr lang="en-US" dirty="0" smtClean="0"/>
              <a:t>Can IEEE SA headquarter help to establish communications to the verticals?</a:t>
            </a:r>
          </a:p>
          <a:p>
            <a:pPr lvl="1"/>
            <a:r>
              <a:rPr lang="en-US" dirty="0" smtClean="0"/>
              <a:t>Who are the staff liaisons for the verticals?</a:t>
            </a:r>
          </a:p>
          <a:p>
            <a:r>
              <a:rPr lang="en-US" dirty="0" smtClean="0"/>
              <a:t>Can we do a kind of structured assessment to determine where IEEE 802 matters most?</a:t>
            </a:r>
          </a:p>
          <a:p>
            <a:pPr lvl="1"/>
            <a:r>
              <a:rPr lang="en-US" dirty="0" smtClean="0"/>
              <a:t>Are IEEE 802 networks already deployed?</a:t>
            </a:r>
          </a:p>
          <a:p>
            <a:r>
              <a:rPr lang="en-US" dirty="0" smtClean="0"/>
              <a:t>How would we initiate discussions?</a:t>
            </a:r>
          </a:p>
          <a:p>
            <a:pPr lvl="1"/>
            <a:r>
              <a:rPr lang="en-US" dirty="0" smtClean="0"/>
              <a:t>Presentations at standardization meetings?</a:t>
            </a:r>
          </a:p>
          <a:p>
            <a:pPr lvl="1"/>
            <a:r>
              <a:rPr lang="en-US" dirty="0" smtClean="0"/>
              <a:t>Workshops on IEEE conferences?</a:t>
            </a:r>
            <a:endParaRPr lang="en-US" dirty="0"/>
          </a:p>
        </p:txBody>
      </p:sp>
    </p:spTree>
    <p:extLst>
      <p:ext uri="{BB962C8B-B14F-4D97-AF65-F5344CB8AC3E}">
        <p14:creationId xmlns:p14="http://schemas.microsoft.com/office/powerpoint/2010/main" val="17118101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 Comments?</a:t>
            </a:r>
            <a:endParaRPr lang="en-US" dirty="0"/>
          </a:p>
        </p:txBody>
      </p:sp>
      <p:sp>
        <p:nvSpPr>
          <p:cNvPr id="5" name="Text Placeholder 4"/>
          <p:cNvSpPr>
            <a:spLocks noGrp="1"/>
          </p:cNvSpPr>
          <p:nvPr>
            <p:ph type="body" idx="1"/>
          </p:nvPr>
        </p:nvSpPr>
        <p:spPr/>
        <p:txBody>
          <a:bodyPr/>
          <a:lstStyle/>
          <a:p>
            <a:r>
              <a:rPr lang="en-US"/>
              <a:t>Introduction to the IEEE 802.1 </a:t>
            </a:r>
            <a:r>
              <a:rPr lang="en-US" smtClean="0"/>
              <a:t>ICAID</a:t>
            </a:r>
            <a:endParaRPr lang="en-US"/>
          </a:p>
        </p:txBody>
      </p:sp>
    </p:spTree>
    <p:extLst>
      <p:ext uri="{BB962C8B-B14F-4D97-AF65-F5344CB8AC3E}">
        <p14:creationId xmlns:p14="http://schemas.microsoft.com/office/powerpoint/2010/main" val="1817832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5G SC </a:t>
            </a:r>
            <a:endParaRPr lang="en-US" dirty="0"/>
          </a:p>
        </p:txBody>
      </p:sp>
      <p:sp>
        <p:nvSpPr>
          <p:cNvPr id="3" name="Text Placeholder 2"/>
          <p:cNvSpPr>
            <a:spLocks noGrp="1"/>
          </p:cNvSpPr>
          <p:nvPr>
            <p:ph type="body" idx="1"/>
          </p:nvPr>
        </p:nvSpPr>
        <p:spPr/>
        <p:txBody>
          <a:bodyPr/>
          <a:lstStyle/>
          <a:p>
            <a:r>
              <a:rPr lang="en-US" dirty="0" smtClean="0"/>
              <a:t>Introduction to the IEEE 802.1 ICAID</a:t>
            </a:r>
            <a:endParaRPr lang="en-US" dirty="0"/>
          </a:p>
        </p:txBody>
      </p:sp>
    </p:spTree>
    <p:extLst>
      <p:ext uri="{BB962C8B-B14F-4D97-AF65-F5344CB8AC3E}">
        <p14:creationId xmlns:p14="http://schemas.microsoft.com/office/powerpoint/2010/main" val="1928399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5G SC/IMT-2020 Standing Committee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Chartered by EC ballot</a:t>
            </a:r>
          </a:p>
          <a:p>
            <a:pPr lvl="1"/>
            <a:r>
              <a:rPr lang="en-US" dirty="0" smtClean="0"/>
              <a:t>Active Feb - July 2016</a:t>
            </a:r>
          </a:p>
          <a:p>
            <a:pPr lvl="1"/>
            <a:r>
              <a:rPr lang="en-US" dirty="0" smtClean="0"/>
              <a:t>Chaired by Glenn Parsons</a:t>
            </a:r>
          </a:p>
          <a:p>
            <a:r>
              <a:rPr lang="en-US" dirty="0" smtClean="0"/>
              <a:t>Authorized Scope</a:t>
            </a:r>
          </a:p>
          <a:p>
            <a:pPr lvl="1"/>
            <a:r>
              <a:rPr lang="en-US" dirty="0" smtClean="0"/>
              <a:t>To</a:t>
            </a:r>
            <a:r>
              <a:rPr lang="en-US" dirty="0" smtClean="0">
                <a:sym typeface="Times New Roman" pitchFamily="-92" charset="0"/>
              </a:rPr>
              <a:t> </a:t>
            </a:r>
            <a:r>
              <a:rPr lang="en-US" dirty="0" smtClean="0"/>
              <a:t>provide</a:t>
            </a:r>
            <a:r>
              <a:rPr lang="en-US" dirty="0" smtClean="0">
                <a:sym typeface="Times New Roman" pitchFamily="-92" charset="0"/>
              </a:rPr>
              <a:t> </a:t>
            </a:r>
            <a:r>
              <a:rPr lang="en-US" dirty="0" smtClean="0"/>
              <a:t>a</a:t>
            </a:r>
            <a:r>
              <a:rPr lang="en-US" dirty="0" smtClean="0">
                <a:sym typeface="Times New Roman" pitchFamily="-92" charset="0"/>
              </a:rPr>
              <a:t> </a:t>
            </a:r>
            <a:r>
              <a:rPr lang="en-US" dirty="0" smtClean="0"/>
              <a:t>report</a:t>
            </a:r>
            <a:r>
              <a:rPr lang="en-US" dirty="0" smtClean="0">
                <a:sym typeface="Times New Roman" pitchFamily="-92" charset="0"/>
              </a:rPr>
              <a:t> </a:t>
            </a:r>
            <a:r>
              <a:rPr lang="en-US" dirty="0" smtClean="0"/>
              <a:t>on</a:t>
            </a:r>
            <a:r>
              <a:rPr lang="en-US" dirty="0" smtClean="0">
                <a:sym typeface="Times New Roman" pitchFamily="-92" charset="0"/>
              </a:rPr>
              <a:t> </a:t>
            </a:r>
            <a:r>
              <a:rPr lang="en-US" dirty="0" smtClean="0"/>
              <a:t>the</a:t>
            </a:r>
            <a:r>
              <a:rPr lang="en-US" dirty="0" smtClean="0">
                <a:sym typeface="Times New Roman" pitchFamily="-92" charset="0"/>
              </a:rPr>
              <a:t> </a:t>
            </a:r>
            <a:r>
              <a:rPr lang="en-US" dirty="0" smtClean="0"/>
              <a:t>following</a:t>
            </a:r>
            <a:r>
              <a:rPr lang="en-US" dirty="0" smtClean="0">
                <a:sym typeface="Times New Roman" pitchFamily="-92" charset="0"/>
              </a:rPr>
              <a:t> </a:t>
            </a:r>
            <a:r>
              <a:rPr lang="en-US" dirty="0" smtClean="0"/>
              <a:t>items</a:t>
            </a:r>
            <a:r>
              <a:rPr lang="en-US" dirty="0" smtClean="0">
                <a:sym typeface="Times New Roman" pitchFamily="-92" charset="0"/>
              </a:rPr>
              <a:t> </a:t>
            </a:r>
            <a:r>
              <a:rPr lang="en-US" dirty="0" smtClean="0"/>
              <a:t>to</a:t>
            </a:r>
            <a:r>
              <a:rPr lang="en-US" dirty="0" smtClean="0">
                <a:sym typeface="Times New Roman" pitchFamily="-92" charset="0"/>
              </a:rPr>
              <a:t> </a:t>
            </a:r>
            <a:r>
              <a:rPr lang="en-US" dirty="0" smtClean="0"/>
              <a:t>the</a:t>
            </a:r>
            <a:r>
              <a:rPr lang="en-US" dirty="0" smtClean="0">
                <a:sym typeface="Times New Roman" pitchFamily="-92" charset="0"/>
              </a:rPr>
              <a:t> </a:t>
            </a:r>
            <a:r>
              <a:rPr lang="en-US" dirty="0" smtClean="0"/>
              <a:t>EC:</a:t>
            </a:r>
          </a:p>
          <a:p>
            <a:pPr lvl="2"/>
            <a:r>
              <a:rPr lang="en-US" dirty="0" smtClean="0"/>
              <a:t>Costs</a:t>
            </a:r>
            <a:r>
              <a:rPr lang="en-US" dirty="0" smtClean="0">
                <a:sym typeface="Times New Roman" pitchFamily="-92" charset="0"/>
              </a:rPr>
              <a:t> </a:t>
            </a:r>
            <a:r>
              <a:rPr lang="en-US" dirty="0" smtClean="0"/>
              <a:t>and</a:t>
            </a:r>
            <a:r>
              <a:rPr lang="en-US" dirty="0" smtClean="0">
                <a:sym typeface="Times New Roman" pitchFamily="-92" charset="0"/>
              </a:rPr>
              <a:t> </a:t>
            </a:r>
            <a:r>
              <a:rPr lang="en-US" dirty="0" smtClean="0"/>
              <a:t>benefits</a:t>
            </a:r>
            <a:r>
              <a:rPr lang="en-US" dirty="0" smtClean="0">
                <a:sym typeface="Times New Roman" pitchFamily="-92" charset="0"/>
              </a:rPr>
              <a:t> </a:t>
            </a:r>
            <a:r>
              <a:rPr lang="en-US" dirty="0" smtClean="0"/>
              <a:t>of</a:t>
            </a:r>
            <a:r>
              <a:rPr lang="en-US" dirty="0" smtClean="0">
                <a:sym typeface="Times New Roman" pitchFamily="-92" charset="0"/>
              </a:rPr>
              <a:t> </a:t>
            </a:r>
            <a:r>
              <a:rPr lang="en-US" dirty="0" smtClean="0"/>
              <a:t>creating</a:t>
            </a:r>
            <a:r>
              <a:rPr lang="en-US" dirty="0" smtClean="0">
                <a:sym typeface="Times New Roman" pitchFamily="-92" charset="0"/>
              </a:rPr>
              <a:t> </a:t>
            </a:r>
            <a:r>
              <a:rPr lang="en-US" dirty="0" smtClean="0"/>
              <a:t>an</a:t>
            </a:r>
            <a:r>
              <a:rPr lang="en-US" dirty="0" smtClean="0">
                <a:sym typeface="Times New Roman" pitchFamily="-92" charset="0"/>
              </a:rPr>
              <a:t> </a:t>
            </a:r>
            <a:r>
              <a:rPr lang="en-US" dirty="0" smtClean="0"/>
              <a:t>IEEE</a:t>
            </a:r>
            <a:r>
              <a:rPr lang="en-US" dirty="0" smtClean="0">
                <a:sym typeface="Times New Roman" pitchFamily="-92" charset="0"/>
              </a:rPr>
              <a:t> </a:t>
            </a:r>
            <a:r>
              <a:rPr lang="en-US" dirty="0" smtClean="0"/>
              <a:t>5G</a:t>
            </a:r>
            <a:r>
              <a:rPr lang="en-US" dirty="0" smtClean="0">
                <a:sym typeface="Times New Roman" pitchFamily="-92" charset="0"/>
              </a:rPr>
              <a:t> </a:t>
            </a:r>
            <a:r>
              <a:rPr lang="en-US" dirty="0" smtClean="0"/>
              <a:t>specification</a:t>
            </a:r>
          </a:p>
          <a:p>
            <a:pPr lvl="2"/>
            <a:r>
              <a:rPr lang="en-US" dirty="0" smtClean="0"/>
              <a:t>Costs</a:t>
            </a:r>
            <a:r>
              <a:rPr lang="en-US" dirty="0" smtClean="0">
                <a:sym typeface="Times New Roman" pitchFamily="-92" charset="0"/>
              </a:rPr>
              <a:t> </a:t>
            </a:r>
            <a:r>
              <a:rPr lang="en-US" dirty="0" smtClean="0"/>
              <a:t>and</a:t>
            </a:r>
            <a:r>
              <a:rPr lang="en-US" dirty="0" smtClean="0">
                <a:sym typeface="Times New Roman" pitchFamily="-92" charset="0"/>
              </a:rPr>
              <a:t> </a:t>
            </a:r>
            <a:r>
              <a:rPr lang="en-US" dirty="0" smtClean="0"/>
              <a:t>benefits</a:t>
            </a:r>
            <a:r>
              <a:rPr lang="en-US" dirty="0" smtClean="0">
                <a:sym typeface="Times New Roman" pitchFamily="-92" charset="0"/>
              </a:rPr>
              <a:t> </a:t>
            </a:r>
            <a:r>
              <a:rPr lang="en-US" dirty="0" smtClean="0"/>
              <a:t>of</a:t>
            </a:r>
            <a:r>
              <a:rPr lang="en-US" dirty="0" smtClean="0">
                <a:sym typeface="Times New Roman" pitchFamily="-92" charset="0"/>
              </a:rPr>
              <a:t> </a:t>
            </a:r>
            <a:r>
              <a:rPr lang="en-US" dirty="0" smtClean="0"/>
              <a:t>providing</a:t>
            </a:r>
            <a:r>
              <a:rPr lang="en-US" dirty="0" smtClean="0">
                <a:sym typeface="Times New Roman" pitchFamily="-92" charset="0"/>
              </a:rPr>
              <a:t> </a:t>
            </a:r>
            <a:r>
              <a:rPr lang="en-US" dirty="0" smtClean="0"/>
              <a:t>a</a:t>
            </a:r>
            <a:r>
              <a:rPr lang="en-US" dirty="0" smtClean="0">
                <a:sym typeface="Times New Roman" pitchFamily="-92" charset="0"/>
              </a:rPr>
              <a:t> </a:t>
            </a:r>
            <a:r>
              <a:rPr lang="en-US" dirty="0" smtClean="0"/>
              <a:t>proposal</a:t>
            </a:r>
            <a:r>
              <a:rPr lang="en-US" dirty="0" smtClean="0">
                <a:sym typeface="Times New Roman" pitchFamily="-92" charset="0"/>
              </a:rPr>
              <a:t> </a:t>
            </a:r>
            <a:r>
              <a:rPr lang="en-US" dirty="0" smtClean="0"/>
              <a:t>for</a:t>
            </a:r>
            <a:r>
              <a:rPr lang="en-US" dirty="0" smtClean="0">
                <a:sym typeface="Times New Roman" pitchFamily="-92" charset="0"/>
              </a:rPr>
              <a:t> </a:t>
            </a:r>
            <a:r>
              <a:rPr lang="en-US" dirty="0" smtClean="0"/>
              <a:t>IMT-2020,</a:t>
            </a:r>
            <a:r>
              <a:rPr lang="en-US" dirty="0" smtClean="0">
                <a:sym typeface="Times New Roman" pitchFamily="-92" charset="0"/>
              </a:rPr>
              <a:t> </a:t>
            </a:r>
            <a:r>
              <a:rPr lang="en-US" dirty="0" smtClean="0"/>
              <a:t>considering</a:t>
            </a:r>
            <a:r>
              <a:rPr lang="en-US" dirty="0" smtClean="0">
                <a:sym typeface="Times New Roman" pitchFamily="-92" charset="0"/>
              </a:rPr>
              <a:t> </a:t>
            </a:r>
            <a:r>
              <a:rPr lang="en-US" dirty="0" smtClean="0"/>
              <a:t>possible</a:t>
            </a:r>
            <a:r>
              <a:rPr lang="en-US" dirty="0" smtClean="0">
                <a:sym typeface="Times New Roman" pitchFamily="-92" charset="0"/>
              </a:rPr>
              <a:t> </a:t>
            </a:r>
            <a:r>
              <a:rPr lang="en-US" dirty="0" smtClean="0"/>
              <a:t>models</a:t>
            </a:r>
            <a:r>
              <a:rPr lang="en-US" dirty="0" smtClean="0">
                <a:sym typeface="Times New Roman" pitchFamily="-92" charset="0"/>
              </a:rPr>
              <a:t> </a:t>
            </a:r>
            <a:r>
              <a:rPr lang="en-US" dirty="0" smtClean="0"/>
              <a:t>of</a:t>
            </a:r>
            <a:r>
              <a:rPr lang="en-US" dirty="0" smtClean="0">
                <a:sym typeface="Times New Roman" pitchFamily="-92" charset="0"/>
              </a:rPr>
              <a:t> </a:t>
            </a:r>
            <a:r>
              <a:rPr lang="en-US" dirty="0" smtClean="0"/>
              <a:t>a</a:t>
            </a:r>
            <a:r>
              <a:rPr lang="en-US" dirty="0" smtClean="0">
                <a:sym typeface="Times New Roman" pitchFamily="-92" charset="0"/>
              </a:rPr>
              <a:t> </a:t>
            </a:r>
            <a:r>
              <a:rPr lang="en-US" dirty="0" smtClean="0"/>
              <a:t>proposal:</a:t>
            </a:r>
          </a:p>
          <a:p>
            <a:pPr lvl="3"/>
            <a:r>
              <a:rPr lang="en-US" dirty="0" smtClean="0"/>
              <a:t>as</a:t>
            </a:r>
            <a:r>
              <a:rPr lang="en-US" dirty="0" smtClean="0">
                <a:sym typeface="Times New Roman" pitchFamily="-92" charset="0"/>
              </a:rPr>
              <a:t> </a:t>
            </a:r>
            <a:r>
              <a:rPr lang="en-US" dirty="0" smtClean="0"/>
              <a:t>a</a:t>
            </a:r>
            <a:r>
              <a:rPr lang="en-US" dirty="0" smtClean="0">
                <a:sym typeface="Times New Roman" pitchFamily="-92" charset="0"/>
              </a:rPr>
              <a:t> </a:t>
            </a:r>
            <a:r>
              <a:rPr lang="en-US" dirty="0" smtClean="0"/>
              <a:t>single</a:t>
            </a:r>
            <a:r>
              <a:rPr lang="en-US" dirty="0" smtClean="0">
                <a:sym typeface="Times New Roman" pitchFamily="-92" charset="0"/>
              </a:rPr>
              <a:t> </a:t>
            </a:r>
            <a:r>
              <a:rPr lang="en-US" dirty="0" smtClean="0"/>
              <a:t>technology,</a:t>
            </a:r>
          </a:p>
          <a:p>
            <a:pPr lvl="3"/>
            <a:r>
              <a:rPr lang="en-US" dirty="0" smtClean="0"/>
              <a:t>as</a:t>
            </a:r>
            <a:r>
              <a:rPr lang="en-US" dirty="0" smtClean="0">
                <a:sym typeface="Times New Roman" pitchFamily="-92" charset="0"/>
              </a:rPr>
              <a:t> </a:t>
            </a:r>
            <a:r>
              <a:rPr lang="en-US" dirty="0" smtClean="0"/>
              <a:t>a</a:t>
            </a:r>
            <a:r>
              <a:rPr lang="en-US" dirty="0" smtClean="0">
                <a:sym typeface="Times New Roman" pitchFamily="-92" charset="0"/>
              </a:rPr>
              <a:t> </a:t>
            </a:r>
            <a:r>
              <a:rPr lang="en-US" dirty="0" smtClean="0"/>
              <a:t>set</a:t>
            </a:r>
            <a:r>
              <a:rPr lang="en-US" dirty="0" smtClean="0">
                <a:sym typeface="Times New Roman" pitchFamily="-92" charset="0"/>
              </a:rPr>
              <a:t> </a:t>
            </a:r>
            <a:r>
              <a:rPr lang="en-US" dirty="0" smtClean="0"/>
              <a:t>of</a:t>
            </a:r>
            <a:r>
              <a:rPr lang="en-US" dirty="0" smtClean="0">
                <a:sym typeface="Times New Roman" pitchFamily="-92" charset="0"/>
              </a:rPr>
              <a:t> </a:t>
            </a:r>
            <a:r>
              <a:rPr lang="en-US" dirty="0" smtClean="0"/>
              <a:t>technologies,</a:t>
            </a:r>
          </a:p>
          <a:p>
            <a:pPr lvl="3"/>
            <a:r>
              <a:rPr lang="en-US" dirty="0" smtClean="0"/>
              <a:t>or</a:t>
            </a:r>
            <a:r>
              <a:rPr lang="en-US" dirty="0" smtClean="0">
                <a:sym typeface="Times New Roman" pitchFamily="-92" charset="0"/>
              </a:rPr>
              <a:t> </a:t>
            </a:r>
            <a:r>
              <a:rPr lang="en-US" dirty="0" smtClean="0"/>
              <a:t>as</a:t>
            </a:r>
            <a:r>
              <a:rPr lang="en-US" dirty="0" smtClean="0">
                <a:sym typeface="Times New Roman" pitchFamily="-92" charset="0"/>
              </a:rPr>
              <a:t> </a:t>
            </a:r>
            <a:r>
              <a:rPr lang="en-US" dirty="0" smtClean="0"/>
              <a:t>one</a:t>
            </a:r>
            <a:r>
              <a:rPr lang="en-US" dirty="0" smtClean="0">
                <a:sym typeface="Times New Roman" pitchFamily="-92" charset="0"/>
              </a:rPr>
              <a:t> </a:t>
            </a:r>
            <a:r>
              <a:rPr lang="en-US" dirty="0" smtClean="0"/>
              <a:t>or</a:t>
            </a:r>
            <a:r>
              <a:rPr lang="en-US" dirty="0" smtClean="0">
                <a:sym typeface="Times New Roman" pitchFamily="-92" charset="0"/>
              </a:rPr>
              <a:t> </a:t>
            </a:r>
            <a:r>
              <a:rPr lang="en-US" dirty="0" smtClean="0"/>
              <a:t>more</a:t>
            </a:r>
            <a:r>
              <a:rPr lang="en-US" dirty="0" smtClean="0">
                <a:sym typeface="Times New Roman" pitchFamily="-92" charset="0"/>
              </a:rPr>
              <a:t> </a:t>
            </a:r>
            <a:r>
              <a:rPr lang="en-US" dirty="0" smtClean="0"/>
              <a:t>technologies</a:t>
            </a:r>
            <a:r>
              <a:rPr lang="en-US" dirty="0" smtClean="0">
                <a:sym typeface="Times New Roman" pitchFamily="-92" charset="0"/>
              </a:rPr>
              <a:t> </a:t>
            </a:r>
            <a:r>
              <a:rPr lang="en-US" dirty="0" smtClean="0"/>
              <a:t>within</a:t>
            </a:r>
            <a:r>
              <a:rPr lang="en-US" dirty="0" smtClean="0">
                <a:sym typeface="Times New Roman" pitchFamily="-92" charset="0"/>
              </a:rPr>
              <a:t> </a:t>
            </a:r>
            <a:r>
              <a:rPr lang="en-US" dirty="0" smtClean="0"/>
              <a:t>a</a:t>
            </a:r>
            <a:r>
              <a:rPr lang="en-US" dirty="0" smtClean="0">
                <a:sym typeface="Times New Roman" pitchFamily="-92" charset="0"/>
              </a:rPr>
              <a:t> </a:t>
            </a:r>
            <a:r>
              <a:rPr lang="en-US" dirty="0" smtClean="0"/>
              <a:t>proposal</a:t>
            </a:r>
            <a:r>
              <a:rPr lang="en-US" dirty="0" smtClean="0">
                <a:sym typeface="Times New Roman" pitchFamily="-92" charset="0"/>
              </a:rPr>
              <a:t> </a:t>
            </a:r>
            <a:r>
              <a:rPr lang="en-US" dirty="0" smtClean="0"/>
              <a:t>from</a:t>
            </a:r>
            <a:r>
              <a:rPr lang="en-US" dirty="0" smtClean="0">
                <a:sym typeface="Times New Roman" pitchFamily="-92" charset="0"/>
              </a:rPr>
              <a:t> </a:t>
            </a:r>
            <a:r>
              <a:rPr lang="en-US" dirty="0" smtClean="0"/>
              <a:t>external bodies</a:t>
            </a:r>
            <a:r>
              <a:rPr lang="en-US" dirty="0" smtClean="0">
                <a:sym typeface="Times New Roman" pitchFamily="-92" charset="0"/>
              </a:rPr>
              <a:t> </a:t>
            </a:r>
            <a:r>
              <a:rPr lang="en-US" dirty="0" smtClean="0"/>
              <a:t>(e.g.,</a:t>
            </a:r>
            <a:r>
              <a:rPr lang="en-US" dirty="0" smtClean="0">
                <a:sym typeface="Times New Roman" pitchFamily="-92" charset="0"/>
              </a:rPr>
              <a:t> </a:t>
            </a:r>
            <a:r>
              <a:rPr lang="en-US" dirty="0" smtClean="0"/>
              <a:t>3GPP)</a:t>
            </a:r>
          </a:p>
          <a:p>
            <a:pPr lvl="1"/>
            <a:r>
              <a:rPr lang="en-US" dirty="0" smtClean="0"/>
              <a:t>During</a:t>
            </a:r>
            <a:r>
              <a:rPr lang="en-US" dirty="0" smtClean="0">
                <a:sym typeface="Times New Roman" pitchFamily="-92" charset="0"/>
              </a:rPr>
              <a:t> </a:t>
            </a:r>
            <a:r>
              <a:rPr lang="en-US" dirty="0" smtClean="0"/>
              <a:t>its</a:t>
            </a:r>
            <a:r>
              <a:rPr lang="en-US" dirty="0" smtClean="0">
                <a:sym typeface="Times New Roman" pitchFamily="-92" charset="0"/>
              </a:rPr>
              <a:t> </a:t>
            </a:r>
            <a:r>
              <a:rPr lang="en-US" dirty="0" smtClean="0"/>
              <a:t>lifetime,</a:t>
            </a:r>
            <a:r>
              <a:rPr lang="en-US" dirty="0" smtClean="0">
                <a:sym typeface="Times New Roman" pitchFamily="-92" charset="0"/>
              </a:rPr>
              <a:t>  </a:t>
            </a:r>
            <a:r>
              <a:rPr lang="en-US" dirty="0" smtClean="0"/>
              <a:t>to</a:t>
            </a:r>
            <a:r>
              <a:rPr lang="en-US" dirty="0" smtClean="0">
                <a:sym typeface="Times New Roman" pitchFamily="-92" charset="0"/>
              </a:rPr>
              <a:t> </a:t>
            </a:r>
            <a:r>
              <a:rPr lang="en-US" dirty="0" smtClean="0"/>
              <a:t>act</a:t>
            </a:r>
            <a:r>
              <a:rPr lang="en-US" dirty="0" smtClean="0">
                <a:sym typeface="Times New Roman" pitchFamily="-92" charset="0"/>
              </a:rPr>
              <a:t> </a:t>
            </a:r>
            <a:r>
              <a:rPr lang="en-US" dirty="0" smtClean="0"/>
              <a:t>as</a:t>
            </a:r>
            <a:r>
              <a:rPr lang="en-US" dirty="0" smtClean="0">
                <a:sym typeface="Times New Roman" pitchFamily="-92" charset="0"/>
              </a:rPr>
              <a:t> </a:t>
            </a:r>
            <a:r>
              <a:rPr lang="en-US" dirty="0" smtClean="0"/>
              <a:t>the</a:t>
            </a:r>
            <a:r>
              <a:rPr lang="en-US" dirty="0" smtClean="0">
                <a:sym typeface="Times New Roman" pitchFamily="-92" charset="0"/>
              </a:rPr>
              <a:t> </a:t>
            </a:r>
            <a:r>
              <a:rPr lang="en-US" dirty="0" smtClean="0"/>
              <a:t>communication</a:t>
            </a:r>
            <a:r>
              <a:rPr lang="en-US" dirty="0" smtClean="0">
                <a:sym typeface="Times New Roman" pitchFamily="-92" charset="0"/>
              </a:rPr>
              <a:t> </a:t>
            </a:r>
            <a:r>
              <a:rPr lang="en-US" dirty="0" smtClean="0"/>
              <a:t>point with</a:t>
            </a:r>
            <a:r>
              <a:rPr lang="en-US" dirty="0" smtClean="0">
                <a:sym typeface="Times New Roman" pitchFamily="-92" charset="0"/>
              </a:rPr>
              <a:t> </a:t>
            </a:r>
            <a:r>
              <a:rPr lang="en-US" dirty="0" smtClean="0"/>
              <a:t>other</a:t>
            </a:r>
            <a:r>
              <a:rPr lang="en-US" dirty="0" smtClean="0">
                <a:sym typeface="Times New Roman" pitchFamily="-92" charset="0"/>
              </a:rPr>
              <a:t> </a:t>
            </a:r>
            <a:r>
              <a:rPr lang="en-US" dirty="0" smtClean="0"/>
              <a:t>IEEE</a:t>
            </a:r>
            <a:r>
              <a:rPr lang="en-US" dirty="0" smtClean="0">
                <a:sym typeface="Times New Roman" pitchFamily="-92" charset="0"/>
              </a:rPr>
              <a:t> </a:t>
            </a:r>
            <a:r>
              <a:rPr lang="en-US" dirty="0" smtClean="0"/>
              <a:t>organizations</a:t>
            </a:r>
            <a:r>
              <a:rPr lang="en-US" dirty="0" smtClean="0">
                <a:sym typeface="Times New Roman" pitchFamily="-92" charset="0"/>
              </a:rPr>
              <a:t> </a:t>
            </a:r>
            <a:r>
              <a:rPr lang="en-US" dirty="0" smtClean="0"/>
              <a:t>on</a:t>
            </a:r>
            <a:r>
              <a:rPr lang="en-US" dirty="0" smtClean="0">
                <a:sym typeface="Times New Roman" pitchFamily="-92" charset="0"/>
              </a:rPr>
              <a:t> </a:t>
            </a:r>
            <a:r>
              <a:rPr lang="en-US" dirty="0" smtClean="0"/>
              <a:t>this</a:t>
            </a:r>
            <a:r>
              <a:rPr lang="en-US" dirty="0" smtClean="0">
                <a:sym typeface="Times New Roman" pitchFamily="-92" charset="0"/>
              </a:rPr>
              <a:t> </a:t>
            </a:r>
            <a:r>
              <a:rPr lang="en-US" dirty="0" smtClean="0"/>
              <a:t>topic.</a:t>
            </a:r>
            <a:endParaRPr lang="en-US" dirty="0" smtClean="0">
              <a:sym typeface="Calibri" pitchFamily="-92" charset="0"/>
            </a:endParaRPr>
          </a:p>
          <a:p>
            <a:endParaRPr lang="en-US" dirty="0"/>
          </a:p>
        </p:txBody>
      </p:sp>
    </p:spTree>
    <p:extLst>
      <p:ext uri="{BB962C8B-B14F-4D97-AF65-F5344CB8AC3E}">
        <p14:creationId xmlns:p14="http://schemas.microsoft.com/office/powerpoint/2010/main" val="159425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5G SC Conclusion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Action A: Establish a kind of IEEE “5G” for the non-mobile environment</a:t>
            </a:r>
          </a:p>
          <a:p>
            <a:pPr lvl="1"/>
            <a:r>
              <a:rPr lang="en-US" dirty="0" smtClean="0"/>
              <a:t>Organized by 802.1 WG (Industry Connections project) </a:t>
            </a:r>
          </a:p>
          <a:p>
            <a:r>
              <a:rPr lang="en-US" dirty="0" smtClean="0"/>
              <a:t>Action B3: Ensure IEEE 802.11 is becoming well integrated in the incumbent mobile operator 5G universe</a:t>
            </a:r>
          </a:p>
          <a:p>
            <a:pPr lvl="1"/>
            <a:r>
              <a:rPr lang="en-US" dirty="0" smtClean="0"/>
              <a:t>Organized by 802.11 WG  (Liaison with 3GPP)</a:t>
            </a:r>
          </a:p>
          <a:p>
            <a:r>
              <a:rPr lang="en-US" dirty="0" smtClean="0"/>
              <a:t>Spectrum issues handled by 802.18</a:t>
            </a:r>
          </a:p>
          <a:p>
            <a:r>
              <a:rPr lang="en-US" dirty="0" smtClean="0"/>
              <a:t>Joint 802.1/802.11 meetings as necessary for coordination of actions A &amp; B3</a:t>
            </a:r>
          </a:p>
        </p:txBody>
      </p:sp>
    </p:spTree>
    <p:extLst>
      <p:ext uri="{BB962C8B-B14F-4D97-AF65-F5344CB8AC3E}">
        <p14:creationId xmlns:p14="http://schemas.microsoft.com/office/powerpoint/2010/main" val="835147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457200" y="533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“5G” 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 </a:t>
            </a:r>
            <a:r>
              <a:rPr lang="en-US" sz="1800" dirty="0" err="1">
                <a:solidFill>
                  <a:srgbClr val="438086"/>
                </a:solidFill>
                <a:latin typeface="Arial" pitchFamily="34" charset="0"/>
                <a:cs typeface="Arial" pitchFamily="34" charset="0"/>
              </a:rPr>
              <a:t>MACs</a:t>
            </a:r>
            <a:r>
              <a:rPr lang="en-US" sz="1800" dirty="0">
                <a:solidFill>
                  <a:srgbClr val="438086"/>
                </a:solidFill>
                <a:latin typeface="Arial" pitchFamily="34" charset="0"/>
                <a:cs typeface="Arial" pitchFamily="34" charset="0"/>
              </a:rPr>
              <a:t> and </a:t>
            </a:r>
            <a:r>
              <a:rPr lang="en-US" sz="1800" dirty="0" err="1">
                <a:solidFill>
                  <a:srgbClr val="438086"/>
                </a:solidFill>
                <a:latin typeface="Arial" pitchFamily="34" charset="0"/>
                <a:cs typeface="Arial" pitchFamily="34" charset="0"/>
              </a:rPr>
              <a:t>PHYs</a:t>
            </a:r>
            <a:endParaRPr lang="en-US" sz="1800" dirty="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chemeClr val="accent2"/>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both</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6</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11" name="Footer Placeholder 5"/>
          <p:cNvSpPr txBox="1">
            <a:spLocks/>
          </p:cNvSpPr>
          <p:nvPr/>
        </p:nvSpPr>
        <p:spPr>
          <a:xfrm>
            <a:off x="0" y="46774"/>
            <a:ext cx="2743200" cy="319940"/>
          </a:xfr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defRPr/>
            </a:pPr>
            <a:r>
              <a:rPr lang="en-US">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30358607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a:t>
            </a:r>
            <a:r>
              <a:rPr lang="en-US" dirty="0" smtClean="0"/>
              <a:t>and title</a:t>
            </a:r>
            <a:br>
              <a:rPr lang="en-US" dirty="0" smtClean="0"/>
            </a:br>
            <a:r>
              <a:rPr lang="en-US" dirty="0" smtClean="0"/>
              <a:t>of the Industry Connections activity</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a:t>“IEEE next generation communication infrastructure specifications that support enhanced broadband, massive machine type communication and ultra-reliable and low latency communications  not belonging to mobile networks”</a:t>
            </a:r>
          </a:p>
          <a:p>
            <a:endParaRPr lang="en-US" b="1" i="1" dirty="0"/>
          </a:p>
          <a:p>
            <a:r>
              <a:rPr lang="en-US" dirty="0" smtClean="0"/>
              <a:t>Working title (Some better marketing slang would be desirable;-).</a:t>
            </a:r>
            <a:endParaRPr lang="en-US" dirty="0"/>
          </a:p>
          <a:p>
            <a:pPr lvl="1"/>
            <a:r>
              <a:rPr lang="en-US" b="1" dirty="0"/>
              <a:t>IEEE 802 network enhancements for the next decade</a:t>
            </a:r>
            <a:endParaRPr lang="en-GB" b="1" dirty="0"/>
          </a:p>
          <a:p>
            <a:pPr lvl="1"/>
            <a:endParaRPr lang="en-US" dirty="0"/>
          </a:p>
        </p:txBody>
      </p:sp>
    </p:spTree>
    <p:extLst>
      <p:ext uri="{BB962C8B-B14F-4D97-AF65-F5344CB8AC3E}">
        <p14:creationId xmlns:p14="http://schemas.microsoft.com/office/powerpoint/2010/main" val="2095604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7124075" y="2362200"/>
            <a:ext cx="1453454" cy="2432478"/>
          </a:xfrm>
          <a:prstGeom prst="rect">
            <a:avLst/>
          </a:prstGeom>
          <a:solidFill>
            <a:schemeClr val="bg2">
              <a:lumMod val="9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‘Verticals’</a:t>
            </a:r>
            <a:endParaRPr kumimoji="0" lang="en-US" sz="1400" b="0" i="0" u="none" strike="noStrike" cap="none" normalizeH="0" baseline="0" dirty="0">
              <a:ln>
                <a:noFill/>
              </a:ln>
              <a:solidFill>
                <a:schemeClr val="tx1"/>
              </a:solidFill>
              <a:effectLst/>
              <a:latin typeface="+mn-lt"/>
            </a:endParaRPr>
          </a:p>
        </p:txBody>
      </p:sp>
      <p:sp>
        <p:nvSpPr>
          <p:cNvPr id="2" name="Rectangle 1"/>
          <p:cNvSpPr/>
          <p:nvPr/>
        </p:nvSpPr>
        <p:spPr bwMode="auto">
          <a:xfrm>
            <a:off x="609600" y="2362200"/>
            <a:ext cx="3047836" cy="2697862"/>
          </a:xfrm>
          <a:prstGeom prst="rect">
            <a:avLst/>
          </a:prstGeom>
          <a:solidFill>
            <a:schemeClr val="accent6">
              <a:lumMod val="20000"/>
              <a:lumOff val="80000"/>
            </a:schemeClr>
          </a:solidFill>
          <a:ln w="12700" cap="flat" cmpd="sng" algn="ctr">
            <a:solidFill>
              <a:schemeClr val="accent6">
                <a:lumMod val="20000"/>
                <a:lumOff val="8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mn-lt"/>
              </a:rPr>
              <a:t>IMT</a:t>
            </a:r>
            <a:endParaRPr kumimoji="0" lang="en-US" sz="1800" b="0" i="0" u="none" strike="noStrike" cap="none" normalizeH="0" baseline="0">
              <a:ln>
                <a:noFill/>
              </a:ln>
              <a:solidFill>
                <a:schemeClr val="tx1"/>
              </a:solidFill>
              <a:effectLst/>
              <a:latin typeface="+mn-lt"/>
            </a:endParaRPr>
          </a:p>
        </p:txBody>
      </p:sp>
      <p:grpSp>
        <p:nvGrpSpPr>
          <p:cNvPr id="235" name="Group 56"/>
          <p:cNvGrpSpPr>
            <a:grpSpLocks/>
          </p:cNvGrpSpPr>
          <p:nvPr/>
        </p:nvGrpSpPr>
        <p:grpSpPr bwMode="auto">
          <a:xfrm>
            <a:off x="2805806" y="3275734"/>
            <a:ext cx="700952" cy="1445443"/>
            <a:chOff x="14990" y="14291"/>
            <a:chExt cx="3050" cy="1469"/>
          </a:xfrm>
          <a:pattFill prst="pct50">
            <a:fgClr>
              <a:schemeClr val="accent6">
                <a:lumMod val="50000"/>
              </a:schemeClr>
            </a:fgClr>
            <a:bgClr>
              <a:schemeClr val="bg1"/>
            </a:bgClr>
          </a:pattFill>
        </p:grpSpPr>
        <p:grpSp>
          <p:nvGrpSpPr>
            <p:cNvPr id="239" name="Group 57"/>
            <p:cNvGrpSpPr>
              <a:grpSpLocks/>
            </p:cNvGrpSpPr>
            <p:nvPr/>
          </p:nvGrpSpPr>
          <p:grpSpPr bwMode="auto">
            <a:xfrm>
              <a:off x="14990" y="14291"/>
              <a:ext cx="2984" cy="1469"/>
              <a:chOff x="11769" y="15595"/>
              <a:chExt cx="2983" cy="1470"/>
            </a:xfrm>
            <a:grpFill/>
          </p:grpSpPr>
          <p:sp>
            <p:nvSpPr>
              <p:cNvPr id="42"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43"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44"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45"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46"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47"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48"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49"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50"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41" name="Rectangle 67"/>
            <p:cNvSpPr>
              <a:spLocks noChangeArrowheads="1"/>
            </p:cNvSpPr>
            <p:nvPr/>
          </p:nvSpPr>
          <p:spPr bwMode="auto">
            <a:xfrm>
              <a:off x="15029" y="14658"/>
              <a:ext cx="3011" cy="91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5G</a:t>
              </a:r>
            </a:p>
            <a:p>
              <a:pPr algn="ctr">
                <a:spcBef>
                  <a:spcPct val="0"/>
                </a:spcBef>
              </a:pPr>
              <a:r>
                <a:rPr lang="en-US" sz="1167" b="1" dirty="0" smtClean="0">
                  <a:solidFill>
                    <a:schemeClr val="bg1"/>
                  </a:solidFill>
                  <a:latin typeface="+mn-lt"/>
                  <a:cs typeface="Arial" pitchFamily="34" charset="0"/>
                </a:rPr>
                <a:t>IMT2020</a:t>
              </a:r>
              <a:endParaRPr lang="en-US" sz="1167" b="1" dirty="0">
                <a:solidFill>
                  <a:schemeClr val="bg1"/>
                </a:solidFill>
                <a:latin typeface="+mn-lt"/>
                <a:cs typeface="Arial" pitchFamily="34" charset="0"/>
              </a:endParaRPr>
            </a:p>
          </p:txBody>
        </p:sp>
      </p:grpSp>
      <p:grpSp>
        <p:nvGrpSpPr>
          <p:cNvPr id="461" name="Group 56"/>
          <p:cNvGrpSpPr>
            <a:grpSpLocks/>
          </p:cNvGrpSpPr>
          <p:nvPr/>
        </p:nvGrpSpPr>
        <p:grpSpPr bwMode="auto">
          <a:xfrm>
            <a:off x="2054434" y="3264668"/>
            <a:ext cx="816537" cy="1445443"/>
            <a:chOff x="14990" y="14291"/>
            <a:chExt cx="2984" cy="1469"/>
          </a:xfrm>
          <a:solidFill>
            <a:schemeClr val="accent6">
              <a:lumMod val="75000"/>
            </a:schemeClr>
          </a:solidFill>
        </p:grpSpPr>
        <p:grpSp>
          <p:nvGrpSpPr>
            <p:cNvPr id="462" name="Group 57"/>
            <p:cNvGrpSpPr>
              <a:grpSpLocks/>
            </p:cNvGrpSpPr>
            <p:nvPr/>
          </p:nvGrpSpPr>
          <p:grpSpPr bwMode="auto">
            <a:xfrm>
              <a:off x="14990" y="14291"/>
              <a:ext cx="2984" cy="1469"/>
              <a:chOff x="11769" y="15595"/>
              <a:chExt cx="2983" cy="1470"/>
            </a:xfrm>
            <a:grpFill/>
          </p:grpSpPr>
          <p:sp>
            <p:nvSpPr>
              <p:cNvPr id="464"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465"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466"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467"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468"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469"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470"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471"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472"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463" name="Rectangle 67"/>
            <p:cNvSpPr>
              <a:spLocks noChangeArrowheads="1"/>
            </p:cNvSpPr>
            <p:nvPr/>
          </p:nvSpPr>
          <p:spPr bwMode="auto">
            <a:xfrm>
              <a:off x="15372" y="14658"/>
              <a:ext cx="2548" cy="91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latin typeface="+mn-lt"/>
                  <a:cs typeface="Arial" pitchFamily="34" charset="0"/>
                </a:rPr>
                <a:t>4G</a:t>
              </a:r>
            </a:p>
            <a:p>
              <a:pPr algn="ctr">
                <a:spcBef>
                  <a:spcPct val="0"/>
                </a:spcBef>
              </a:pPr>
              <a:r>
                <a:rPr lang="en-US" sz="1167" b="1" dirty="0" smtClean="0">
                  <a:latin typeface="+mn-lt"/>
                  <a:cs typeface="Arial" pitchFamily="34" charset="0"/>
                </a:rPr>
                <a:t>IMT2010</a:t>
              </a:r>
              <a:endParaRPr lang="en-US" sz="1167" b="1" dirty="0">
                <a:latin typeface="+mn-lt"/>
                <a:cs typeface="Arial" pitchFamily="34" charset="0"/>
              </a:endParaRPr>
            </a:p>
          </p:txBody>
        </p:sp>
      </p:grpSp>
      <p:grpSp>
        <p:nvGrpSpPr>
          <p:cNvPr id="449" name="Group 56"/>
          <p:cNvGrpSpPr>
            <a:grpSpLocks/>
          </p:cNvGrpSpPr>
          <p:nvPr/>
        </p:nvGrpSpPr>
        <p:grpSpPr bwMode="auto">
          <a:xfrm>
            <a:off x="1380064" y="3275630"/>
            <a:ext cx="816537" cy="1445443"/>
            <a:chOff x="14990" y="14291"/>
            <a:chExt cx="2984" cy="1469"/>
          </a:xfrm>
          <a:solidFill>
            <a:schemeClr val="accent6">
              <a:lumMod val="60000"/>
              <a:lumOff val="40000"/>
            </a:schemeClr>
          </a:solidFill>
        </p:grpSpPr>
        <p:grpSp>
          <p:nvGrpSpPr>
            <p:cNvPr id="450" name="Group 57"/>
            <p:cNvGrpSpPr>
              <a:grpSpLocks/>
            </p:cNvGrpSpPr>
            <p:nvPr/>
          </p:nvGrpSpPr>
          <p:grpSpPr bwMode="auto">
            <a:xfrm>
              <a:off x="14990" y="14291"/>
              <a:ext cx="2984" cy="1469"/>
              <a:chOff x="11769" y="15595"/>
              <a:chExt cx="2983" cy="1470"/>
            </a:xfrm>
            <a:grpFill/>
          </p:grpSpPr>
          <p:sp>
            <p:nvSpPr>
              <p:cNvPr id="452"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453"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454"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455"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456"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457"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458"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459"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460"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451" name="Rectangle 67"/>
            <p:cNvSpPr>
              <a:spLocks noChangeArrowheads="1"/>
            </p:cNvSpPr>
            <p:nvPr/>
          </p:nvSpPr>
          <p:spPr bwMode="auto">
            <a:xfrm>
              <a:off x="15372" y="14658"/>
              <a:ext cx="2548" cy="91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latin typeface="+mn-lt"/>
                  <a:cs typeface="Arial" pitchFamily="34" charset="0"/>
                </a:rPr>
                <a:t>3G</a:t>
              </a:r>
            </a:p>
            <a:p>
              <a:pPr algn="ctr">
                <a:spcBef>
                  <a:spcPct val="0"/>
                </a:spcBef>
              </a:pPr>
              <a:r>
                <a:rPr lang="en-US" sz="1167" b="1" dirty="0" smtClean="0">
                  <a:latin typeface="+mn-lt"/>
                  <a:cs typeface="Arial" pitchFamily="34" charset="0"/>
                </a:rPr>
                <a:t>IMT2000</a:t>
              </a:r>
              <a:endParaRPr lang="en-US" sz="1167" b="1" dirty="0">
                <a:latin typeface="+mn-lt"/>
                <a:cs typeface="Arial" pitchFamily="34" charset="0"/>
              </a:endParaRPr>
            </a:p>
          </p:txBody>
        </p:sp>
      </p:grpSp>
      <p:grpSp>
        <p:nvGrpSpPr>
          <p:cNvPr id="6" name="Group 56"/>
          <p:cNvGrpSpPr>
            <a:grpSpLocks/>
          </p:cNvGrpSpPr>
          <p:nvPr/>
        </p:nvGrpSpPr>
        <p:grpSpPr bwMode="auto">
          <a:xfrm rot="21419125" flipV="1">
            <a:off x="1723385" y="4841837"/>
            <a:ext cx="2474635" cy="523717"/>
            <a:chOff x="14990" y="14291"/>
            <a:chExt cx="2984" cy="1469"/>
          </a:xfrm>
          <a:solidFill>
            <a:schemeClr val="bg1">
              <a:lumMod val="50000"/>
            </a:schemeClr>
          </a:solidFill>
        </p:grpSpPr>
        <p:grpSp>
          <p:nvGrpSpPr>
            <p:cNvPr id="7" name="Group 57"/>
            <p:cNvGrpSpPr>
              <a:grpSpLocks/>
            </p:cNvGrpSpPr>
            <p:nvPr/>
          </p:nvGrpSpPr>
          <p:grpSpPr bwMode="auto">
            <a:xfrm>
              <a:off x="14990" y="14291"/>
              <a:ext cx="2984" cy="1469"/>
              <a:chOff x="11769" y="15595"/>
              <a:chExt cx="2983" cy="1470"/>
            </a:xfrm>
            <a:grpFill/>
          </p:grpSpPr>
          <p:sp>
            <p:nvSpPr>
              <p:cNvPr id="66"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67"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68"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69"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70"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71"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72"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73"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74"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65" name="Rectangle 67"/>
            <p:cNvSpPr>
              <a:spLocks noChangeArrowheads="1"/>
            </p:cNvSpPr>
            <p:nvPr/>
          </p:nvSpPr>
          <p:spPr bwMode="auto">
            <a:xfrm flipV="1">
              <a:off x="15995" y="14668"/>
              <a:ext cx="1416" cy="70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CSP Backbone</a:t>
              </a:r>
              <a:endParaRPr lang="en-US" sz="1167" b="1" dirty="0">
                <a:solidFill>
                  <a:schemeClr val="bg1"/>
                </a:solidFill>
                <a:latin typeface="+mn-lt"/>
                <a:cs typeface="Arial" pitchFamily="34" charset="0"/>
              </a:endParaRPr>
            </a:p>
          </p:txBody>
        </p:sp>
      </p:grpSp>
      <p:sp>
        <p:nvSpPr>
          <p:cNvPr id="3" name="Title 2"/>
          <p:cNvSpPr>
            <a:spLocks noGrp="1"/>
          </p:cNvSpPr>
          <p:nvPr>
            <p:ph type="title"/>
          </p:nvPr>
        </p:nvSpPr>
        <p:spPr/>
        <p:txBody>
          <a:bodyPr/>
          <a:lstStyle/>
          <a:p>
            <a:r>
              <a:rPr lang="en-US" dirty="0" smtClean="0"/>
              <a:t>IEEE 802 networking is predominantly happen in non-IMT networks</a:t>
            </a:r>
            <a:endParaRPr lang="en-US" dirty="0"/>
          </a:p>
        </p:txBody>
      </p:sp>
      <p:grpSp>
        <p:nvGrpSpPr>
          <p:cNvPr id="27" name="Group 32"/>
          <p:cNvGrpSpPr>
            <a:grpSpLocks/>
          </p:cNvGrpSpPr>
          <p:nvPr/>
        </p:nvGrpSpPr>
        <p:grpSpPr bwMode="auto">
          <a:xfrm flipH="1">
            <a:off x="1618806" y="5323946"/>
            <a:ext cx="6771587" cy="340501"/>
            <a:chOff x="3168" y="2208"/>
            <a:chExt cx="1296" cy="768"/>
          </a:xfrm>
          <a:solidFill>
            <a:schemeClr val="bg1">
              <a:lumMod val="65000"/>
            </a:schemeClr>
          </a:solidFill>
        </p:grpSpPr>
        <p:grpSp>
          <p:nvGrpSpPr>
            <p:cNvPr id="28" name="Group 33"/>
            <p:cNvGrpSpPr>
              <a:grpSpLocks/>
            </p:cNvGrpSpPr>
            <p:nvPr/>
          </p:nvGrpSpPr>
          <p:grpSpPr bwMode="auto">
            <a:xfrm>
              <a:off x="3168" y="2208"/>
              <a:ext cx="1296" cy="768"/>
              <a:chOff x="3168" y="2208"/>
              <a:chExt cx="1296" cy="768"/>
            </a:xfrm>
            <a:grpFill/>
          </p:grpSpPr>
          <p:sp>
            <p:nvSpPr>
              <p:cNvPr id="17" name="Oval 34"/>
              <p:cNvSpPr>
                <a:spLocks noChangeArrowheads="1"/>
              </p:cNvSpPr>
              <p:nvPr/>
            </p:nvSpPr>
            <p:spPr bwMode="auto">
              <a:xfrm>
                <a:off x="3168" y="2352"/>
                <a:ext cx="576" cy="480"/>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18" name="Oval 35"/>
              <p:cNvSpPr>
                <a:spLocks noChangeArrowheads="1"/>
              </p:cNvSpPr>
              <p:nvPr/>
            </p:nvSpPr>
            <p:spPr bwMode="auto">
              <a:xfrm>
                <a:off x="3408" y="2400"/>
                <a:ext cx="432"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19" name="Oval 36"/>
              <p:cNvSpPr>
                <a:spLocks noChangeArrowheads="1"/>
              </p:cNvSpPr>
              <p:nvPr/>
            </p:nvSpPr>
            <p:spPr bwMode="auto">
              <a:xfrm>
                <a:off x="3360" y="2256"/>
                <a:ext cx="384"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0" name="Oval 37"/>
              <p:cNvSpPr>
                <a:spLocks noChangeArrowheads="1"/>
              </p:cNvSpPr>
              <p:nvPr/>
            </p:nvSpPr>
            <p:spPr bwMode="auto">
              <a:xfrm>
                <a:off x="3456" y="2304"/>
                <a:ext cx="576" cy="33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1" name="Oval 38"/>
              <p:cNvSpPr>
                <a:spLocks noChangeArrowheads="1"/>
              </p:cNvSpPr>
              <p:nvPr/>
            </p:nvSpPr>
            <p:spPr bwMode="auto">
              <a:xfrm>
                <a:off x="3600" y="2352"/>
                <a:ext cx="384"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2" name="Oval 39"/>
              <p:cNvSpPr>
                <a:spLocks noChangeArrowheads="1"/>
              </p:cNvSpPr>
              <p:nvPr/>
            </p:nvSpPr>
            <p:spPr bwMode="auto">
              <a:xfrm>
                <a:off x="3696" y="2448"/>
                <a:ext cx="576" cy="432"/>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3" name="Oval 40"/>
              <p:cNvSpPr>
                <a:spLocks noChangeArrowheads="1"/>
              </p:cNvSpPr>
              <p:nvPr/>
            </p:nvSpPr>
            <p:spPr bwMode="auto">
              <a:xfrm>
                <a:off x="3744" y="2208"/>
                <a:ext cx="432"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4" name="Oval 41"/>
              <p:cNvSpPr>
                <a:spLocks noChangeArrowheads="1"/>
              </p:cNvSpPr>
              <p:nvPr/>
            </p:nvSpPr>
            <p:spPr bwMode="auto">
              <a:xfrm>
                <a:off x="3888" y="2304"/>
                <a:ext cx="576" cy="432"/>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5" name="Oval 42"/>
              <p:cNvSpPr>
                <a:spLocks noChangeArrowheads="1"/>
              </p:cNvSpPr>
              <p:nvPr/>
            </p:nvSpPr>
            <p:spPr bwMode="auto">
              <a:xfrm>
                <a:off x="3936" y="2400"/>
                <a:ext cx="480"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grpSp>
        <p:grpSp>
          <p:nvGrpSpPr>
            <p:cNvPr id="224" name="Group 43"/>
            <p:cNvGrpSpPr>
              <a:grpSpLocks/>
            </p:cNvGrpSpPr>
            <p:nvPr/>
          </p:nvGrpSpPr>
          <p:grpSpPr bwMode="auto">
            <a:xfrm>
              <a:off x="3216" y="2304"/>
              <a:ext cx="1152" cy="576"/>
              <a:chOff x="3168" y="2208"/>
              <a:chExt cx="1296" cy="768"/>
            </a:xfrm>
            <a:grpFill/>
          </p:grpSpPr>
          <p:sp>
            <p:nvSpPr>
              <p:cNvPr id="8" name="Oval 44"/>
              <p:cNvSpPr>
                <a:spLocks noChangeArrowheads="1"/>
              </p:cNvSpPr>
              <p:nvPr/>
            </p:nvSpPr>
            <p:spPr bwMode="auto">
              <a:xfrm>
                <a:off x="3168" y="2352"/>
                <a:ext cx="576" cy="480"/>
              </a:xfrm>
              <a:prstGeom prst="ellipse">
                <a:avLst/>
              </a:prstGeom>
              <a:grpFill/>
              <a:ln w="9525">
                <a:noFill/>
                <a:round/>
                <a:headEnd/>
                <a:tailEnd/>
              </a:ln>
              <a:effectLst/>
            </p:spPr>
            <p:txBody>
              <a:bodyPr wrap="none" anchor="ctr"/>
              <a:lstStyle/>
              <a:p>
                <a:endParaRPr lang="en-US" sz="1500">
                  <a:latin typeface="+mn-lt"/>
                </a:endParaRPr>
              </a:p>
            </p:txBody>
          </p:sp>
          <p:sp>
            <p:nvSpPr>
              <p:cNvPr id="9" name="Oval 45"/>
              <p:cNvSpPr>
                <a:spLocks noChangeArrowheads="1"/>
              </p:cNvSpPr>
              <p:nvPr/>
            </p:nvSpPr>
            <p:spPr bwMode="auto">
              <a:xfrm>
                <a:off x="3408" y="2400"/>
                <a:ext cx="432" cy="576"/>
              </a:xfrm>
              <a:prstGeom prst="ellipse">
                <a:avLst/>
              </a:prstGeom>
              <a:grpFill/>
              <a:ln w="9525">
                <a:noFill/>
                <a:round/>
                <a:headEnd/>
                <a:tailEnd/>
              </a:ln>
              <a:effectLst/>
            </p:spPr>
            <p:txBody>
              <a:bodyPr wrap="none" anchor="ctr"/>
              <a:lstStyle/>
              <a:p>
                <a:endParaRPr lang="en-US" sz="1500">
                  <a:latin typeface="+mn-lt"/>
                </a:endParaRPr>
              </a:p>
            </p:txBody>
          </p:sp>
          <p:sp>
            <p:nvSpPr>
              <p:cNvPr id="10" name="Oval 46"/>
              <p:cNvSpPr>
                <a:spLocks noChangeArrowheads="1"/>
              </p:cNvSpPr>
              <p:nvPr/>
            </p:nvSpPr>
            <p:spPr bwMode="auto">
              <a:xfrm>
                <a:off x="3360" y="2256"/>
                <a:ext cx="384" cy="576"/>
              </a:xfrm>
              <a:prstGeom prst="ellipse">
                <a:avLst/>
              </a:prstGeom>
              <a:grpFill/>
              <a:ln w="9525">
                <a:noFill/>
                <a:round/>
                <a:headEnd/>
                <a:tailEnd/>
              </a:ln>
              <a:effectLst/>
            </p:spPr>
            <p:txBody>
              <a:bodyPr wrap="none" anchor="ctr"/>
              <a:lstStyle/>
              <a:p>
                <a:endParaRPr lang="en-US" sz="1500">
                  <a:latin typeface="+mn-lt"/>
                </a:endParaRPr>
              </a:p>
            </p:txBody>
          </p:sp>
          <p:sp>
            <p:nvSpPr>
              <p:cNvPr id="11" name="Oval 47"/>
              <p:cNvSpPr>
                <a:spLocks noChangeArrowheads="1"/>
              </p:cNvSpPr>
              <p:nvPr/>
            </p:nvSpPr>
            <p:spPr bwMode="auto">
              <a:xfrm>
                <a:off x="3456" y="2304"/>
                <a:ext cx="576" cy="336"/>
              </a:xfrm>
              <a:prstGeom prst="ellipse">
                <a:avLst/>
              </a:prstGeom>
              <a:grpFill/>
              <a:ln w="9525">
                <a:noFill/>
                <a:round/>
                <a:headEnd/>
                <a:tailEnd/>
              </a:ln>
              <a:effectLst/>
            </p:spPr>
            <p:txBody>
              <a:bodyPr wrap="none" anchor="ctr"/>
              <a:lstStyle/>
              <a:p>
                <a:endParaRPr lang="en-US" sz="1500">
                  <a:latin typeface="+mn-lt"/>
                </a:endParaRPr>
              </a:p>
            </p:txBody>
          </p:sp>
          <p:sp>
            <p:nvSpPr>
              <p:cNvPr id="12" name="Oval 48"/>
              <p:cNvSpPr>
                <a:spLocks noChangeArrowheads="1"/>
              </p:cNvSpPr>
              <p:nvPr/>
            </p:nvSpPr>
            <p:spPr bwMode="auto">
              <a:xfrm>
                <a:off x="3600" y="2352"/>
                <a:ext cx="384" cy="576"/>
              </a:xfrm>
              <a:prstGeom prst="ellipse">
                <a:avLst/>
              </a:prstGeom>
              <a:grpFill/>
              <a:ln w="9525">
                <a:noFill/>
                <a:round/>
                <a:headEnd/>
                <a:tailEnd/>
              </a:ln>
              <a:effectLst/>
            </p:spPr>
            <p:txBody>
              <a:bodyPr wrap="none" anchor="ctr"/>
              <a:lstStyle/>
              <a:p>
                <a:endParaRPr lang="en-US" sz="1500">
                  <a:latin typeface="+mn-lt"/>
                </a:endParaRPr>
              </a:p>
            </p:txBody>
          </p:sp>
          <p:sp>
            <p:nvSpPr>
              <p:cNvPr id="13" name="Oval 49"/>
              <p:cNvSpPr>
                <a:spLocks noChangeArrowheads="1"/>
              </p:cNvSpPr>
              <p:nvPr/>
            </p:nvSpPr>
            <p:spPr bwMode="auto">
              <a:xfrm>
                <a:off x="3696" y="2448"/>
                <a:ext cx="576" cy="432"/>
              </a:xfrm>
              <a:prstGeom prst="ellipse">
                <a:avLst/>
              </a:prstGeom>
              <a:grpFill/>
              <a:ln w="9525">
                <a:noFill/>
                <a:round/>
                <a:headEnd/>
                <a:tailEnd/>
              </a:ln>
              <a:effectLst/>
            </p:spPr>
            <p:txBody>
              <a:bodyPr wrap="none" anchor="ctr"/>
              <a:lstStyle/>
              <a:p>
                <a:endParaRPr lang="en-US" sz="1500">
                  <a:latin typeface="+mn-lt"/>
                </a:endParaRPr>
              </a:p>
            </p:txBody>
          </p:sp>
          <p:sp>
            <p:nvSpPr>
              <p:cNvPr id="14" name="Oval 50"/>
              <p:cNvSpPr>
                <a:spLocks noChangeArrowheads="1"/>
              </p:cNvSpPr>
              <p:nvPr/>
            </p:nvSpPr>
            <p:spPr bwMode="auto">
              <a:xfrm>
                <a:off x="3744" y="2208"/>
                <a:ext cx="432" cy="576"/>
              </a:xfrm>
              <a:prstGeom prst="ellipse">
                <a:avLst/>
              </a:prstGeom>
              <a:grpFill/>
              <a:ln w="9525">
                <a:noFill/>
                <a:round/>
                <a:headEnd/>
                <a:tailEnd/>
              </a:ln>
              <a:effectLst/>
            </p:spPr>
            <p:txBody>
              <a:bodyPr wrap="none" anchor="ctr"/>
              <a:lstStyle/>
              <a:p>
                <a:endParaRPr lang="en-US" sz="1500" dirty="0">
                  <a:latin typeface="+mn-lt"/>
                </a:endParaRPr>
              </a:p>
            </p:txBody>
          </p:sp>
          <p:sp>
            <p:nvSpPr>
              <p:cNvPr id="15" name="Oval 51"/>
              <p:cNvSpPr>
                <a:spLocks noChangeArrowheads="1"/>
              </p:cNvSpPr>
              <p:nvPr/>
            </p:nvSpPr>
            <p:spPr bwMode="auto">
              <a:xfrm>
                <a:off x="3888" y="2304"/>
                <a:ext cx="576" cy="432"/>
              </a:xfrm>
              <a:prstGeom prst="ellipse">
                <a:avLst/>
              </a:prstGeom>
              <a:grpFill/>
              <a:ln w="9525">
                <a:noFill/>
                <a:round/>
                <a:headEnd/>
                <a:tailEnd/>
              </a:ln>
              <a:effectLst/>
            </p:spPr>
            <p:txBody>
              <a:bodyPr wrap="none" anchor="ctr"/>
              <a:lstStyle/>
              <a:p>
                <a:endParaRPr lang="en-US" sz="1500">
                  <a:latin typeface="+mn-lt"/>
                </a:endParaRPr>
              </a:p>
            </p:txBody>
          </p:sp>
          <p:sp>
            <p:nvSpPr>
              <p:cNvPr id="16" name="Oval 52"/>
              <p:cNvSpPr>
                <a:spLocks noChangeArrowheads="1"/>
              </p:cNvSpPr>
              <p:nvPr/>
            </p:nvSpPr>
            <p:spPr bwMode="auto">
              <a:xfrm>
                <a:off x="3936" y="2400"/>
                <a:ext cx="480" cy="576"/>
              </a:xfrm>
              <a:prstGeom prst="ellipse">
                <a:avLst/>
              </a:prstGeom>
              <a:grpFill/>
              <a:ln w="9525">
                <a:noFill/>
                <a:round/>
                <a:headEnd/>
                <a:tailEnd/>
              </a:ln>
              <a:effectLst/>
            </p:spPr>
            <p:txBody>
              <a:bodyPr wrap="none" anchor="ctr"/>
              <a:lstStyle/>
              <a:p>
                <a:endParaRPr lang="en-US" sz="1500">
                  <a:latin typeface="+mn-lt"/>
                </a:endParaRPr>
              </a:p>
            </p:txBody>
          </p:sp>
        </p:grpSp>
      </p:grpSp>
      <p:sp>
        <p:nvSpPr>
          <p:cNvPr id="26" name="TextBox 25"/>
          <p:cNvSpPr txBox="1"/>
          <p:nvPr/>
        </p:nvSpPr>
        <p:spPr>
          <a:xfrm>
            <a:off x="3951265" y="5341593"/>
            <a:ext cx="889987" cy="323165"/>
          </a:xfrm>
          <a:prstGeom prst="rect">
            <a:avLst/>
          </a:prstGeom>
          <a:noFill/>
        </p:spPr>
        <p:txBody>
          <a:bodyPr wrap="none" rtlCol="0">
            <a:spAutoFit/>
          </a:bodyPr>
          <a:lstStyle/>
          <a:p>
            <a:r>
              <a:rPr lang="en-US" sz="1500" b="1" dirty="0">
                <a:solidFill>
                  <a:schemeClr val="accent6">
                    <a:lumMod val="10000"/>
                  </a:schemeClr>
                </a:solidFill>
                <a:latin typeface="+mn-lt"/>
              </a:rPr>
              <a:t>Internet</a:t>
            </a:r>
          </a:p>
        </p:txBody>
      </p:sp>
      <p:grpSp>
        <p:nvGrpSpPr>
          <p:cNvPr id="225" name="Group 56"/>
          <p:cNvGrpSpPr>
            <a:grpSpLocks/>
          </p:cNvGrpSpPr>
          <p:nvPr/>
        </p:nvGrpSpPr>
        <p:grpSpPr bwMode="auto">
          <a:xfrm>
            <a:off x="747604" y="3265773"/>
            <a:ext cx="769181" cy="1485128"/>
            <a:chOff x="14990" y="14291"/>
            <a:chExt cx="2984" cy="1469"/>
          </a:xfrm>
          <a:solidFill>
            <a:schemeClr val="accent6">
              <a:lumMod val="40000"/>
              <a:lumOff val="60000"/>
            </a:schemeClr>
          </a:solidFill>
        </p:grpSpPr>
        <p:grpSp>
          <p:nvGrpSpPr>
            <p:cNvPr id="226" name="Group 57"/>
            <p:cNvGrpSpPr>
              <a:grpSpLocks/>
            </p:cNvGrpSpPr>
            <p:nvPr/>
          </p:nvGrpSpPr>
          <p:grpSpPr bwMode="auto">
            <a:xfrm>
              <a:off x="14990" y="14291"/>
              <a:ext cx="2984" cy="1469"/>
              <a:chOff x="11769" y="15595"/>
              <a:chExt cx="2983" cy="1470"/>
            </a:xfrm>
            <a:grpFill/>
          </p:grpSpPr>
          <p:sp>
            <p:nvSpPr>
              <p:cNvPr id="30"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31"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32"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33"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34"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35"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36"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37"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38"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29" name="Rectangle 67"/>
            <p:cNvSpPr>
              <a:spLocks noChangeArrowheads="1"/>
            </p:cNvSpPr>
            <p:nvPr/>
          </p:nvSpPr>
          <p:spPr bwMode="auto">
            <a:xfrm>
              <a:off x="15372" y="14658"/>
              <a:ext cx="2209" cy="91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latin typeface="+mn-lt"/>
                  <a:cs typeface="Arial" pitchFamily="34" charset="0"/>
                </a:rPr>
                <a:t>2G</a:t>
              </a:r>
              <a:endParaRPr lang="en-US" sz="1167" b="1" dirty="0">
                <a:latin typeface="+mn-lt"/>
                <a:cs typeface="Arial" pitchFamily="34" charset="0"/>
              </a:endParaRPr>
            </a:p>
          </p:txBody>
        </p:sp>
      </p:grpSp>
      <p:grpSp>
        <p:nvGrpSpPr>
          <p:cNvPr id="240" name="Group 56"/>
          <p:cNvGrpSpPr>
            <a:grpSpLocks/>
          </p:cNvGrpSpPr>
          <p:nvPr/>
        </p:nvGrpSpPr>
        <p:grpSpPr bwMode="auto">
          <a:xfrm>
            <a:off x="747604" y="4387850"/>
            <a:ext cx="2864698" cy="439251"/>
            <a:chOff x="14990" y="14291"/>
            <a:chExt cx="2984" cy="1469"/>
          </a:xfrm>
          <a:solidFill>
            <a:schemeClr val="bg2">
              <a:lumMod val="25000"/>
            </a:schemeClr>
          </a:solidFill>
        </p:grpSpPr>
        <p:grpSp>
          <p:nvGrpSpPr>
            <p:cNvPr id="241" name="Group 57"/>
            <p:cNvGrpSpPr>
              <a:grpSpLocks/>
            </p:cNvGrpSpPr>
            <p:nvPr/>
          </p:nvGrpSpPr>
          <p:grpSpPr bwMode="auto">
            <a:xfrm>
              <a:off x="14990" y="14291"/>
              <a:ext cx="2984" cy="1469"/>
              <a:chOff x="11769" y="15595"/>
              <a:chExt cx="2983" cy="1470"/>
            </a:xfrm>
            <a:grpFill/>
          </p:grpSpPr>
          <p:sp>
            <p:nvSpPr>
              <p:cNvPr id="54"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55"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56"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57"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58"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59"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60"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61"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62"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53" name="Rectangle 67"/>
            <p:cNvSpPr>
              <a:spLocks noChangeArrowheads="1"/>
            </p:cNvSpPr>
            <p:nvPr/>
          </p:nvSpPr>
          <p:spPr bwMode="auto">
            <a:xfrm>
              <a:off x="15760" y="14719"/>
              <a:ext cx="1844" cy="595"/>
            </a:xfrm>
            <a:prstGeom prst="rect">
              <a:avLst/>
            </a:prstGeom>
            <a:grpFill/>
            <a:ln w="12700">
              <a:noFill/>
              <a:miter lim="800000"/>
              <a:headEnd/>
              <a:tailEnd/>
            </a:ln>
            <a:effectLst/>
          </p:spPr>
          <p:txBody>
            <a:bodyPr lIns="42651" tIns="21326" rIns="42651" bIns="21326">
              <a:spAutoFit/>
            </a:bodyPr>
            <a:lstStyle/>
            <a:p>
              <a:pPr algn="ctr">
                <a:spcBef>
                  <a:spcPct val="0"/>
                </a:spcBef>
              </a:pPr>
              <a:r>
                <a:rPr lang="en-US" sz="1167" b="1" dirty="0">
                  <a:solidFill>
                    <a:schemeClr val="bg1"/>
                  </a:solidFill>
                  <a:latin typeface="+mn-lt"/>
                  <a:cs typeface="Arial" pitchFamily="34" charset="0"/>
                </a:rPr>
                <a:t>Mobile Core</a:t>
              </a:r>
            </a:p>
          </p:txBody>
        </p:sp>
      </p:grpSp>
      <p:grpSp>
        <p:nvGrpSpPr>
          <p:cNvPr id="242" name="Group 56"/>
          <p:cNvGrpSpPr>
            <a:grpSpLocks/>
          </p:cNvGrpSpPr>
          <p:nvPr/>
        </p:nvGrpSpPr>
        <p:grpSpPr bwMode="auto">
          <a:xfrm>
            <a:off x="3749073" y="3317476"/>
            <a:ext cx="962648" cy="1560664"/>
            <a:chOff x="14990" y="14291"/>
            <a:chExt cx="2984" cy="1469"/>
          </a:xfrm>
          <a:solidFill>
            <a:schemeClr val="accent1">
              <a:lumMod val="75000"/>
            </a:schemeClr>
          </a:solidFill>
        </p:grpSpPr>
        <p:grpSp>
          <p:nvGrpSpPr>
            <p:cNvPr id="243" name="Group 57"/>
            <p:cNvGrpSpPr>
              <a:grpSpLocks/>
            </p:cNvGrpSpPr>
            <p:nvPr/>
          </p:nvGrpSpPr>
          <p:grpSpPr bwMode="auto">
            <a:xfrm>
              <a:off x="14990" y="14291"/>
              <a:ext cx="2984" cy="1469"/>
              <a:chOff x="11769" y="15595"/>
              <a:chExt cx="2983" cy="1470"/>
            </a:xfrm>
            <a:grpFill/>
          </p:grpSpPr>
          <p:sp>
            <p:nvSpPr>
              <p:cNvPr id="78"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79"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80"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81"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82"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83"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84"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85"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86"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77" name="Rectangle 67"/>
            <p:cNvSpPr>
              <a:spLocks noChangeArrowheads="1"/>
            </p:cNvSpPr>
            <p:nvPr/>
          </p:nvSpPr>
          <p:spPr bwMode="auto">
            <a:xfrm>
              <a:off x="15409" y="14889"/>
              <a:ext cx="1620" cy="202"/>
            </a:xfrm>
            <a:prstGeom prst="rect">
              <a:avLst/>
            </a:prstGeom>
            <a:grpFill/>
            <a:ln w="12700">
              <a:noFill/>
              <a:miter lim="800000"/>
              <a:headEnd/>
              <a:tailEnd/>
            </a:ln>
            <a:effectLst/>
          </p:spPr>
          <p:txBody>
            <a:bodyPr lIns="42651" tIns="21326" rIns="42651" bIns="21326"/>
            <a:lstStyle/>
            <a:p>
              <a:pPr algn="ctr">
                <a:spcBef>
                  <a:spcPct val="0"/>
                </a:spcBef>
              </a:pPr>
              <a:r>
                <a:rPr lang="en-US" sz="1167" b="1" dirty="0" err="1">
                  <a:solidFill>
                    <a:schemeClr val="bg1"/>
                  </a:solidFill>
                  <a:latin typeface="+mn-lt"/>
                  <a:cs typeface="Arial" pitchFamily="34" charset="0"/>
                </a:rPr>
                <a:t>xDSL</a:t>
              </a:r>
              <a:endParaRPr lang="en-US" sz="1167" b="1" dirty="0">
                <a:solidFill>
                  <a:schemeClr val="bg1"/>
                </a:solidFill>
                <a:latin typeface="+mn-lt"/>
                <a:cs typeface="Arial" pitchFamily="34" charset="0"/>
              </a:endParaRPr>
            </a:p>
          </p:txBody>
        </p:sp>
      </p:grpSp>
      <p:grpSp>
        <p:nvGrpSpPr>
          <p:cNvPr id="244" name="Group 56"/>
          <p:cNvGrpSpPr>
            <a:grpSpLocks/>
          </p:cNvGrpSpPr>
          <p:nvPr/>
        </p:nvGrpSpPr>
        <p:grpSpPr bwMode="auto">
          <a:xfrm>
            <a:off x="4479159" y="3285907"/>
            <a:ext cx="582589" cy="1560668"/>
            <a:chOff x="14990" y="14291"/>
            <a:chExt cx="2984" cy="1469"/>
          </a:xfrm>
          <a:solidFill>
            <a:schemeClr val="tx2">
              <a:lumMod val="60000"/>
              <a:lumOff val="40000"/>
            </a:schemeClr>
          </a:solidFill>
        </p:grpSpPr>
        <p:grpSp>
          <p:nvGrpSpPr>
            <p:cNvPr id="245" name="Group 57"/>
            <p:cNvGrpSpPr>
              <a:grpSpLocks/>
            </p:cNvGrpSpPr>
            <p:nvPr/>
          </p:nvGrpSpPr>
          <p:grpSpPr bwMode="auto">
            <a:xfrm>
              <a:off x="14990" y="14291"/>
              <a:ext cx="2984" cy="1469"/>
              <a:chOff x="11769" y="15595"/>
              <a:chExt cx="2983" cy="1470"/>
            </a:xfrm>
            <a:grpFill/>
          </p:grpSpPr>
          <p:sp>
            <p:nvSpPr>
              <p:cNvPr id="90"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91"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92"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93"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94"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95"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96"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97"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98"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89" name="Rectangle 67"/>
            <p:cNvSpPr>
              <a:spLocks noChangeArrowheads="1"/>
            </p:cNvSpPr>
            <p:nvPr/>
          </p:nvSpPr>
          <p:spPr bwMode="auto">
            <a:xfrm>
              <a:off x="15121" y="14935"/>
              <a:ext cx="2533" cy="217"/>
            </a:xfrm>
            <a:prstGeom prst="rect">
              <a:avLst/>
            </a:prstGeom>
            <a:grpFill/>
            <a:ln w="12700">
              <a:noFill/>
              <a:miter lim="800000"/>
              <a:headEnd/>
              <a:tailEnd/>
            </a:ln>
            <a:effectLst/>
          </p:spPr>
          <p:txBody>
            <a:bodyPr lIns="42651" tIns="21326" rIns="42651" bIns="21326"/>
            <a:lstStyle/>
            <a:p>
              <a:pPr algn="ctr">
                <a:spcBef>
                  <a:spcPct val="0"/>
                </a:spcBef>
              </a:pPr>
              <a:r>
                <a:rPr lang="en-US" sz="1167" b="1" dirty="0">
                  <a:solidFill>
                    <a:schemeClr val="bg1"/>
                  </a:solidFill>
                  <a:latin typeface="+mn-lt"/>
                  <a:cs typeface="Arial" pitchFamily="34" charset="0"/>
                </a:rPr>
                <a:t>FTTH</a:t>
              </a:r>
            </a:p>
          </p:txBody>
        </p:sp>
      </p:grpSp>
      <p:grpSp>
        <p:nvGrpSpPr>
          <p:cNvPr id="246" name="Group 56"/>
          <p:cNvGrpSpPr>
            <a:grpSpLocks/>
          </p:cNvGrpSpPr>
          <p:nvPr/>
        </p:nvGrpSpPr>
        <p:grpSpPr bwMode="auto">
          <a:xfrm>
            <a:off x="5046130" y="3327437"/>
            <a:ext cx="847043" cy="1507753"/>
            <a:chOff x="14990" y="14291"/>
            <a:chExt cx="2984" cy="1469"/>
          </a:xfrm>
          <a:solidFill>
            <a:schemeClr val="accent5">
              <a:lumMod val="75000"/>
            </a:schemeClr>
          </a:solidFill>
        </p:grpSpPr>
        <p:grpSp>
          <p:nvGrpSpPr>
            <p:cNvPr id="247" name="Group 57"/>
            <p:cNvGrpSpPr>
              <a:grpSpLocks/>
            </p:cNvGrpSpPr>
            <p:nvPr/>
          </p:nvGrpSpPr>
          <p:grpSpPr bwMode="auto">
            <a:xfrm>
              <a:off x="14990" y="14291"/>
              <a:ext cx="2984" cy="1469"/>
              <a:chOff x="11769" y="15595"/>
              <a:chExt cx="2983" cy="1470"/>
            </a:xfrm>
            <a:grpFill/>
          </p:grpSpPr>
          <p:sp>
            <p:nvSpPr>
              <p:cNvPr id="102"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103"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104"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105"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106"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107"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108"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109"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110"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101" name="Rectangle 67"/>
            <p:cNvSpPr>
              <a:spLocks noChangeArrowheads="1"/>
            </p:cNvSpPr>
            <p:nvPr/>
          </p:nvSpPr>
          <p:spPr bwMode="auto">
            <a:xfrm>
              <a:off x="15309" y="14914"/>
              <a:ext cx="2209" cy="266"/>
            </a:xfrm>
            <a:prstGeom prst="rect">
              <a:avLst/>
            </a:prstGeom>
            <a:grpFill/>
            <a:ln w="12700">
              <a:noFill/>
              <a:miter lim="800000"/>
              <a:headEnd/>
              <a:tailEnd/>
            </a:ln>
            <a:effectLst/>
          </p:spPr>
          <p:txBody>
            <a:bodyPr lIns="42651" tIns="21326" rIns="42651" bIns="21326"/>
            <a:lstStyle/>
            <a:p>
              <a:pPr algn="ctr">
                <a:spcBef>
                  <a:spcPct val="0"/>
                </a:spcBef>
              </a:pPr>
              <a:r>
                <a:rPr lang="en-US" sz="1167" b="1" dirty="0">
                  <a:solidFill>
                    <a:schemeClr val="bg1"/>
                  </a:solidFill>
                  <a:latin typeface="+mn-lt"/>
                  <a:cs typeface="Arial" pitchFamily="34" charset="0"/>
                </a:rPr>
                <a:t>Cable</a:t>
              </a:r>
            </a:p>
          </p:txBody>
        </p:sp>
      </p:grpSp>
      <p:grpSp>
        <p:nvGrpSpPr>
          <p:cNvPr id="248" name="Group 56"/>
          <p:cNvGrpSpPr>
            <a:grpSpLocks/>
          </p:cNvGrpSpPr>
          <p:nvPr/>
        </p:nvGrpSpPr>
        <p:grpSpPr bwMode="auto">
          <a:xfrm>
            <a:off x="6238063" y="3406089"/>
            <a:ext cx="861861" cy="1147594"/>
            <a:chOff x="14856" y="14291"/>
            <a:chExt cx="3178" cy="1469"/>
          </a:xfrm>
          <a:solidFill>
            <a:schemeClr val="accent2">
              <a:lumMod val="60000"/>
              <a:lumOff val="40000"/>
            </a:schemeClr>
          </a:solidFill>
        </p:grpSpPr>
        <p:grpSp>
          <p:nvGrpSpPr>
            <p:cNvPr id="249" name="Group 57"/>
            <p:cNvGrpSpPr>
              <a:grpSpLocks/>
            </p:cNvGrpSpPr>
            <p:nvPr/>
          </p:nvGrpSpPr>
          <p:grpSpPr bwMode="auto">
            <a:xfrm>
              <a:off x="14990" y="14291"/>
              <a:ext cx="2984" cy="1469"/>
              <a:chOff x="11769" y="15595"/>
              <a:chExt cx="2983" cy="1470"/>
            </a:xfrm>
            <a:grpFill/>
          </p:grpSpPr>
          <p:sp>
            <p:nvSpPr>
              <p:cNvPr id="114"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115" name="Oval 59"/>
              <p:cNvSpPr>
                <a:spLocks noChangeArrowheads="1"/>
              </p:cNvSpPr>
              <p:nvPr/>
            </p:nvSpPr>
            <p:spPr bwMode="auto">
              <a:xfrm>
                <a:off x="12073"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116"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117"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118"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119"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120"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121"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122" name="Oval 66"/>
              <p:cNvSpPr>
                <a:spLocks noChangeArrowheads="1"/>
              </p:cNvSpPr>
              <p:nvPr/>
            </p:nvSpPr>
            <p:spPr bwMode="auto">
              <a:xfrm>
                <a:off x="12537" y="16078"/>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113" name="Rectangle 67"/>
            <p:cNvSpPr>
              <a:spLocks noChangeArrowheads="1"/>
            </p:cNvSpPr>
            <p:nvPr/>
          </p:nvSpPr>
          <p:spPr bwMode="auto">
            <a:xfrm>
              <a:off x="14856" y="14900"/>
              <a:ext cx="3178" cy="304"/>
            </a:xfrm>
            <a:prstGeom prst="rect">
              <a:avLst/>
            </a:prstGeom>
            <a:no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Enterprise</a:t>
              </a:r>
              <a:br>
                <a:rPr lang="en-US" sz="1167" b="1" dirty="0" smtClean="0">
                  <a:solidFill>
                    <a:schemeClr val="bg1"/>
                  </a:solidFill>
                  <a:latin typeface="+mn-lt"/>
                  <a:cs typeface="Arial" pitchFamily="34" charset="0"/>
                </a:rPr>
              </a:br>
              <a:r>
                <a:rPr lang="en-US" sz="1167" b="1" dirty="0" smtClean="0">
                  <a:solidFill>
                    <a:schemeClr val="bg1"/>
                  </a:solidFill>
                  <a:latin typeface="+mn-lt"/>
                  <a:cs typeface="Arial" pitchFamily="34" charset="0"/>
                </a:rPr>
                <a:t>LAN</a:t>
              </a:r>
              <a:endParaRPr lang="en-US" sz="1167" b="1" dirty="0">
                <a:solidFill>
                  <a:schemeClr val="bg1"/>
                </a:solidFill>
                <a:latin typeface="+mn-lt"/>
                <a:cs typeface="Arial" pitchFamily="34" charset="0"/>
              </a:endParaRPr>
            </a:p>
          </p:txBody>
        </p:sp>
      </p:grpSp>
      <p:grpSp>
        <p:nvGrpSpPr>
          <p:cNvPr id="252" name="Group 56"/>
          <p:cNvGrpSpPr>
            <a:grpSpLocks/>
          </p:cNvGrpSpPr>
          <p:nvPr/>
        </p:nvGrpSpPr>
        <p:grpSpPr bwMode="auto">
          <a:xfrm rot="205146" flipV="1">
            <a:off x="4363170" y="4771048"/>
            <a:ext cx="1725213" cy="534485"/>
            <a:chOff x="14990" y="14291"/>
            <a:chExt cx="2984" cy="1469"/>
          </a:xfrm>
          <a:solidFill>
            <a:schemeClr val="bg1">
              <a:lumMod val="50000"/>
            </a:schemeClr>
          </a:solidFill>
        </p:grpSpPr>
        <p:grpSp>
          <p:nvGrpSpPr>
            <p:cNvPr id="253" name="Group 57"/>
            <p:cNvGrpSpPr>
              <a:grpSpLocks/>
            </p:cNvGrpSpPr>
            <p:nvPr/>
          </p:nvGrpSpPr>
          <p:grpSpPr bwMode="auto">
            <a:xfrm>
              <a:off x="14990" y="14291"/>
              <a:ext cx="2984" cy="1469"/>
              <a:chOff x="11769" y="15595"/>
              <a:chExt cx="2983" cy="1470"/>
            </a:xfrm>
            <a:grpFill/>
          </p:grpSpPr>
          <p:sp>
            <p:nvSpPr>
              <p:cNvPr id="139"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140"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141"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142"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143"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144"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145"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146"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147"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138" name="Rectangle 67"/>
            <p:cNvSpPr>
              <a:spLocks noChangeArrowheads="1"/>
            </p:cNvSpPr>
            <p:nvPr/>
          </p:nvSpPr>
          <p:spPr bwMode="auto">
            <a:xfrm flipV="1">
              <a:off x="15371" y="14842"/>
              <a:ext cx="2283" cy="589"/>
            </a:xfrm>
            <a:prstGeom prst="rect">
              <a:avLst/>
            </a:prstGeom>
            <a:grpFill/>
            <a:ln w="12700">
              <a:noFill/>
              <a:miter lim="800000"/>
              <a:headEnd/>
              <a:tailEnd/>
            </a:ln>
            <a:effectLst/>
          </p:spPr>
          <p:txBody>
            <a:bodyPr lIns="42651" tIns="21326" rIns="42651" bIns="21326"/>
            <a:lstStyle/>
            <a:p>
              <a:pPr algn="ctr">
                <a:spcBef>
                  <a:spcPct val="0"/>
                </a:spcBef>
              </a:pPr>
              <a:r>
                <a:rPr lang="en-US" sz="1167" b="1" smtClean="0">
                  <a:solidFill>
                    <a:schemeClr val="bg1"/>
                  </a:solidFill>
                  <a:latin typeface="+mn-lt"/>
                  <a:cs typeface="Arial" pitchFamily="34" charset="0"/>
                </a:rPr>
                <a:t>CSP Backbone</a:t>
              </a:r>
              <a:endParaRPr lang="en-US" sz="1167" b="1" dirty="0">
                <a:solidFill>
                  <a:schemeClr val="bg1"/>
                </a:solidFill>
                <a:latin typeface="+mn-lt"/>
                <a:cs typeface="Arial" pitchFamily="34" charset="0"/>
              </a:endParaRPr>
            </a:p>
          </p:txBody>
        </p:sp>
      </p:grpSp>
      <p:grpSp>
        <p:nvGrpSpPr>
          <p:cNvPr id="215" name="Group 25"/>
          <p:cNvGrpSpPr>
            <a:grpSpLocks noChangeAspect="1"/>
          </p:cNvGrpSpPr>
          <p:nvPr/>
        </p:nvGrpSpPr>
        <p:grpSpPr bwMode="auto">
          <a:xfrm flipH="1">
            <a:off x="685800" y="3109028"/>
            <a:ext cx="342167" cy="411913"/>
            <a:chOff x="5" y="2480"/>
            <a:chExt cx="237" cy="430"/>
          </a:xfrm>
        </p:grpSpPr>
        <p:grpSp>
          <p:nvGrpSpPr>
            <p:cNvPr id="216" name="Group 26"/>
            <p:cNvGrpSpPr>
              <a:grpSpLocks noChangeAspect="1"/>
            </p:cNvGrpSpPr>
            <p:nvPr/>
          </p:nvGrpSpPr>
          <p:grpSpPr bwMode="auto">
            <a:xfrm>
              <a:off x="5" y="2521"/>
              <a:ext cx="145" cy="389"/>
              <a:chOff x="5" y="2521"/>
              <a:chExt cx="145" cy="389"/>
            </a:xfrm>
          </p:grpSpPr>
          <p:grpSp>
            <p:nvGrpSpPr>
              <p:cNvPr id="222" name="Group 27"/>
              <p:cNvGrpSpPr>
                <a:grpSpLocks noChangeAspect="1"/>
              </p:cNvGrpSpPr>
              <p:nvPr/>
            </p:nvGrpSpPr>
            <p:grpSpPr bwMode="auto">
              <a:xfrm>
                <a:off x="7" y="2654"/>
                <a:ext cx="143" cy="256"/>
                <a:chOff x="7" y="2654"/>
                <a:chExt cx="143" cy="256"/>
              </a:xfrm>
            </p:grpSpPr>
            <p:grpSp>
              <p:nvGrpSpPr>
                <p:cNvPr id="262" name="Group 28"/>
                <p:cNvGrpSpPr>
                  <a:grpSpLocks noChangeAspect="1"/>
                </p:cNvGrpSpPr>
                <p:nvPr/>
              </p:nvGrpSpPr>
              <p:grpSpPr bwMode="auto">
                <a:xfrm>
                  <a:off x="7" y="2661"/>
                  <a:ext cx="93" cy="247"/>
                  <a:chOff x="7" y="2661"/>
                  <a:chExt cx="93" cy="247"/>
                </a:xfrm>
              </p:grpSpPr>
              <p:sp>
                <p:nvSpPr>
                  <p:cNvPr id="27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27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27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27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27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27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27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26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26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26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26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26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26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26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223" name="Group 43"/>
              <p:cNvGrpSpPr>
                <a:grpSpLocks noChangeAspect="1"/>
              </p:cNvGrpSpPr>
              <p:nvPr/>
            </p:nvGrpSpPr>
            <p:grpSpPr bwMode="auto">
              <a:xfrm>
                <a:off x="5" y="2533"/>
                <a:ext cx="141" cy="374"/>
                <a:chOff x="5" y="2533"/>
                <a:chExt cx="141" cy="374"/>
              </a:xfrm>
            </p:grpSpPr>
            <p:sp>
              <p:nvSpPr>
                <p:cNvPr id="25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25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25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26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26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25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219"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220"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221"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277" name="Group 25"/>
          <p:cNvGrpSpPr>
            <a:grpSpLocks noChangeAspect="1"/>
          </p:cNvGrpSpPr>
          <p:nvPr/>
        </p:nvGrpSpPr>
        <p:grpSpPr bwMode="auto">
          <a:xfrm flipH="1">
            <a:off x="997631" y="2987152"/>
            <a:ext cx="342167" cy="411913"/>
            <a:chOff x="5" y="2480"/>
            <a:chExt cx="237" cy="430"/>
          </a:xfrm>
        </p:grpSpPr>
        <p:grpSp>
          <p:nvGrpSpPr>
            <p:cNvPr id="278" name="Group 26"/>
            <p:cNvGrpSpPr>
              <a:grpSpLocks noChangeAspect="1"/>
            </p:cNvGrpSpPr>
            <p:nvPr/>
          </p:nvGrpSpPr>
          <p:grpSpPr bwMode="auto">
            <a:xfrm>
              <a:off x="5" y="2521"/>
              <a:ext cx="145" cy="389"/>
              <a:chOff x="5" y="2521"/>
              <a:chExt cx="145" cy="389"/>
            </a:xfrm>
          </p:grpSpPr>
          <p:grpSp>
            <p:nvGrpSpPr>
              <p:cNvPr id="282" name="Group 27"/>
              <p:cNvGrpSpPr>
                <a:grpSpLocks noChangeAspect="1"/>
              </p:cNvGrpSpPr>
              <p:nvPr/>
            </p:nvGrpSpPr>
            <p:grpSpPr bwMode="auto">
              <a:xfrm>
                <a:off x="7" y="2654"/>
                <a:ext cx="143" cy="256"/>
                <a:chOff x="7" y="2654"/>
                <a:chExt cx="143" cy="256"/>
              </a:xfrm>
            </p:grpSpPr>
            <p:grpSp>
              <p:nvGrpSpPr>
                <p:cNvPr id="290" name="Group 28"/>
                <p:cNvGrpSpPr>
                  <a:grpSpLocks noChangeAspect="1"/>
                </p:cNvGrpSpPr>
                <p:nvPr/>
              </p:nvGrpSpPr>
              <p:grpSpPr bwMode="auto">
                <a:xfrm>
                  <a:off x="7" y="2661"/>
                  <a:ext cx="93" cy="247"/>
                  <a:chOff x="7" y="2661"/>
                  <a:chExt cx="93" cy="247"/>
                </a:xfrm>
              </p:grpSpPr>
              <p:sp>
                <p:nvSpPr>
                  <p:cNvPr id="298"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299"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300"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301"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302"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303"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304"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291"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292"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293"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294"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295"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296"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297"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283" name="Group 43"/>
              <p:cNvGrpSpPr>
                <a:grpSpLocks noChangeAspect="1"/>
              </p:cNvGrpSpPr>
              <p:nvPr/>
            </p:nvGrpSpPr>
            <p:grpSpPr bwMode="auto">
              <a:xfrm>
                <a:off x="5" y="2533"/>
                <a:ext cx="141" cy="374"/>
                <a:chOff x="5" y="2533"/>
                <a:chExt cx="141" cy="374"/>
              </a:xfrm>
            </p:grpSpPr>
            <p:sp>
              <p:nvSpPr>
                <p:cNvPr id="285"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286"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287"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288"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289"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284"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279"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280"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281"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305" name="Group 25"/>
          <p:cNvGrpSpPr>
            <a:grpSpLocks noChangeAspect="1"/>
          </p:cNvGrpSpPr>
          <p:nvPr/>
        </p:nvGrpSpPr>
        <p:grpSpPr bwMode="auto">
          <a:xfrm flipH="1">
            <a:off x="1450610" y="3142368"/>
            <a:ext cx="342167" cy="411913"/>
            <a:chOff x="5" y="2480"/>
            <a:chExt cx="237" cy="430"/>
          </a:xfrm>
        </p:grpSpPr>
        <p:grpSp>
          <p:nvGrpSpPr>
            <p:cNvPr id="306" name="Group 26"/>
            <p:cNvGrpSpPr>
              <a:grpSpLocks noChangeAspect="1"/>
            </p:cNvGrpSpPr>
            <p:nvPr/>
          </p:nvGrpSpPr>
          <p:grpSpPr bwMode="auto">
            <a:xfrm>
              <a:off x="5" y="2521"/>
              <a:ext cx="145" cy="389"/>
              <a:chOff x="5" y="2521"/>
              <a:chExt cx="145" cy="389"/>
            </a:xfrm>
          </p:grpSpPr>
          <p:grpSp>
            <p:nvGrpSpPr>
              <p:cNvPr id="310" name="Group 27"/>
              <p:cNvGrpSpPr>
                <a:grpSpLocks noChangeAspect="1"/>
              </p:cNvGrpSpPr>
              <p:nvPr/>
            </p:nvGrpSpPr>
            <p:grpSpPr bwMode="auto">
              <a:xfrm>
                <a:off x="7" y="2654"/>
                <a:ext cx="143" cy="256"/>
                <a:chOff x="7" y="2654"/>
                <a:chExt cx="143" cy="256"/>
              </a:xfrm>
            </p:grpSpPr>
            <p:grpSp>
              <p:nvGrpSpPr>
                <p:cNvPr id="318" name="Group 28"/>
                <p:cNvGrpSpPr>
                  <a:grpSpLocks noChangeAspect="1"/>
                </p:cNvGrpSpPr>
                <p:nvPr/>
              </p:nvGrpSpPr>
              <p:grpSpPr bwMode="auto">
                <a:xfrm>
                  <a:off x="7" y="2661"/>
                  <a:ext cx="93" cy="247"/>
                  <a:chOff x="7" y="2661"/>
                  <a:chExt cx="93" cy="247"/>
                </a:xfrm>
              </p:grpSpPr>
              <p:sp>
                <p:nvSpPr>
                  <p:cNvPr id="326"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327"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328"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329"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330"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331"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332"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319"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320"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321"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322"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323"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324"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325"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311" name="Group 43"/>
              <p:cNvGrpSpPr>
                <a:grpSpLocks noChangeAspect="1"/>
              </p:cNvGrpSpPr>
              <p:nvPr/>
            </p:nvGrpSpPr>
            <p:grpSpPr bwMode="auto">
              <a:xfrm>
                <a:off x="5" y="2533"/>
                <a:ext cx="141" cy="374"/>
                <a:chOff x="5" y="2533"/>
                <a:chExt cx="141" cy="374"/>
              </a:xfrm>
            </p:grpSpPr>
            <p:sp>
              <p:nvSpPr>
                <p:cNvPr id="313"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314"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315"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316"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317"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312"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307"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308"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309"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333" name="Group 25"/>
          <p:cNvGrpSpPr>
            <a:grpSpLocks noChangeAspect="1"/>
          </p:cNvGrpSpPr>
          <p:nvPr/>
        </p:nvGrpSpPr>
        <p:grpSpPr bwMode="auto">
          <a:xfrm flipH="1">
            <a:off x="1732342" y="3033268"/>
            <a:ext cx="342167" cy="411913"/>
            <a:chOff x="5" y="2480"/>
            <a:chExt cx="237" cy="430"/>
          </a:xfrm>
        </p:grpSpPr>
        <p:grpSp>
          <p:nvGrpSpPr>
            <p:cNvPr id="334" name="Group 26"/>
            <p:cNvGrpSpPr>
              <a:grpSpLocks noChangeAspect="1"/>
            </p:cNvGrpSpPr>
            <p:nvPr/>
          </p:nvGrpSpPr>
          <p:grpSpPr bwMode="auto">
            <a:xfrm>
              <a:off x="5" y="2521"/>
              <a:ext cx="145" cy="389"/>
              <a:chOff x="5" y="2521"/>
              <a:chExt cx="145" cy="389"/>
            </a:xfrm>
          </p:grpSpPr>
          <p:grpSp>
            <p:nvGrpSpPr>
              <p:cNvPr id="338" name="Group 27"/>
              <p:cNvGrpSpPr>
                <a:grpSpLocks noChangeAspect="1"/>
              </p:cNvGrpSpPr>
              <p:nvPr/>
            </p:nvGrpSpPr>
            <p:grpSpPr bwMode="auto">
              <a:xfrm>
                <a:off x="7" y="2654"/>
                <a:ext cx="143" cy="256"/>
                <a:chOff x="7" y="2654"/>
                <a:chExt cx="143" cy="256"/>
              </a:xfrm>
            </p:grpSpPr>
            <p:grpSp>
              <p:nvGrpSpPr>
                <p:cNvPr id="346" name="Group 28"/>
                <p:cNvGrpSpPr>
                  <a:grpSpLocks noChangeAspect="1"/>
                </p:cNvGrpSpPr>
                <p:nvPr/>
              </p:nvGrpSpPr>
              <p:grpSpPr bwMode="auto">
                <a:xfrm>
                  <a:off x="7" y="2661"/>
                  <a:ext cx="93" cy="247"/>
                  <a:chOff x="7" y="2661"/>
                  <a:chExt cx="93" cy="247"/>
                </a:xfrm>
              </p:grpSpPr>
              <p:sp>
                <p:nvSpPr>
                  <p:cNvPr id="354"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355"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356"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357"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358"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359"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360"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347"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348"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349"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350"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351"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352"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353"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339" name="Group 43"/>
              <p:cNvGrpSpPr>
                <a:grpSpLocks noChangeAspect="1"/>
              </p:cNvGrpSpPr>
              <p:nvPr/>
            </p:nvGrpSpPr>
            <p:grpSpPr bwMode="auto">
              <a:xfrm>
                <a:off x="5" y="2533"/>
                <a:ext cx="141" cy="374"/>
                <a:chOff x="5" y="2533"/>
                <a:chExt cx="141" cy="374"/>
              </a:xfrm>
            </p:grpSpPr>
            <p:sp>
              <p:nvSpPr>
                <p:cNvPr id="341"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342"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343"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344"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345"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340"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335"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336"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337"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361" name="Group 25"/>
          <p:cNvGrpSpPr>
            <a:grpSpLocks noChangeAspect="1"/>
          </p:cNvGrpSpPr>
          <p:nvPr/>
        </p:nvGrpSpPr>
        <p:grpSpPr bwMode="auto">
          <a:xfrm flipH="1">
            <a:off x="2078001" y="3148303"/>
            <a:ext cx="342167" cy="411913"/>
            <a:chOff x="5" y="2480"/>
            <a:chExt cx="237" cy="430"/>
          </a:xfrm>
        </p:grpSpPr>
        <p:grpSp>
          <p:nvGrpSpPr>
            <p:cNvPr id="362" name="Group 26"/>
            <p:cNvGrpSpPr>
              <a:grpSpLocks noChangeAspect="1"/>
            </p:cNvGrpSpPr>
            <p:nvPr/>
          </p:nvGrpSpPr>
          <p:grpSpPr bwMode="auto">
            <a:xfrm>
              <a:off x="5" y="2521"/>
              <a:ext cx="145" cy="389"/>
              <a:chOff x="5" y="2521"/>
              <a:chExt cx="145" cy="389"/>
            </a:xfrm>
          </p:grpSpPr>
          <p:grpSp>
            <p:nvGrpSpPr>
              <p:cNvPr id="366" name="Group 27"/>
              <p:cNvGrpSpPr>
                <a:grpSpLocks noChangeAspect="1"/>
              </p:cNvGrpSpPr>
              <p:nvPr/>
            </p:nvGrpSpPr>
            <p:grpSpPr bwMode="auto">
              <a:xfrm>
                <a:off x="7" y="2654"/>
                <a:ext cx="143" cy="256"/>
                <a:chOff x="7" y="2654"/>
                <a:chExt cx="143" cy="256"/>
              </a:xfrm>
            </p:grpSpPr>
            <p:grpSp>
              <p:nvGrpSpPr>
                <p:cNvPr id="374" name="Group 28"/>
                <p:cNvGrpSpPr>
                  <a:grpSpLocks noChangeAspect="1"/>
                </p:cNvGrpSpPr>
                <p:nvPr/>
              </p:nvGrpSpPr>
              <p:grpSpPr bwMode="auto">
                <a:xfrm>
                  <a:off x="7" y="2661"/>
                  <a:ext cx="93" cy="247"/>
                  <a:chOff x="7" y="2661"/>
                  <a:chExt cx="93" cy="247"/>
                </a:xfrm>
              </p:grpSpPr>
              <p:sp>
                <p:nvSpPr>
                  <p:cNvPr id="382"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383"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384"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385"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386"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387"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388"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375"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376"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377"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378"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379"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380"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381"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367" name="Group 43"/>
              <p:cNvGrpSpPr>
                <a:grpSpLocks noChangeAspect="1"/>
              </p:cNvGrpSpPr>
              <p:nvPr/>
            </p:nvGrpSpPr>
            <p:grpSpPr bwMode="auto">
              <a:xfrm>
                <a:off x="5" y="2533"/>
                <a:ext cx="141" cy="374"/>
                <a:chOff x="5" y="2533"/>
                <a:chExt cx="141" cy="374"/>
              </a:xfrm>
            </p:grpSpPr>
            <p:sp>
              <p:nvSpPr>
                <p:cNvPr id="369"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370"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371"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372"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373"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368"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363"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364"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365"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389" name="Group 25"/>
          <p:cNvGrpSpPr>
            <a:grpSpLocks noChangeAspect="1"/>
          </p:cNvGrpSpPr>
          <p:nvPr/>
        </p:nvGrpSpPr>
        <p:grpSpPr bwMode="auto">
          <a:xfrm flipH="1">
            <a:off x="2335879" y="3023845"/>
            <a:ext cx="342167" cy="411913"/>
            <a:chOff x="5" y="2480"/>
            <a:chExt cx="237" cy="430"/>
          </a:xfrm>
        </p:grpSpPr>
        <p:grpSp>
          <p:nvGrpSpPr>
            <p:cNvPr id="390" name="Group 26"/>
            <p:cNvGrpSpPr>
              <a:grpSpLocks noChangeAspect="1"/>
            </p:cNvGrpSpPr>
            <p:nvPr/>
          </p:nvGrpSpPr>
          <p:grpSpPr bwMode="auto">
            <a:xfrm>
              <a:off x="5" y="2521"/>
              <a:ext cx="145" cy="389"/>
              <a:chOff x="5" y="2521"/>
              <a:chExt cx="145" cy="389"/>
            </a:xfrm>
          </p:grpSpPr>
          <p:grpSp>
            <p:nvGrpSpPr>
              <p:cNvPr id="394" name="Group 27"/>
              <p:cNvGrpSpPr>
                <a:grpSpLocks noChangeAspect="1"/>
              </p:cNvGrpSpPr>
              <p:nvPr/>
            </p:nvGrpSpPr>
            <p:grpSpPr bwMode="auto">
              <a:xfrm>
                <a:off x="7" y="2654"/>
                <a:ext cx="143" cy="256"/>
                <a:chOff x="7" y="2654"/>
                <a:chExt cx="143" cy="256"/>
              </a:xfrm>
            </p:grpSpPr>
            <p:grpSp>
              <p:nvGrpSpPr>
                <p:cNvPr id="402" name="Group 28"/>
                <p:cNvGrpSpPr>
                  <a:grpSpLocks noChangeAspect="1"/>
                </p:cNvGrpSpPr>
                <p:nvPr/>
              </p:nvGrpSpPr>
              <p:grpSpPr bwMode="auto">
                <a:xfrm>
                  <a:off x="7" y="2661"/>
                  <a:ext cx="93" cy="247"/>
                  <a:chOff x="7" y="2661"/>
                  <a:chExt cx="93" cy="247"/>
                </a:xfrm>
              </p:grpSpPr>
              <p:sp>
                <p:nvSpPr>
                  <p:cNvPr id="41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41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41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41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41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41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41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40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40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40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40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40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40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40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395" name="Group 43"/>
              <p:cNvGrpSpPr>
                <a:grpSpLocks noChangeAspect="1"/>
              </p:cNvGrpSpPr>
              <p:nvPr/>
            </p:nvGrpSpPr>
            <p:grpSpPr bwMode="auto">
              <a:xfrm>
                <a:off x="5" y="2533"/>
                <a:ext cx="141" cy="374"/>
                <a:chOff x="5" y="2533"/>
                <a:chExt cx="141" cy="374"/>
              </a:xfrm>
            </p:grpSpPr>
            <p:sp>
              <p:nvSpPr>
                <p:cNvPr id="39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39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39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40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40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39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39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39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39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pic>
        <p:nvPicPr>
          <p:cNvPr id="417" name="Picture 8" descr="wirelessaccess"/>
          <p:cNvPicPr>
            <a:picLocks noChangeAspect="1" noChangeArrowheads="1"/>
          </p:cNvPicPr>
          <p:nvPr/>
        </p:nvPicPr>
        <p:blipFill>
          <a:blip r:embed="rId3"/>
          <a:srcRect/>
          <a:stretch>
            <a:fillRect/>
          </a:stretch>
        </p:blipFill>
        <p:spPr bwMode="auto">
          <a:xfrm>
            <a:off x="3861233" y="3379266"/>
            <a:ext cx="267728" cy="204871"/>
          </a:xfrm>
          <a:prstGeom prst="rect">
            <a:avLst/>
          </a:prstGeom>
          <a:noFill/>
          <a:ln w="9525">
            <a:noFill/>
            <a:miter lim="800000"/>
            <a:headEnd/>
            <a:tailEnd/>
          </a:ln>
        </p:spPr>
      </p:pic>
      <p:pic>
        <p:nvPicPr>
          <p:cNvPr id="418" name="Picture 8" descr="wirelessaccess"/>
          <p:cNvPicPr>
            <a:picLocks noChangeAspect="1" noChangeArrowheads="1"/>
          </p:cNvPicPr>
          <p:nvPr/>
        </p:nvPicPr>
        <p:blipFill>
          <a:blip r:embed="rId3"/>
          <a:srcRect/>
          <a:stretch>
            <a:fillRect/>
          </a:stretch>
        </p:blipFill>
        <p:spPr bwMode="auto">
          <a:xfrm>
            <a:off x="4762501" y="3423063"/>
            <a:ext cx="267728" cy="204871"/>
          </a:xfrm>
          <a:prstGeom prst="rect">
            <a:avLst/>
          </a:prstGeom>
          <a:noFill/>
          <a:ln w="9525">
            <a:noFill/>
            <a:miter lim="800000"/>
            <a:headEnd/>
            <a:tailEnd/>
          </a:ln>
        </p:spPr>
      </p:pic>
      <p:pic>
        <p:nvPicPr>
          <p:cNvPr id="419" name="Picture 8" descr="wirelessaccess"/>
          <p:cNvPicPr>
            <a:picLocks noChangeAspect="1" noChangeArrowheads="1"/>
          </p:cNvPicPr>
          <p:nvPr/>
        </p:nvPicPr>
        <p:blipFill>
          <a:blip r:embed="rId3"/>
          <a:srcRect/>
          <a:stretch>
            <a:fillRect/>
          </a:stretch>
        </p:blipFill>
        <p:spPr bwMode="auto">
          <a:xfrm>
            <a:off x="4119382" y="3215529"/>
            <a:ext cx="267728" cy="204871"/>
          </a:xfrm>
          <a:prstGeom prst="rect">
            <a:avLst/>
          </a:prstGeom>
          <a:noFill/>
          <a:ln w="9525">
            <a:noFill/>
            <a:miter lim="800000"/>
            <a:headEnd/>
            <a:tailEnd/>
          </a:ln>
        </p:spPr>
      </p:pic>
      <p:pic>
        <p:nvPicPr>
          <p:cNvPr id="420" name="Picture 8" descr="wirelessaccess"/>
          <p:cNvPicPr>
            <a:picLocks noChangeAspect="1" noChangeArrowheads="1"/>
          </p:cNvPicPr>
          <p:nvPr/>
        </p:nvPicPr>
        <p:blipFill>
          <a:blip r:embed="rId3"/>
          <a:srcRect/>
          <a:stretch>
            <a:fillRect/>
          </a:stretch>
        </p:blipFill>
        <p:spPr bwMode="auto">
          <a:xfrm>
            <a:off x="4397784" y="3368926"/>
            <a:ext cx="267728" cy="204871"/>
          </a:xfrm>
          <a:prstGeom prst="rect">
            <a:avLst/>
          </a:prstGeom>
          <a:noFill/>
          <a:ln w="9525">
            <a:noFill/>
            <a:miter lim="800000"/>
            <a:headEnd/>
            <a:tailEnd/>
          </a:ln>
        </p:spPr>
      </p:pic>
      <p:pic>
        <p:nvPicPr>
          <p:cNvPr id="421" name="Picture 8" descr="wirelessaccess"/>
          <p:cNvPicPr>
            <a:picLocks noChangeAspect="1" noChangeArrowheads="1"/>
          </p:cNvPicPr>
          <p:nvPr/>
        </p:nvPicPr>
        <p:blipFill>
          <a:blip r:embed="rId3"/>
          <a:srcRect/>
          <a:stretch>
            <a:fillRect/>
          </a:stretch>
        </p:blipFill>
        <p:spPr bwMode="auto">
          <a:xfrm>
            <a:off x="4673895" y="3192479"/>
            <a:ext cx="267728" cy="204871"/>
          </a:xfrm>
          <a:prstGeom prst="rect">
            <a:avLst/>
          </a:prstGeom>
          <a:noFill/>
          <a:ln w="9525">
            <a:noFill/>
            <a:miter lim="800000"/>
            <a:headEnd/>
            <a:tailEnd/>
          </a:ln>
        </p:spPr>
      </p:pic>
      <p:pic>
        <p:nvPicPr>
          <p:cNvPr id="422" name="Picture 8" descr="wirelessaccess"/>
          <p:cNvPicPr>
            <a:picLocks noChangeAspect="1" noChangeArrowheads="1"/>
          </p:cNvPicPr>
          <p:nvPr/>
        </p:nvPicPr>
        <p:blipFill>
          <a:blip r:embed="rId3"/>
          <a:srcRect/>
          <a:stretch>
            <a:fillRect/>
          </a:stretch>
        </p:blipFill>
        <p:spPr bwMode="auto">
          <a:xfrm>
            <a:off x="5184756" y="3375936"/>
            <a:ext cx="267728" cy="204871"/>
          </a:xfrm>
          <a:prstGeom prst="rect">
            <a:avLst/>
          </a:prstGeom>
          <a:noFill/>
          <a:ln w="9525">
            <a:noFill/>
            <a:miter lim="800000"/>
            <a:headEnd/>
            <a:tailEnd/>
          </a:ln>
        </p:spPr>
      </p:pic>
      <p:pic>
        <p:nvPicPr>
          <p:cNvPr id="423" name="Picture 8" descr="wirelessaccess"/>
          <p:cNvPicPr>
            <a:picLocks noChangeAspect="1" noChangeArrowheads="1"/>
          </p:cNvPicPr>
          <p:nvPr/>
        </p:nvPicPr>
        <p:blipFill>
          <a:blip r:embed="rId3"/>
          <a:srcRect/>
          <a:stretch>
            <a:fillRect/>
          </a:stretch>
        </p:blipFill>
        <p:spPr bwMode="auto">
          <a:xfrm>
            <a:off x="5386344" y="3209610"/>
            <a:ext cx="267728" cy="204871"/>
          </a:xfrm>
          <a:prstGeom prst="rect">
            <a:avLst/>
          </a:prstGeom>
          <a:noFill/>
          <a:ln w="9525">
            <a:noFill/>
            <a:miter lim="800000"/>
            <a:headEnd/>
            <a:tailEnd/>
          </a:ln>
        </p:spPr>
      </p:pic>
      <p:pic>
        <p:nvPicPr>
          <p:cNvPr id="424" name="Picture 8" descr="wirelessaccess"/>
          <p:cNvPicPr>
            <a:picLocks noChangeAspect="1" noChangeArrowheads="1"/>
          </p:cNvPicPr>
          <p:nvPr/>
        </p:nvPicPr>
        <p:blipFill>
          <a:blip r:embed="rId3"/>
          <a:srcRect/>
          <a:stretch>
            <a:fillRect/>
          </a:stretch>
        </p:blipFill>
        <p:spPr bwMode="auto">
          <a:xfrm>
            <a:off x="5549899" y="3416817"/>
            <a:ext cx="267728" cy="204871"/>
          </a:xfrm>
          <a:prstGeom prst="rect">
            <a:avLst/>
          </a:prstGeom>
          <a:noFill/>
          <a:ln w="9525">
            <a:noFill/>
            <a:miter lim="800000"/>
            <a:headEnd/>
            <a:tailEnd/>
          </a:ln>
        </p:spPr>
      </p:pic>
      <p:pic>
        <p:nvPicPr>
          <p:cNvPr id="433" name="Picture 8" descr="wirelessaccess"/>
          <p:cNvPicPr>
            <a:picLocks noChangeAspect="1" noChangeArrowheads="1"/>
          </p:cNvPicPr>
          <p:nvPr/>
        </p:nvPicPr>
        <p:blipFill>
          <a:blip r:embed="rId3"/>
          <a:srcRect/>
          <a:stretch>
            <a:fillRect/>
          </a:stretch>
        </p:blipFill>
        <p:spPr bwMode="auto">
          <a:xfrm>
            <a:off x="6702813" y="3369894"/>
            <a:ext cx="267728" cy="204871"/>
          </a:xfrm>
          <a:prstGeom prst="rect">
            <a:avLst/>
          </a:prstGeom>
          <a:noFill/>
          <a:ln w="9525">
            <a:noFill/>
            <a:miter lim="800000"/>
            <a:headEnd/>
            <a:tailEnd/>
          </a:ln>
        </p:spPr>
      </p:pic>
      <p:pic>
        <p:nvPicPr>
          <p:cNvPr id="434" name="Picture 8" descr="wirelessaccess"/>
          <p:cNvPicPr>
            <a:picLocks noChangeAspect="1" noChangeArrowheads="1"/>
          </p:cNvPicPr>
          <p:nvPr/>
        </p:nvPicPr>
        <p:blipFill>
          <a:blip r:embed="rId3"/>
          <a:srcRect/>
          <a:stretch>
            <a:fillRect/>
          </a:stretch>
        </p:blipFill>
        <p:spPr bwMode="auto">
          <a:xfrm>
            <a:off x="6397267" y="3368718"/>
            <a:ext cx="267728" cy="204871"/>
          </a:xfrm>
          <a:prstGeom prst="rect">
            <a:avLst/>
          </a:prstGeom>
          <a:noFill/>
          <a:ln w="9525">
            <a:noFill/>
            <a:miter lim="800000"/>
            <a:headEnd/>
            <a:tailEnd/>
          </a:ln>
        </p:spPr>
      </p:pic>
      <p:pic>
        <p:nvPicPr>
          <p:cNvPr id="436" name="Picture 89"/>
          <p:cNvPicPr>
            <a:picLocks noChangeArrowheads="1"/>
          </p:cNvPicPr>
          <p:nvPr/>
        </p:nvPicPr>
        <p:blipFill>
          <a:blip r:embed="rId4"/>
          <a:srcRect/>
          <a:stretch>
            <a:fillRect/>
          </a:stretch>
        </p:blipFill>
        <p:spPr bwMode="auto">
          <a:xfrm>
            <a:off x="2821461" y="5272210"/>
            <a:ext cx="293688" cy="186532"/>
          </a:xfrm>
          <a:prstGeom prst="rect">
            <a:avLst/>
          </a:prstGeom>
          <a:noFill/>
          <a:ln w="12700">
            <a:noFill/>
            <a:miter lim="800000"/>
            <a:headEnd/>
            <a:tailEnd/>
          </a:ln>
          <a:effectLst/>
        </p:spPr>
      </p:pic>
      <p:pic>
        <p:nvPicPr>
          <p:cNvPr id="437" name="Picture 89"/>
          <p:cNvPicPr>
            <a:picLocks noChangeArrowheads="1"/>
          </p:cNvPicPr>
          <p:nvPr/>
        </p:nvPicPr>
        <p:blipFill>
          <a:blip r:embed="rId4"/>
          <a:srcRect/>
          <a:stretch>
            <a:fillRect/>
          </a:stretch>
        </p:blipFill>
        <p:spPr bwMode="auto">
          <a:xfrm>
            <a:off x="4976966" y="5226612"/>
            <a:ext cx="293688" cy="186532"/>
          </a:xfrm>
          <a:prstGeom prst="rect">
            <a:avLst/>
          </a:prstGeom>
          <a:noFill/>
          <a:ln w="12700">
            <a:noFill/>
            <a:miter lim="800000"/>
            <a:headEnd/>
            <a:tailEnd/>
          </a:ln>
          <a:effectLst/>
        </p:spPr>
      </p:pic>
      <p:pic>
        <p:nvPicPr>
          <p:cNvPr id="440" name="Picture 89"/>
          <p:cNvPicPr>
            <a:picLocks noChangeArrowheads="1"/>
          </p:cNvPicPr>
          <p:nvPr/>
        </p:nvPicPr>
        <p:blipFill>
          <a:blip r:embed="rId4"/>
          <a:srcRect/>
          <a:stretch>
            <a:fillRect/>
          </a:stretch>
        </p:blipFill>
        <p:spPr bwMode="auto">
          <a:xfrm>
            <a:off x="4695769" y="4727390"/>
            <a:ext cx="293688" cy="186532"/>
          </a:xfrm>
          <a:prstGeom prst="rect">
            <a:avLst/>
          </a:prstGeom>
          <a:noFill/>
          <a:ln w="12700">
            <a:noFill/>
            <a:miter lim="800000"/>
            <a:headEnd/>
            <a:tailEnd/>
          </a:ln>
          <a:effectLst/>
        </p:spPr>
      </p:pic>
      <p:pic>
        <p:nvPicPr>
          <p:cNvPr id="441" name="Picture 89"/>
          <p:cNvPicPr>
            <a:picLocks noChangeArrowheads="1"/>
          </p:cNvPicPr>
          <p:nvPr/>
        </p:nvPicPr>
        <p:blipFill>
          <a:blip r:embed="rId4"/>
          <a:srcRect/>
          <a:stretch>
            <a:fillRect/>
          </a:stretch>
        </p:blipFill>
        <p:spPr bwMode="auto">
          <a:xfrm>
            <a:off x="5342863" y="4721762"/>
            <a:ext cx="293688" cy="186532"/>
          </a:xfrm>
          <a:prstGeom prst="rect">
            <a:avLst/>
          </a:prstGeom>
          <a:noFill/>
          <a:ln w="12700">
            <a:noFill/>
            <a:miter lim="800000"/>
            <a:headEnd/>
            <a:tailEnd/>
          </a:ln>
          <a:effectLst/>
        </p:spPr>
      </p:pic>
      <p:pic>
        <p:nvPicPr>
          <p:cNvPr id="442" name="Picture 89"/>
          <p:cNvPicPr>
            <a:picLocks noChangeArrowheads="1"/>
          </p:cNvPicPr>
          <p:nvPr/>
        </p:nvPicPr>
        <p:blipFill>
          <a:blip r:embed="rId4"/>
          <a:srcRect/>
          <a:stretch>
            <a:fillRect/>
          </a:stretch>
        </p:blipFill>
        <p:spPr bwMode="auto">
          <a:xfrm>
            <a:off x="4364252" y="4741254"/>
            <a:ext cx="293688" cy="186532"/>
          </a:xfrm>
          <a:prstGeom prst="rect">
            <a:avLst/>
          </a:prstGeom>
          <a:noFill/>
          <a:ln w="12700">
            <a:noFill/>
            <a:miter lim="800000"/>
            <a:headEnd/>
            <a:tailEnd/>
          </a:ln>
          <a:effectLst/>
        </p:spPr>
      </p:pic>
      <p:pic>
        <p:nvPicPr>
          <p:cNvPr id="443" name="Picture 89"/>
          <p:cNvPicPr>
            <a:picLocks noChangeArrowheads="1"/>
          </p:cNvPicPr>
          <p:nvPr/>
        </p:nvPicPr>
        <p:blipFill>
          <a:blip r:embed="rId4"/>
          <a:srcRect/>
          <a:stretch>
            <a:fillRect/>
          </a:stretch>
        </p:blipFill>
        <p:spPr bwMode="auto">
          <a:xfrm>
            <a:off x="3963910" y="4761231"/>
            <a:ext cx="293688" cy="186532"/>
          </a:xfrm>
          <a:prstGeom prst="rect">
            <a:avLst/>
          </a:prstGeom>
          <a:noFill/>
          <a:ln w="12700">
            <a:noFill/>
            <a:miter lim="800000"/>
            <a:headEnd/>
            <a:tailEnd/>
          </a:ln>
          <a:effectLst/>
        </p:spPr>
      </p:pic>
      <p:pic>
        <p:nvPicPr>
          <p:cNvPr id="444" name="Picture 89"/>
          <p:cNvPicPr>
            <a:picLocks noChangeArrowheads="1"/>
          </p:cNvPicPr>
          <p:nvPr/>
        </p:nvPicPr>
        <p:blipFill>
          <a:blip r:embed="rId4"/>
          <a:srcRect/>
          <a:stretch>
            <a:fillRect/>
          </a:stretch>
        </p:blipFill>
        <p:spPr bwMode="auto">
          <a:xfrm>
            <a:off x="2636289" y="4725788"/>
            <a:ext cx="293688" cy="186532"/>
          </a:xfrm>
          <a:prstGeom prst="rect">
            <a:avLst/>
          </a:prstGeom>
          <a:noFill/>
          <a:ln w="12700">
            <a:noFill/>
            <a:miter lim="800000"/>
            <a:headEnd/>
            <a:tailEnd/>
          </a:ln>
          <a:effectLst/>
        </p:spPr>
      </p:pic>
      <p:graphicFrame>
        <p:nvGraphicFramePr>
          <p:cNvPr id="60417" name="Object 87">
            <a:hlinkClick r:id="" action="ppaction://ole?verb=0"/>
          </p:cNvPr>
          <p:cNvGraphicFramePr>
            <a:graphicFrameLocks/>
          </p:cNvGraphicFramePr>
          <p:nvPr>
            <p:extLst>
              <p:ext uri="{D42A27DB-BD31-4B8C-83A1-F6EECF244321}">
                <p14:modId xmlns:p14="http://schemas.microsoft.com/office/powerpoint/2010/main" val="787809634"/>
              </p:ext>
            </p:extLst>
          </p:nvPr>
        </p:nvGraphicFramePr>
        <p:xfrm>
          <a:off x="2572639" y="4315753"/>
          <a:ext cx="402881" cy="206548"/>
        </p:xfrm>
        <a:graphic>
          <a:graphicData uri="http://schemas.openxmlformats.org/presentationml/2006/ole">
            <mc:AlternateContent xmlns:mc="http://schemas.openxmlformats.org/markup-compatibility/2006">
              <mc:Choice xmlns:v="urn:schemas-microsoft-com:vml" Requires="v">
                <p:oleObj spid="_x0000_s1099" name="Microsoft ClipArt Gallery" r:id="rId5" imgW="6019560" imgH="2565360" progId="">
                  <p:embed/>
                </p:oleObj>
              </mc:Choice>
              <mc:Fallback>
                <p:oleObj name="Microsoft ClipArt Gallery" r:id="rId5" imgW="6019560" imgH="2565360" progId="">
                  <p:embed/>
                  <p:pic>
                    <p:nvPicPr>
                      <p:cNvPr id="60417" name="Object 87">
                        <a:hlinkClick r:id="" action="ppaction://ole?verb=0"/>
                      </p:cNvPr>
                      <p:cNvPicPr>
                        <a:picLocks noChangeArrowheads="1"/>
                      </p:cNvPicPr>
                      <p:nvPr/>
                    </p:nvPicPr>
                    <p:blipFill>
                      <a:blip r:embed="rId6">
                        <a:lum bright="-20000" contrast="20000"/>
                        <a:extLst>
                          <a:ext uri="{28A0092B-C50C-407E-A947-70E740481C1C}">
                            <a14:useLocalDpi xmlns:a14="http://schemas.microsoft.com/office/drawing/2010/main" val="0"/>
                          </a:ext>
                        </a:extLst>
                      </a:blip>
                      <a:srcRect/>
                      <a:stretch>
                        <a:fillRect/>
                      </a:stretch>
                    </p:blipFill>
                    <p:spPr bwMode="auto">
                      <a:xfrm>
                        <a:off x="2572639" y="4315753"/>
                        <a:ext cx="402881" cy="206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0418" name="Object 87">
            <a:hlinkClick r:id="" action="ppaction://ole?verb=0"/>
          </p:cNvPr>
          <p:cNvGraphicFramePr>
            <a:graphicFrameLocks/>
          </p:cNvGraphicFramePr>
          <p:nvPr>
            <p:extLst>
              <p:ext uri="{D42A27DB-BD31-4B8C-83A1-F6EECF244321}">
                <p14:modId xmlns:p14="http://schemas.microsoft.com/office/powerpoint/2010/main" val="1479834883"/>
              </p:ext>
            </p:extLst>
          </p:nvPr>
        </p:nvGraphicFramePr>
        <p:xfrm>
          <a:off x="1519911" y="4315754"/>
          <a:ext cx="403489" cy="206375"/>
        </p:xfrm>
        <a:graphic>
          <a:graphicData uri="http://schemas.openxmlformats.org/presentationml/2006/ole">
            <mc:AlternateContent xmlns:mc="http://schemas.openxmlformats.org/markup-compatibility/2006">
              <mc:Choice xmlns:v="urn:schemas-microsoft-com:vml" Requires="v">
                <p:oleObj spid="_x0000_s1100" name="Microsoft ClipArt Gallery" r:id="rId7" imgW="6019560" imgH="2565360" progId="">
                  <p:embed/>
                </p:oleObj>
              </mc:Choice>
              <mc:Fallback>
                <p:oleObj name="Microsoft ClipArt Gallery" r:id="rId7" imgW="6019560" imgH="2565360" progId="">
                  <p:embed/>
                  <p:pic>
                    <p:nvPicPr>
                      <p:cNvPr id="60418" name="Object 87">
                        <a:hlinkClick r:id="" action="ppaction://ole?verb=0"/>
                      </p:cNvPr>
                      <p:cNvPicPr>
                        <a:picLocks noChangeArrowheads="1"/>
                      </p:cNvPicPr>
                      <p:nvPr/>
                    </p:nvPicPr>
                    <p:blipFill>
                      <a:blip r:embed="rId6">
                        <a:lum bright="-20000" contrast="20000"/>
                        <a:extLst>
                          <a:ext uri="{28A0092B-C50C-407E-A947-70E740481C1C}">
                            <a14:useLocalDpi xmlns:a14="http://schemas.microsoft.com/office/drawing/2010/main" val="0"/>
                          </a:ext>
                        </a:extLst>
                      </a:blip>
                      <a:srcRect/>
                      <a:stretch>
                        <a:fillRect/>
                      </a:stretch>
                    </p:blipFill>
                    <p:spPr bwMode="auto">
                      <a:xfrm>
                        <a:off x="1519911" y="4315754"/>
                        <a:ext cx="403489"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446" name="Picture 445" descr="switch-col.wmf"/>
          <p:cNvPicPr>
            <a:picLocks noChangeAspect="1"/>
          </p:cNvPicPr>
          <p:nvPr/>
        </p:nvPicPr>
        <p:blipFill>
          <a:blip r:embed="rId8" cstate="print"/>
          <a:stretch>
            <a:fillRect/>
          </a:stretch>
        </p:blipFill>
        <p:spPr>
          <a:xfrm>
            <a:off x="6603475" y="4284019"/>
            <a:ext cx="269977" cy="119610"/>
          </a:xfrm>
          <a:prstGeom prst="rect">
            <a:avLst/>
          </a:prstGeom>
        </p:spPr>
      </p:pic>
      <p:pic>
        <p:nvPicPr>
          <p:cNvPr id="447" name="Picture 446" descr="switch-col.wmf"/>
          <p:cNvPicPr>
            <a:picLocks noChangeAspect="1"/>
          </p:cNvPicPr>
          <p:nvPr/>
        </p:nvPicPr>
        <p:blipFill>
          <a:blip r:embed="rId8" cstate="print"/>
          <a:stretch>
            <a:fillRect/>
          </a:stretch>
        </p:blipFill>
        <p:spPr>
          <a:xfrm>
            <a:off x="6715872" y="3782860"/>
            <a:ext cx="269977" cy="119610"/>
          </a:xfrm>
          <a:prstGeom prst="rect">
            <a:avLst/>
          </a:prstGeom>
        </p:spPr>
      </p:pic>
      <p:pic>
        <p:nvPicPr>
          <p:cNvPr id="448" name="Picture 447" descr="switch-col.wmf"/>
          <p:cNvPicPr>
            <a:picLocks noChangeAspect="1"/>
          </p:cNvPicPr>
          <p:nvPr/>
        </p:nvPicPr>
        <p:blipFill>
          <a:blip r:embed="rId8" cstate="print"/>
          <a:stretch>
            <a:fillRect/>
          </a:stretch>
        </p:blipFill>
        <p:spPr>
          <a:xfrm>
            <a:off x="6453025" y="3657736"/>
            <a:ext cx="269977" cy="119610"/>
          </a:xfrm>
          <a:prstGeom prst="rect">
            <a:avLst/>
          </a:prstGeom>
        </p:spPr>
      </p:pic>
      <p:grpSp>
        <p:nvGrpSpPr>
          <p:cNvPr id="473" name="Group 25"/>
          <p:cNvGrpSpPr>
            <a:grpSpLocks noChangeAspect="1"/>
          </p:cNvGrpSpPr>
          <p:nvPr/>
        </p:nvGrpSpPr>
        <p:grpSpPr bwMode="auto">
          <a:xfrm flipH="1">
            <a:off x="2745996" y="3138107"/>
            <a:ext cx="342167" cy="411913"/>
            <a:chOff x="5" y="2480"/>
            <a:chExt cx="237" cy="430"/>
          </a:xfrm>
        </p:grpSpPr>
        <p:grpSp>
          <p:nvGrpSpPr>
            <p:cNvPr id="474" name="Group 26"/>
            <p:cNvGrpSpPr>
              <a:grpSpLocks noChangeAspect="1"/>
            </p:cNvGrpSpPr>
            <p:nvPr/>
          </p:nvGrpSpPr>
          <p:grpSpPr bwMode="auto">
            <a:xfrm>
              <a:off x="5" y="2521"/>
              <a:ext cx="145" cy="389"/>
              <a:chOff x="5" y="2521"/>
              <a:chExt cx="145" cy="389"/>
            </a:xfrm>
          </p:grpSpPr>
          <p:grpSp>
            <p:nvGrpSpPr>
              <p:cNvPr id="478" name="Group 27"/>
              <p:cNvGrpSpPr>
                <a:grpSpLocks noChangeAspect="1"/>
              </p:cNvGrpSpPr>
              <p:nvPr/>
            </p:nvGrpSpPr>
            <p:grpSpPr bwMode="auto">
              <a:xfrm>
                <a:off x="7" y="2654"/>
                <a:ext cx="143" cy="256"/>
                <a:chOff x="7" y="2654"/>
                <a:chExt cx="143" cy="256"/>
              </a:xfrm>
            </p:grpSpPr>
            <p:grpSp>
              <p:nvGrpSpPr>
                <p:cNvPr id="486" name="Group 28"/>
                <p:cNvGrpSpPr>
                  <a:grpSpLocks noChangeAspect="1"/>
                </p:cNvGrpSpPr>
                <p:nvPr/>
              </p:nvGrpSpPr>
              <p:grpSpPr bwMode="auto">
                <a:xfrm>
                  <a:off x="7" y="2661"/>
                  <a:ext cx="93" cy="247"/>
                  <a:chOff x="7" y="2661"/>
                  <a:chExt cx="93" cy="247"/>
                </a:xfrm>
              </p:grpSpPr>
              <p:sp>
                <p:nvSpPr>
                  <p:cNvPr id="494"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495"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496"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497"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498"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499"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500"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487"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488"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489"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490"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491"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492"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493"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479" name="Group 43"/>
              <p:cNvGrpSpPr>
                <a:grpSpLocks noChangeAspect="1"/>
              </p:cNvGrpSpPr>
              <p:nvPr/>
            </p:nvGrpSpPr>
            <p:grpSpPr bwMode="auto">
              <a:xfrm>
                <a:off x="5" y="2533"/>
                <a:ext cx="141" cy="374"/>
                <a:chOff x="5" y="2533"/>
                <a:chExt cx="141" cy="374"/>
              </a:xfrm>
            </p:grpSpPr>
            <p:sp>
              <p:nvSpPr>
                <p:cNvPr id="481"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482"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483"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484"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485"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480"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475"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476"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477"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501" name="Group 25"/>
          <p:cNvGrpSpPr>
            <a:grpSpLocks noChangeAspect="1"/>
          </p:cNvGrpSpPr>
          <p:nvPr/>
        </p:nvGrpSpPr>
        <p:grpSpPr bwMode="auto">
          <a:xfrm flipH="1">
            <a:off x="3089386" y="3058037"/>
            <a:ext cx="342167" cy="411913"/>
            <a:chOff x="5" y="2480"/>
            <a:chExt cx="237" cy="430"/>
          </a:xfrm>
        </p:grpSpPr>
        <p:grpSp>
          <p:nvGrpSpPr>
            <p:cNvPr id="502" name="Group 26"/>
            <p:cNvGrpSpPr>
              <a:grpSpLocks noChangeAspect="1"/>
            </p:cNvGrpSpPr>
            <p:nvPr/>
          </p:nvGrpSpPr>
          <p:grpSpPr bwMode="auto">
            <a:xfrm>
              <a:off x="5" y="2521"/>
              <a:ext cx="145" cy="389"/>
              <a:chOff x="5" y="2521"/>
              <a:chExt cx="145" cy="389"/>
            </a:xfrm>
          </p:grpSpPr>
          <p:grpSp>
            <p:nvGrpSpPr>
              <p:cNvPr id="506" name="Group 27"/>
              <p:cNvGrpSpPr>
                <a:grpSpLocks noChangeAspect="1"/>
              </p:cNvGrpSpPr>
              <p:nvPr/>
            </p:nvGrpSpPr>
            <p:grpSpPr bwMode="auto">
              <a:xfrm>
                <a:off x="7" y="2654"/>
                <a:ext cx="143" cy="256"/>
                <a:chOff x="7" y="2654"/>
                <a:chExt cx="143" cy="256"/>
              </a:xfrm>
            </p:grpSpPr>
            <p:grpSp>
              <p:nvGrpSpPr>
                <p:cNvPr id="514" name="Group 28"/>
                <p:cNvGrpSpPr>
                  <a:grpSpLocks noChangeAspect="1"/>
                </p:cNvGrpSpPr>
                <p:nvPr/>
              </p:nvGrpSpPr>
              <p:grpSpPr bwMode="auto">
                <a:xfrm>
                  <a:off x="7" y="2661"/>
                  <a:ext cx="93" cy="247"/>
                  <a:chOff x="7" y="2661"/>
                  <a:chExt cx="93" cy="247"/>
                </a:xfrm>
              </p:grpSpPr>
              <p:sp>
                <p:nvSpPr>
                  <p:cNvPr id="522"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523"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524"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525"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526"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527"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528"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515"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516"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517"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518"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519"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520"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521"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507" name="Group 43"/>
              <p:cNvGrpSpPr>
                <a:grpSpLocks noChangeAspect="1"/>
              </p:cNvGrpSpPr>
              <p:nvPr/>
            </p:nvGrpSpPr>
            <p:grpSpPr bwMode="auto">
              <a:xfrm>
                <a:off x="5" y="2533"/>
                <a:ext cx="141" cy="374"/>
                <a:chOff x="5" y="2533"/>
                <a:chExt cx="141" cy="374"/>
              </a:xfrm>
            </p:grpSpPr>
            <p:sp>
              <p:nvSpPr>
                <p:cNvPr id="509"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510"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511"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512"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513"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508"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503"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504"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505"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pic>
        <p:nvPicPr>
          <p:cNvPr id="529"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06959" y="2569164"/>
            <a:ext cx="494816" cy="479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60979" y="2632678"/>
            <a:ext cx="257344" cy="366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 name="Picture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3113" y="2563205"/>
            <a:ext cx="564398" cy="5643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33" name="Group 56"/>
          <p:cNvGrpSpPr>
            <a:grpSpLocks/>
          </p:cNvGrpSpPr>
          <p:nvPr/>
        </p:nvGrpSpPr>
        <p:grpSpPr bwMode="auto">
          <a:xfrm>
            <a:off x="5932549" y="3335801"/>
            <a:ext cx="239651" cy="1507753"/>
            <a:chOff x="14990" y="14291"/>
            <a:chExt cx="2984" cy="1469"/>
          </a:xfrm>
          <a:solidFill>
            <a:schemeClr val="accent4">
              <a:lumMod val="75000"/>
            </a:schemeClr>
          </a:solidFill>
        </p:grpSpPr>
        <p:grpSp>
          <p:nvGrpSpPr>
            <p:cNvPr id="534" name="Group 57"/>
            <p:cNvGrpSpPr>
              <a:grpSpLocks/>
            </p:cNvGrpSpPr>
            <p:nvPr/>
          </p:nvGrpSpPr>
          <p:grpSpPr bwMode="auto">
            <a:xfrm>
              <a:off x="14990" y="14291"/>
              <a:ext cx="2984" cy="1469"/>
              <a:chOff x="11769" y="15595"/>
              <a:chExt cx="2983" cy="1470"/>
            </a:xfrm>
            <a:grpFill/>
          </p:grpSpPr>
          <p:sp>
            <p:nvSpPr>
              <p:cNvPr id="536"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537"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538"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539"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540"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541"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542"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543"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544"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535" name="Rectangle 67"/>
            <p:cNvSpPr>
              <a:spLocks noChangeArrowheads="1"/>
            </p:cNvSpPr>
            <p:nvPr/>
          </p:nvSpPr>
          <p:spPr bwMode="auto">
            <a:xfrm rot="16200000">
              <a:off x="15812" y="13899"/>
              <a:ext cx="771" cy="225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Hotspot</a:t>
              </a:r>
              <a:endParaRPr lang="en-US" sz="1167" b="1" dirty="0">
                <a:solidFill>
                  <a:schemeClr val="bg1"/>
                </a:solidFill>
                <a:latin typeface="+mn-lt"/>
                <a:cs typeface="Arial" pitchFamily="34" charset="0"/>
              </a:endParaRPr>
            </a:p>
          </p:txBody>
        </p:sp>
      </p:grpSp>
      <p:pic>
        <p:nvPicPr>
          <p:cNvPr id="435" name="Picture 8" descr="wirelessaccess"/>
          <p:cNvPicPr>
            <a:picLocks noChangeAspect="1" noChangeArrowheads="1"/>
          </p:cNvPicPr>
          <p:nvPr/>
        </p:nvPicPr>
        <p:blipFill>
          <a:blip r:embed="rId3"/>
          <a:srcRect/>
          <a:stretch>
            <a:fillRect/>
          </a:stretch>
        </p:blipFill>
        <p:spPr bwMode="auto">
          <a:xfrm>
            <a:off x="6005463" y="3244864"/>
            <a:ext cx="267728" cy="204871"/>
          </a:xfrm>
          <a:prstGeom prst="rect">
            <a:avLst/>
          </a:prstGeom>
          <a:noFill/>
          <a:ln w="9525">
            <a:noFill/>
            <a:miter lim="800000"/>
            <a:headEnd/>
            <a:tailEnd/>
          </a:ln>
        </p:spPr>
      </p:pic>
      <p:sp>
        <p:nvSpPr>
          <p:cNvPr id="4" name="Rectangle 3"/>
          <p:cNvSpPr/>
          <p:nvPr/>
        </p:nvSpPr>
        <p:spPr bwMode="auto">
          <a:xfrm>
            <a:off x="7167659" y="3368692"/>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n-lt"/>
              </a:rPr>
              <a:t>Smart Grid</a:t>
            </a:r>
            <a:endParaRPr kumimoji="0" lang="en-US" b="0" i="0" u="none" strike="noStrike" cap="none" normalizeH="0" baseline="0" dirty="0">
              <a:ln>
                <a:noFill/>
              </a:ln>
              <a:solidFill>
                <a:schemeClr val="tx1"/>
              </a:solidFill>
              <a:effectLst/>
              <a:latin typeface="+mn-lt"/>
            </a:endParaRPr>
          </a:p>
        </p:txBody>
      </p:sp>
      <p:sp>
        <p:nvSpPr>
          <p:cNvPr id="545" name="Rectangle 544"/>
          <p:cNvSpPr/>
          <p:nvPr/>
        </p:nvSpPr>
        <p:spPr bwMode="auto">
          <a:xfrm>
            <a:off x="7406873" y="3368692"/>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n-lt"/>
              </a:rPr>
              <a:t>Cloud Computing</a:t>
            </a:r>
            <a:endParaRPr kumimoji="0" lang="en-US" b="0" i="0" u="none" strike="noStrike" cap="none" normalizeH="0" baseline="0" dirty="0">
              <a:ln>
                <a:noFill/>
              </a:ln>
              <a:solidFill>
                <a:schemeClr val="tx1"/>
              </a:solidFill>
              <a:effectLst/>
              <a:latin typeface="+mn-lt"/>
            </a:endParaRPr>
          </a:p>
        </p:txBody>
      </p:sp>
      <p:sp>
        <p:nvSpPr>
          <p:cNvPr id="546" name="Rectangle 545"/>
          <p:cNvSpPr/>
          <p:nvPr/>
        </p:nvSpPr>
        <p:spPr bwMode="auto">
          <a:xfrm>
            <a:off x="7643842" y="3363223"/>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mr-IN" dirty="0" smtClean="0">
                <a:latin typeface="+mn-lt"/>
              </a:rPr>
              <a:t>…</a:t>
            </a:r>
            <a:endParaRPr kumimoji="0" lang="en-US" b="0" i="0" u="none" strike="noStrike" cap="none" normalizeH="0" baseline="0" dirty="0">
              <a:ln>
                <a:noFill/>
              </a:ln>
              <a:solidFill>
                <a:schemeClr val="tx1"/>
              </a:solidFill>
              <a:effectLst/>
              <a:latin typeface="+mn-lt"/>
            </a:endParaRPr>
          </a:p>
        </p:txBody>
      </p:sp>
      <p:sp>
        <p:nvSpPr>
          <p:cNvPr id="547" name="Rectangle 546"/>
          <p:cNvSpPr/>
          <p:nvPr/>
        </p:nvSpPr>
        <p:spPr bwMode="auto">
          <a:xfrm>
            <a:off x="7880811" y="3357754"/>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eHealth</a:t>
            </a:r>
            <a:endParaRPr kumimoji="0" lang="en-US" b="0" i="0" u="none" strike="noStrike" cap="none" normalizeH="0" baseline="0" dirty="0">
              <a:ln>
                <a:noFill/>
              </a:ln>
              <a:solidFill>
                <a:schemeClr val="tx1"/>
              </a:solidFill>
              <a:effectLst/>
              <a:latin typeface="+mn-lt"/>
            </a:endParaRPr>
          </a:p>
        </p:txBody>
      </p:sp>
      <p:sp>
        <p:nvSpPr>
          <p:cNvPr id="548" name="Rectangle 547"/>
          <p:cNvSpPr/>
          <p:nvPr/>
        </p:nvSpPr>
        <p:spPr bwMode="auto">
          <a:xfrm>
            <a:off x="8117780" y="3352285"/>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Internet of Things</a:t>
            </a:r>
            <a:endParaRPr kumimoji="0" lang="en-US" b="0" i="0" u="none" strike="noStrike" cap="none" normalizeH="0" baseline="0" dirty="0">
              <a:ln>
                <a:noFill/>
              </a:ln>
              <a:solidFill>
                <a:schemeClr val="tx1"/>
              </a:solidFill>
              <a:effectLst/>
              <a:latin typeface="+mn-lt"/>
            </a:endParaRPr>
          </a:p>
        </p:txBody>
      </p:sp>
      <p:sp>
        <p:nvSpPr>
          <p:cNvPr id="549" name="Rectangle 548"/>
          <p:cNvSpPr/>
          <p:nvPr/>
        </p:nvSpPr>
        <p:spPr bwMode="auto">
          <a:xfrm>
            <a:off x="8354749" y="3346816"/>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n-lt"/>
              </a:rPr>
              <a:t>Smart Cities</a:t>
            </a:r>
            <a:endParaRPr kumimoji="0" lang="en-US" b="0" i="0" u="none" strike="noStrike" cap="none" normalizeH="0" baseline="0" dirty="0">
              <a:ln>
                <a:noFill/>
              </a:ln>
              <a:solidFill>
                <a:schemeClr val="tx1"/>
              </a:solidFill>
              <a:effectLst/>
              <a:latin typeface="+mn-lt"/>
            </a:endParaRPr>
          </a:p>
        </p:txBody>
      </p:sp>
      <p:cxnSp>
        <p:nvCxnSpPr>
          <p:cNvPr id="40" name="Straight Connector 39"/>
          <p:cNvCxnSpPr>
            <a:stCxn id="118" idx="4"/>
          </p:cNvCxnSpPr>
          <p:nvPr/>
        </p:nvCxnSpPr>
        <p:spPr bwMode="auto">
          <a:xfrm>
            <a:off x="6727995" y="4553683"/>
            <a:ext cx="5809" cy="29947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a:stCxn id="4" idx="2"/>
          </p:cNvCxnSpPr>
          <p:nvPr/>
        </p:nvCxnSpPr>
        <p:spPr bwMode="auto">
          <a:xfrm flipH="1">
            <a:off x="7258837" y="4674701"/>
            <a:ext cx="1" cy="21295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0" name="Straight Connector 549"/>
          <p:cNvCxnSpPr>
            <a:stCxn id="545" idx="2"/>
          </p:cNvCxnSpPr>
          <p:nvPr/>
        </p:nvCxnSpPr>
        <p:spPr bwMode="auto">
          <a:xfrm>
            <a:off x="7498052" y="4674701"/>
            <a:ext cx="2081" cy="27276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1" name="Straight Connector 550"/>
          <p:cNvCxnSpPr>
            <a:stCxn id="546" idx="2"/>
          </p:cNvCxnSpPr>
          <p:nvPr/>
        </p:nvCxnSpPr>
        <p:spPr bwMode="auto">
          <a:xfrm>
            <a:off x="7735021" y="4669232"/>
            <a:ext cx="0" cy="302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2" name="Straight Connector 551"/>
          <p:cNvCxnSpPr>
            <a:stCxn id="547" idx="2"/>
          </p:cNvCxnSpPr>
          <p:nvPr/>
        </p:nvCxnSpPr>
        <p:spPr bwMode="auto">
          <a:xfrm>
            <a:off x="7971990" y="4663763"/>
            <a:ext cx="0" cy="31805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3" name="Straight Connector 552"/>
          <p:cNvCxnSpPr>
            <a:stCxn id="548" idx="2"/>
          </p:cNvCxnSpPr>
          <p:nvPr/>
        </p:nvCxnSpPr>
        <p:spPr bwMode="auto">
          <a:xfrm>
            <a:off x="8208959" y="4658294"/>
            <a:ext cx="0" cy="3441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4" name="Straight Connector 553"/>
          <p:cNvCxnSpPr>
            <a:stCxn id="549" idx="2"/>
          </p:cNvCxnSpPr>
          <p:nvPr/>
        </p:nvCxnSpPr>
        <p:spPr bwMode="auto">
          <a:xfrm flipH="1">
            <a:off x="8443848" y="4652825"/>
            <a:ext cx="2080" cy="40765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254" name="Group 56"/>
          <p:cNvGrpSpPr>
            <a:grpSpLocks/>
          </p:cNvGrpSpPr>
          <p:nvPr/>
        </p:nvGrpSpPr>
        <p:grpSpPr bwMode="auto">
          <a:xfrm rot="404924" flipV="1">
            <a:off x="6387034" y="4852911"/>
            <a:ext cx="2301130" cy="488099"/>
            <a:chOff x="14990" y="14291"/>
            <a:chExt cx="2984" cy="1469"/>
          </a:xfrm>
          <a:solidFill>
            <a:schemeClr val="bg1">
              <a:lumMod val="50000"/>
            </a:schemeClr>
          </a:solidFill>
        </p:grpSpPr>
        <p:grpSp>
          <p:nvGrpSpPr>
            <p:cNvPr id="255" name="Group 57"/>
            <p:cNvGrpSpPr>
              <a:grpSpLocks/>
            </p:cNvGrpSpPr>
            <p:nvPr/>
          </p:nvGrpSpPr>
          <p:grpSpPr bwMode="auto">
            <a:xfrm>
              <a:off x="14990" y="14291"/>
              <a:ext cx="2984" cy="1469"/>
              <a:chOff x="11769" y="15595"/>
              <a:chExt cx="2983" cy="1470"/>
            </a:xfrm>
            <a:grpFill/>
          </p:grpSpPr>
          <p:sp>
            <p:nvSpPr>
              <p:cNvPr id="163"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164"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165"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166"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167"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168"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169"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170"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171"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162" name="Rectangle 67"/>
            <p:cNvSpPr>
              <a:spLocks noChangeArrowheads="1"/>
            </p:cNvSpPr>
            <p:nvPr/>
          </p:nvSpPr>
          <p:spPr bwMode="auto">
            <a:xfrm flipV="1">
              <a:off x="15270" y="14861"/>
              <a:ext cx="2456" cy="499"/>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WAN</a:t>
              </a:r>
              <a:endParaRPr lang="en-US" sz="1167" b="1" dirty="0">
                <a:solidFill>
                  <a:schemeClr val="bg1"/>
                </a:solidFill>
                <a:latin typeface="+mn-lt"/>
                <a:cs typeface="Arial" pitchFamily="34" charset="0"/>
              </a:endParaRPr>
            </a:p>
          </p:txBody>
        </p:sp>
      </p:grpSp>
      <p:pic>
        <p:nvPicPr>
          <p:cNvPr id="445" name="Picture 89"/>
          <p:cNvPicPr>
            <a:picLocks noChangeArrowheads="1"/>
          </p:cNvPicPr>
          <p:nvPr/>
        </p:nvPicPr>
        <p:blipFill>
          <a:blip r:embed="rId4"/>
          <a:srcRect/>
          <a:stretch>
            <a:fillRect/>
          </a:stretch>
        </p:blipFill>
        <p:spPr bwMode="auto">
          <a:xfrm>
            <a:off x="5833000" y="4754121"/>
            <a:ext cx="293688" cy="186532"/>
          </a:xfrm>
          <a:prstGeom prst="rect">
            <a:avLst/>
          </a:prstGeom>
          <a:noFill/>
          <a:ln w="12700">
            <a:noFill/>
            <a:miter lim="800000"/>
            <a:headEnd/>
            <a:tailEnd/>
          </a:ln>
          <a:effectLst/>
        </p:spPr>
      </p:pic>
      <p:pic>
        <p:nvPicPr>
          <p:cNvPr id="438" name="Picture 89"/>
          <p:cNvPicPr>
            <a:picLocks noChangeArrowheads="1"/>
          </p:cNvPicPr>
          <p:nvPr/>
        </p:nvPicPr>
        <p:blipFill>
          <a:blip r:embed="rId4"/>
          <a:srcRect/>
          <a:stretch>
            <a:fillRect/>
          </a:stretch>
        </p:blipFill>
        <p:spPr bwMode="auto">
          <a:xfrm>
            <a:off x="7323950" y="5267565"/>
            <a:ext cx="293688" cy="186532"/>
          </a:xfrm>
          <a:prstGeom prst="rect">
            <a:avLst/>
          </a:prstGeom>
          <a:noFill/>
          <a:ln w="12700">
            <a:noFill/>
            <a:miter lim="800000"/>
            <a:headEnd/>
            <a:tailEnd/>
          </a:ln>
          <a:effectLst/>
        </p:spPr>
      </p:pic>
    </p:spTree>
    <p:extLst>
      <p:ext uri="{BB962C8B-B14F-4D97-AF65-F5344CB8AC3E}">
        <p14:creationId xmlns:p14="http://schemas.microsoft.com/office/powerpoint/2010/main" val="329729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46646"/>
            <a:ext cx="8784976" cy="778098"/>
          </a:xfrm>
        </p:spPr>
        <p:txBody>
          <a:bodyPr lIns="0" rIns="0">
            <a:normAutofit/>
          </a:bodyPr>
          <a:lstStyle/>
          <a:p>
            <a:r>
              <a:rPr lang="en-US" dirty="0" smtClean="0"/>
              <a:t>Network deployments </a:t>
            </a:r>
            <a:r>
              <a:rPr lang="en-US" dirty="0"/>
              <a:t>aside of mobile </a:t>
            </a:r>
            <a:r>
              <a:rPr lang="en-US" dirty="0" smtClean="0"/>
              <a:t>networks</a:t>
            </a:r>
            <a:endParaRPr lang="en-US" dirty="0"/>
          </a:p>
        </p:txBody>
      </p:sp>
      <p:sp>
        <p:nvSpPr>
          <p:cNvPr id="3" name="Content Placeholder 2"/>
          <p:cNvSpPr>
            <a:spLocks noGrp="1"/>
          </p:cNvSpPr>
          <p:nvPr>
            <p:ph idx="1"/>
          </p:nvPr>
        </p:nvSpPr>
        <p:spPr>
          <a:xfrm>
            <a:off x="457200" y="1268760"/>
            <a:ext cx="8229600" cy="5112568"/>
          </a:xfrm>
        </p:spPr>
        <p:txBody>
          <a:bodyPr>
            <a:normAutofit fontScale="62500" lnSpcReduction="20000"/>
          </a:bodyPr>
          <a:lstStyle/>
          <a:p>
            <a:r>
              <a:rPr lang="en-US" dirty="0"/>
              <a:t>Other operators of public communication networks than mobile network operators</a:t>
            </a:r>
          </a:p>
          <a:p>
            <a:pPr lvl="1"/>
            <a:r>
              <a:rPr lang="en-US" dirty="0"/>
              <a:t>MSO</a:t>
            </a:r>
          </a:p>
          <a:p>
            <a:pPr lvl="1"/>
            <a:r>
              <a:rPr lang="en-US" dirty="0"/>
              <a:t>FNO</a:t>
            </a:r>
          </a:p>
          <a:p>
            <a:pPr lvl="1"/>
            <a:r>
              <a:rPr lang="en-US" dirty="0"/>
              <a:t>Hotspot operators</a:t>
            </a:r>
          </a:p>
          <a:p>
            <a:pPr lvl="1"/>
            <a:endParaRPr lang="en-US" dirty="0"/>
          </a:p>
          <a:p>
            <a:r>
              <a:rPr lang="en-US" dirty="0"/>
              <a:t>‘Verticals’ represented in IEEE standards like</a:t>
            </a:r>
          </a:p>
          <a:p>
            <a:pPr lvl="1"/>
            <a:r>
              <a:rPr lang="en-US" dirty="0"/>
              <a:t>Smart Grid </a:t>
            </a:r>
          </a:p>
          <a:p>
            <a:pPr lvl="2"/>
            <a:r>
              <a:rPr lang="en-US" dirty="0">
                <a:hlinkClick r:id="rId2"/>
              </a:rPr>
              <a:t>http://standards.ieee.org/develop/msp/smartgrid.pdf</a:t>
            </a:r>
            <a:endParaRPr lang="en-US" dirty="0"/>
          </a:p>
          <a:p>
            <a:pPr lvl="1"/>
            <a:r>
              <a:rPr lang="en-US" dirty="0"/>
              <a:t>Cloud Computing </a:t>
            </a:r>
          </a:p>
          <a:p>
            <a:pPr lvl="2"/>
            <a:r>
              <a:rPr lang="en-US" dirty="0">
                <a:hlinkClick r:id="rId3"/>
              </a:rPr>
              <a:t>http://standards.ieee.org/develop/msp/cloudcomputing.pdf</a:t>
            </a:r>
            <a:endParaRPr lang="en-US" dirty="0"/>
          </a:p>
          <a:p>
            <a:pPr lvl="1"/>
            <a:r>
              <a:rPr lang="en-US" dirty="0"/>
              <a:t>Internet of Things (including Green Community Networks) </a:t>
            </a:r>
          </a:p>
          <a:p>
            <a:pPr lvl="2"/>
            <a:r>
              <a:rPr lang="en-US" dirty="0">
                <a:hlinkClick r:id="rId4"/>
              </a:rPr>
              <a:t>http://standards.ieee.org/develop/msp/iot.pdf</a:t>
            </a:r>
            <a:endParaRPr lang="en-US" dirty="0"/>
          </a:p>
          <a:p>
            <a:pPr lvl="1"/>
            <a:r>
              <a:rPr lang="en-US" dirty="0"/>
              <a:t>Intelligent Transportation Systems </a:t>
            </a:r>
          </a:p>
          <a:p>
            <a:pPr lvl="2"/>
            <a:r>
              <a:rPr lang="en-US" dirty="0">
                <a:hlinkClick r:id="rId5"/>
              </a:rPr>
              <a:t>http://standards.ieee.org/develop/msp/its.pdf</a:t>
            </a:r>
            <a:endParaRPr lang="en-US" dirty="0"/>
          </a:p>
          <a:p>
            <a:pPr lvl="1"/>
            <a:r>
              <a:rPr lang="en-US" dirty="0"/>
              <a:t>eHealth </a:t>
            </a:r>
          </a:p>
          <a:p>
            <a:pPr lvl="2"/>
            <a:r>
              <a:rPr lang="en-US" dirty="0">
                <a:hlinkClick r:id="rId6"/>
              </a:rPr>
              <a:t>http://standards.ieee.org/develop/msp/ehealth.pdf</a:t>
            </a:r>
            <a:endParaRPr lang="en-US" dirty="0"/>
          </a:p>
          <a:p>
            <a:pPr lvl="1"/>
            <a:r>
              <a:rPr lang="en-US" dirty="0"/>
              <a:t>Smart Cities</a:t>
            </a:r>
          </a:p>
          <a:p>
            <a:pPr lvl="2"/>
            <a:r>
              <a:rPr lang="en-US" dirty="0">
                <a:hlinkClick r:id="rId7"/>
              </a:rPr>
              <a:t>http://standards.ieee.org/develop/msp/smartcities.pdf</a:t>
            </a:r>
            <a:endParaRPr lang="en-US" dirty="0"/>
          </a:p>
          <a:p>
            <a:pPr lvl="2"/>
            <a:endParaRPr lang="en-US" dirty="0"/>
          </a:p>
          <a:p>
            <a:endParaRPr lang="en-US" dirty="0"/>
          </a:p>
          <a:p>
            <a:endParaRPr lang="en-US" dirty="0"/>
          </a:p>
          <a:p>
            <a:endParaRPr lang="en-US" dirty="0"/>
          </a:p>
        </p:txBody>
      </p:sp>
    </p:spTree>
    <p:extLst>
      <p:ext uri="{BB962C8B-B14F-4D97-AF65-F5344CB8AC3E}">
        <p14:creationId xmlns:p14="http://schemas.microsoft.com/office/powerpoint/2010/main" val="2195198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2276</TotalTime>
  <Words>1175</Words>
  <Application>Microsoft Macintosh PowerPoint</Application>
  <PresentationFormat>On-screen Show (4:3)</PresentationFormat>
  <Paragraphs>172</Paragraphs>
  <Slides>24</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Calibri</vt:lpstr>
      <vt:lpstr>Mangal</vt:lpstr>
      <vt:lpstr>ＭＳ Ｐゴシック</vt:lpstr>
      <vt:lpstr>Times</vt:lpstr>
      <vt:lpstr>Times New Roman</vt:lpstr>
      <vt:lpstr>Trebuchet MS</vt:lpstr>
      <vt:lpstr>Arial</vt:lpstr>
      <vt:lpstr>Template</vt:lpstr>
      <vt:lpstr>Microsoft ClipArt Gallery</vt:lpstr>
      <vt:lpstr>Introduction into the Industry Connections Activity Initiation Document (ICAID)  addressing the IEEE 802 5G SC Action A </vt:lpstr>
      <vt:lpstr>Motion at 802.1 Nov ’16 closing plenary</vt:lpstr>
      <vt:lpstr>IEEE 802 5G SC </vt:lpstr>
      <vt:lpstr>IEEE 5G SC/IMT-2020 Standing Committee</vt:lpstr>
      <vt:lpstr>5G SC Conclusion</vt:lpstr>
      <vt:lpstr>PowerPoint Presentation</vt:lpstr>
      <vt:lpstr>Scope and title of the Industry Connections activity</vt:lpstr>
      <vt:lpstr>IEEE 802 networking is predominantly happen in non-IMT networks</vt:lpstr>
      <vt:lpstr>Network deployments aside of mobile networks</vt:lpstr>
      <vt:lpstr>Aims of ‘5G SC Action A’</vt:lpstr>
      <vt:lpstr>INDustry Connections </vt:lpstr>
      <vt:lpstr>Industry Connections (IC) Program </vt:lpstr>
      <vt:lpstr>Study Groups vs.  Industry Connection Activity</vt:lpstr>
      <vt:lpstr>IEEE 802 network enhancements for the next decade</vt:lpstr>
      <vt:lpstr>PowerPoint Presentation</vt:lpstr>
      <vt:lpstr>Motivation</vt:lpstr>
      <vt:lpstr>Goal</vt:lpstr>
      <vt:lpstr>Potential markets served</vt:lpstr>
      <vt:lpstr>Proposed deliverables</vt:lpstr>
      <vt:lpstr>GOING FORWARD</vt:lpstr>
      <vt:lpstr>Steps during this week for final approval</vt:lpstr>
      <vt:lpstr>After approval ...</vt:lpstr>
      <vt:lpstr>Thinking further… Getting in touch with the verticals?</vt:lpstr>
      <vt:lpstr>Questions, Comments?</vt:lpstr>
    </vt:vector>
  </TitlesOfParts>
  <Company>NIST</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371</cp:revision>
  <cp:lastPrinted>1998-02-10T13:28:06Z</cp:lastPrinted>
  <dcterms:created xsi:type="dcterms:W3CDTF">2011-12-30T17:06:23Z</dcterms:created>
  <dcterms:modified xsi:type="dcterms:W3CDTF">2017-03-12T21:35:09Z</dcterms:modified>
</cp:coreProperties>
</file>