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4" r:id="rId2"/>
    <p:sldId id="262" r:id="rId3"/>
    <p:sldId id="265" r:id="rId4"/>
    <p:sldId id="272" r:id="rId5"/>
    <p:sldId id="273" r:id="rId6"/>
    <p:sldId id="267" r:id="rId7"/>
    <p:sldId id="268" r:id="rId8"/>
    <p:sldId id="269" r:id="rId9"/>
    <p:sldId id="270" r:id="rId10"/>
    <p:sldId id="275" r:id="rId11"/>
    <p:sldId id="274" r:id="rId12"/>
    <p:sldId id="276" r:id="rId13"/>
    <p:sldId id="266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92" d="100"/>
          <a:sy n="92" d="100"/>
        </p:scale>
        <p:origin x="-864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99729" y="76200"/>
            <a:ext cx="22156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omniran-17-0028-00-CF00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ml.or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47891"/>
              </p:ext>
            </p:extLst>
          </p:nvPr>
        </p:nvGraphicFramePr>
        <p:xfrm>
          <a:off x="533400" y="483090"/>
          <a:ext cx="8077201" cy="34701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1726770"/>
                <a:gridCol w="2238401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2000" kern="1200" baseline="0" dirty="0" smtClean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YANG Data Model for FDM</a:t>
                      </a:r>
                      <a:endParaRPr lang="en-US" sz="2000" kern="1200" baseline="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[2017-03-13]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Hao Wang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 R&amp;D Center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86-10-59691000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wangh@cn.fujitsu.com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Su Yi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 R&amp;D Center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+86-10-59691000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yisu@cn.fujitsu.com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Xiaojing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Fan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 R&amp;D Center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+86-10-59691000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fanxiaojing@cn.fujitsu.com</a:t>
                      </a:r>
                      <a:endParaRPr lang="zh-CN" altLang="zh-CN" sz="1100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Ryuichi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Matsukura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Fujitsu/Fujitsu Laboratory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+81-44-754-2667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r.matsukura@jp.fujitsu.com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019128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altLang="zh-CN" sz="1600" dirty="0">
                <a:latin typeface="+mn-lt"/>
              </a:rPr>
              <a:t>This presentation </a:t>
            </a:r>
            <a:r>
              <a:rPr lang="en-US" altLang="zh-CN" sz="1600" dirty="0" smtClean="0">
                <a:latin typeface="+mn-lt"/>
              </a:rPr>
              <a:t>proposes initial YANG data model structure design for FDM related attributes.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Reference: MEF-38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Example: a container in </a:t>
            </a:r>
            <a:r>
              <a:rPr lang="en-US" altLang="zh-CN" dirty="0" err="1" smtClean="0"/>
              <a:t>mef</a:t>
            </a:r>
            <a:r>
              <a:rPr lang="en-US" altLang="zh-CN" dirty="0" smtClean="0"/>
              <a:t>-cfm YANG module</a:t>
            </a:r>
            <a:endParaRPr lang="zh-CN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708920"/>
            <a:ext cx="6113058" cy="3489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0998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Reference: IEEE 802.1Q</a:t>
            </a:r>
            <a:endParaRPr lang="zh-CN" altLang="en-US" dirty="0"/>
          </a:p>
        </p:txBody>
      </p:sp>
      <p:pic>
        <p:nvPicPr>
          <p:cNvPr id="5" name="内容占位符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9632" y="1124744"/>
            <a:ext cx="6257768" cy="5411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510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000" dirty="0" smtClean="0"/>
              <a:t>IETF RFC 6020, YANG </a:t>
            </a:r>
            <a:r>
              <a:rPr lang="en-US" altLang="zh-CN" sz="2000" dirty="0"/>
              <a:t>- A Data Modeling Language for the Network Configuration Protocol (NETCONF</a:t>
            </a:r>
            <a:r>
              <a:rPr lang="en-US" altLang="zh-CN" sz="2000" dirty="0" smtClean="0"/>
              <a:t>)</a:t>
            </a:r>
          </a:p>
          <a:p>
            <a:r>
              <a:rPr lang="en-US" altLang="zh-CN" sz="2000" dirty="0"/>
              <a:t>OMG Unified Modeling Language (OMG UML), Version 2.5, </a:t>
            </a:r>
            <a:r>
              <a:rPr lang="en-US" altLang="zh-CN" sz="2000" dirty="0" smtClean="0"/>
              <a:t>2015</a:t>
            </a:r>
          </a:p>
          <a:p>
            <a:r>
              <a:rPr lang="en-US" altLang="zh-CN" sz="2000" dirty="0">
                <a:hlinkClick r:id="rId2"/>
              </a:rPr>
              <a:t>http://www.uml.org</a:t>
            </a:r>
            <a:endParaRPr lang="en-US" altLang="zh-CN" sz="2000" dirty="0"/>
          </a:p>
          <a:p>
            <a:r>
              <a:rPr lang="en-US" altLang="zh-CN" sz="2000" dirty="0" smtClean="0"/>
              <a:t>IEEE </a:t>
            </a:r>
            <a:r>
              <a:rPr lang="en-US" altLang="zh-CN" sz="2000" dirty="0"/>
              <a:t>802.1Qcp, IEEE Standard for Local and Metropolitan Area Networks: Bridges and Bridged Networks—Amendment: YANG Data Model, d0.7, </a:t>
            </a:r>
            <a:r>
              <a:rPr lang="en-US" altLang="zh-CN" sz="2000" dirty="0" smtClean="0"/>
              <a:t>2016</a:t>
            </a:r>
          </a:p>
          <a:p>
            <a:r>
              <a:rPr lang="en-US" altLang="zh-CN" sz="2000" dirty="0"/>
              <a:t>IEEE 802.1Xck, IEEE Standard for Local and Metropolitan Area Networks: Port-Based Network Access Control Amendment 2: YANG Data Model, d1.0, </a:t>
            </a:r>
            <a:r>
              <a:rPr lang="en-US" altLang="zh-CN" sz="2000" dirty="0" smtClean="0"/>
              <a:t>2016</a:t>
            </a:r>
            <a:endParaRPr lang="zh-CN" altLang="en-US" sz="2000" dirty="0"/>
          </a:p>
          <a:p>
            <a:r>
              <a:rPr lang="en-US" altLang="zh-CN" sz="2000" dirty="0"/>
              <a:t>MEF 38, Service OAM Fault Management YANG Modules, 2012</a:t>
            </a:r>
            <a:br>
              <a:rPr lang="en-US" altLang="zh-CN" sz="2000" dirty="0"/>
            </a:b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96295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Questions, </a:t>
            </a:r>
            <a:r>
              <a:rPr lang="en-US" altLang="zh-CN" dirty="0" smtClean="0"/>
              <a:t>Comments</a:t>
            </a:r>
            <a:br>
              <a:rPr lang="en-US" altLang="zh-CN" dirty="0" smtClean="0"/>
            </a:br>
            <a:r>
              <a:rPr lang="en-US" altLang="zh-CN" dirty="0" smtClean="0"/>
              <a:t>Thank YOU!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7571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kern="1200" dirty="0"/>
              <a:t>YANG Data Model for FDM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2017-03-13</a:t>
            </a:r>
            <a:endParaRPr lang="en-US" altLang="zh-CN" dirty="0"/>
          </a:p>
          <a:p>
            <a:r>
              <a:rPr lang="en-US" altLang="zh-CN" dirty="0" err="1"/>
              <a:t>Hao</a:t>
            </a:r>
            <a:r>
              <a:rPr lang="en-US" altLang="zh-CN" dirty="0"/>
              <a:t> Wang</a:t>
            </a:r>
          </a:p>
          <a:p>
            <a:r>
              <a:rPr lang="en-US" altLang="zh-CN" dirty="0"/>
              <a:t>Fujitsu R&amp;D Center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04800" indent="-304800" defTabSz="768350">
              <a:lnSpc>
                <a:spcPct val="90000"/>
              </a:lnSpc>
            </a:pPr>
            <a:r>
              <a:rPr lang="en-US" altLang="zh-CN" sz="2400" dirty="0"/>
              <a:t>UML is a common tool used in IEEE 802.1 specifications, and assists to generate YANG data model.</a:t>
            </a:r>
          </a:p>
          <a:p>
            <a:pPr marL="595312" lvl="1" indent="-304800" defTabSz="768350">
              <a:lnSpc>
                <a:spcPct val="90000"/>
              </a:lnSpc>
            </a:pPr>
            <a:r>
              <a:rPr lang="en-US" altLang="zh-CN" sz="2400" dirty="0"/>
              <a:t>E.g. IEEE 802.1Xck, 802.1Qcp YANG model</a:t>
            </a:r>
          </a:p>
          <a:p>
            <a:pPr marL="304800" indent="-304800" defTabSz="768350">
              <a:lnSpc>
                <a:spcPct val="90000"/>
              </a:lnSpc>
            </a:pPr>
            <a:r>
              <a:rPr lang="en-US" altLang="zh-CN" sz="2400" dirty="0"/>
              <a:t>802.1CF specification will benefit from UML as well for preparation of YANG model.</a:t>
            </a:r>
          </a:p>
          <a:p>
            <a:pPr marL="304800" indent="-304800" defTabSz="768350">
              <a:lnSpc>
                <a:spcPct val="90000"/>
              </a:lnSpc>
            </a:pPr>
            <a:r>
              <a:rPr lang="en-US" altLang="zh-CN" sz="2400" dirty="0"/>
              <a:t>Based on Clause 7.8 Fault Diagnostics and Maintenance (FDM) in 802.1CF draft (D0.4) and attributes mapping to IEEE 802 technologies, an initial YANG model structure for FDM is proposed.</a:t>
            </a:r>
          </a:p>
          <a:p>
            <a:pPr marL="304800" indent="-304800" defTabSz="768350">
              <a:lnSpc>
                <a:spcPct val="90000"/>
              </a:lnSpc>
            </a:pPr>
            <a:r>
              <a:rPr lang="en-US" altLang="zh-CN" sz="2400" dirty="0"/>
              <a:t>The model is incomplete at this point, and more detailed attributes need to be considered in the future.</a:t>
            </a:r>
          </a:p>
        </p:txBody>
      </p:sp>
    </p:spTree>
    <p:extLst>
      <p:ext uri="{BB962C8B-B14F-4D97-AF65-F5344CB8AC3E}">
        <p14:creationId xmlns:p14="http://schemas.microsoft.com/office/powerpoint/2010/main" val="371409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Basic Assumptions for FDM Functionality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4525963"/>
          </a:xfrm>
        </p:spPr>
        <p:txBody>
          <a:bodyPr>
            <a:normAutofit/>
          </a:bodyPr>
          <a:lstStyle/>
          <a:p>
            <a:pPr indent="-288000"/>
            <a:r>
              <a:rPr lang="en-US" altLang="zh-CN" sz="1900" dirty="0"/>
              <a:t>Management client, </a:t>
            </a:r>
            <a:r>
              <a:rPr lang="en-US" altLang="zh-CN" sz="1900" dirty="0" err="1"/>
              <a:t>i.e</a:t>
            </a:r>
            <a:r>
              <a:rPr lang="en-US" altLang="zh-CN" sz="1900" dirty="0"/>
              <a:t> NETCONF client, resides in NMS by default, and forming a client-server pair as NMS-ANC.</a:t>
            </a:r>
          </a:p>
          <a:p>
            <a:pPr indent="-288000"/>
            <a:r>
              <a:rPr lang="en-US" altLang="zh-CN" sz="1900" dirty="0"/>
              <a:t>FDM control functionality is available for all control entities in the NRM, allowing the possibility of the second client-server form as </a:t>
            </a:r>
            <a:r>
              <a:rPr lang="en-US" altLang="zh-CN" sz="1900" dirty="0" err="1"/>
              <a:t>e.g</a:t>
            </a:r>
            <a:r>
              <a:rPr lang="en-US" altLang="zh-CN" sz="1900" dirty="0"/>
              <a:t> ANC-TEC.</a:t>
            </a:r>
          </a:p>
          <a:p>
            <a:pPr indent="-288000"/>
            <a:r>
              <a:rPr lang="en-US" altLang="zh-CN" sz="1900" dirty="0"/>
              <a:t>FDM functionality for interface is separated to distinguish those attributes mapping to IEEE 802 technologies.</a:t>
            </a:r>
          </a:p>
          <a:p>
            <a:pPr indent="-288000"/>
            <a:r>
              <a:rPr lang="en-US" altLang="zh-CN" sz="1900" dirty="0"/>
              <a:t>The relevant model of the managed objects defined by other SDO is referred.</a:t>
            </a:r>
          </a:p>
          <a:p>
            <a:pPr indent="-288000"/>
            <a:endParaRPr lang="en-US" altLang="zh-CN" sz="1900" dirty="0" smtClean="0"/>
          </a:p>
          <a:p>
            <a:pPr indent="-288000"/>
            <a:endParaRPr lang="zh-CN" altLang="en-US" sz="19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645024"/>
            <a:ext cx="4755778" cy="2689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5" name="矩形 74"/>
          <p:cNvSpPr/>
          <p:nvPr/>
        </p:nvSpPr>
        <p:spPr bwMode="auto">
          <a:xfrm>
            <a:off x="827584" y="4894099"/>
            <a:ext cx="7560840" cy="612068"/>
          </a:xfrm>
          <a:prstGeom prst="rect">
            <a:avLst/>
          </a:prstGeom>
          <a:noFill/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804248" y="4938523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FDM Control Functionality</a:t>
            </a:r>
            <a:endParaRPr lang="zh-CN" altLang="en-US" sz="1400" dirty="0"/>
          </a:p>
        </p:txBody>
      </p:sp>
      <p:sp>
        <p:nvSpPr>
          <p:cNvPr id="79" name="矩形 78"/>
          <p:cNvSpPr/>
          <p:nvPr/>
        </p:nvSpPr>
        <p:spPr bwMode="auto">
          <a:xfrm>
            <a:off x="827584" y="5722191"/>
            <a:ext cx="7560840" cy="540060"/>
          </a:xfrm>
          <a:prstGeom prst="rect">
            <a:avLst/>
          </a:prstGeom>
          <a:noFill/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804248" y="5694607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FDM Functionality for interface</a:t>
            </a:r>
            <a:endParaRPr lang="zh-CN" altLang="en-US" sz="1400" dirty="0"/>
          </a:p>
        </p:txBody>
      </p:sp>
      <p:cxnSp>
        <p:nvCxnSpPr>
          <p:cNvPr id="81" name="直接连接符 80"/>
          <p:cNvCxnSpPr/>
          <p:nvPr/>
        </p:nvCxnSpPr>
        <p:spPr bwMode="auto">
          <a:xfrm>
            <a:off x="2987824" y="6046221"/>
            <a:ext cx="288032" cy="3351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8" name="直接连接符 87"/>
          <p:cNvCxnSpPr/>
          <p:nvPr/>
        </p:nvCxnSpPr>
        <p:spPr bwMode="auto">
          <a:xfrm flipH="1">
            <a:off x="3428256" y="6046221"/>
            <a:ext cx="279648" cy="3351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3083724" y="6334780"/>
            <a:ext cx="6241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rgbClr val="C00000"/>
                </a:solidFill>
              </a:rPr>
              <a:t>Port</a:t>
            </a:r>
            <a:endParaRPr lang="zh-CN" altLang="en-US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150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Basic Assumptions of UML Class Diagram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CN" sz="2000" dirty="0" smtClean="0"/>
              <a:t>YANG does not have a concept of ‘public’, ‘private’, ‘protected’ etc. All attributes and operations in UML format are defined as ‘public’ to serve the purpose of YANG/NETCONF operations.</a:t>
            </a:r>
          </a:p>
          <a:p>
            <a:r>
              <a:rPr lang="en-US" altLang="zh-CN" sz="2000" dirty="0" smtClean="0"/>
              <a:t>Most operations in class are left vacant temporarily.</a:t>
            </a:r>
          </a:p>
          <a:p>
            <a:r>
              <a:rPr lang="en-US" altLang="zh-CN" sz="2000" dirty="0" smtClean="0"/>
              <a:t>The syntax defined for each attribute needs to be consist with other control functions.</a:t>
            </a:r>
          </a:p>
          <a:p>
            <a:endParaRPr lang="zh-CN" altLang="en-US" sz="20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761" y="4972603"/>
            <a:ext cx="5398435" cy="983108"/>
          </a:xfrm>
          <a:prstGeom prst="rect">
            <a:avLst/>
          </a:prstGeom>
        </p:spPr>
      </p:pic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445752"/>
              </p:ext>
            </p:extLst>
          </p:nvPr>
        </p:nvGraphicFramePr>
        <p:xfrm>
          <a:off x="6660232" y="4537928"/>
          <a:ext cx="220431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43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Equivalent in YANG</a:t>
                      </a:r>
                      <a:endParaRPr lang="zh-CN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Container</a:t>
                      </a:r>
                      <a:endParaRPr lang="zh-CN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Leaf</a:t>
                      </a:r>
                      <a:endParaRPr lang="zh-CN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RPC,</a:t>
                      </a:r>
                      <a:r>
                        <a:rPr lang="en-US" altLang="zh-CN" sz="1600" baseline="0" dirty="0" smtClean="0"/>
                        <a:t> notification</a:t>
                      </a:r>
                      <a:endParaRPr lang="zh-CN" alt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左右箭头 12"/>
          <p:cNvSpPr/>
          <p:nvPr/>
        </p:nvSpPr>
        <p:spPr bwMode="auto">
          <a:xfrm>
            <a:off x="5895861" y="5655016"/>
            <a:ext cx="610985" cy="243691"/>
          </a:xfrm>
          <a:prstGeom prst="leftRightArrow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SimHei" pitchFamily="49" charset="-122"/>
            </a:endParaRPr>
          </a:p>
        </p:txBody>
      </p:sp>
      <p:sp>
        <p:nvSpPr>
          <p:cNvPr id="14" name="左右箭头 13"/>
          <p:cNvSpPr/>
          <p:nvPr/>
        </p:nvSpPr>
        <p:spPr bwMode="auto">
          <a:xfrm>
            <a:off x="5886156" y="5316403"/>
            <a:ext cx="610985" cy="243691"/>
          </a:xfrm>
          <a:prstGeom prst="leftRightArrow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SimHei" pitchFamily="49" charset="-122"/>
            </a:endParaRPr>
          </a:p>
        </p:txBody>
      </p:sp>
      <p:sp>
        <p:nvSpPr>
          <p:cNvPr id="15" name="左右箭头 14"/>
          <p:cNvSpPr/>
          <p:nvPr/>
        </p:nvSpPr>
        <p:spPr bwMode="auto">
          <a:xfrm>
            <a:off x="5895860" y="4997152"/>
            <a:ext cx="610985" cy="243691"/>
          </a:xfrm>
          <a:prstGeom prst="leftRightArrow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SimHei" pitchFamily="49" charset="-122"/>
            </a:endParaRPr>
          </a:p>
        </p:txBody>
      </p:sp>
      <p:sp>
        <p:nvSpPr>
          <p:cNvPr id="12" name="线形标注 2(带强调线) 11"/>
          <p:cNvSpPr/>
          <p:nvPr/>
        </p:nvSpPr>
        <p:spPr bwMode="auto">
          <a:xfrm>
            <a:off x="827584" y="3779424"/>
            <a:ext cx="1806404" cy="1017728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61508"/>
              <a:gd name="adj6" fmla="val -16082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Visibility of the element:</a:t>
            </a:r>
          </a:p>
          <a:p>
            <a:r>
              <a:rPr lang="en-US" altLang="zh-CN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+   public</a:t>
            </a:r>
          </a:p>
          <a:p>
            <a:r>
              <a:rPr lang="en-US" altLang="zh-CN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-    private</a:t>
            </a:r>
          </a:p>
          <a:p>
            <a:r>
              <a:rPr lang="en-US" altLang="zh-CN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#   protected</a:t>
            </a:r>
          </a:p>
          <a:p>
            <a:r>
              <a:rPr lang="en-US" altLang="zh-CN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~   packet visibility</a:t>
            </a:r>
            <a:endParaRPr kumimoji="1" lang="zh-CN" altLang="en-US" dirty="0">
              <a:solidFill>
                <a:schemeClr val="accent2"/>
              </a:solidFill>
              <a:latin typeface="Arial" charset="0"/>
              <a:ea typeface="SimHei" pitchFamily="49" charset="-122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线形标注 2(带强调线) 17"/>
          <p:cNvSpPr/>
          <p:nvPr/>
        </p:nvSpPr>
        <p:spPr bwMode="auto">
          <a:xfrm>
            <a:off x="3090188" y="4310207"/>
            <a:ext cx="2129884" cy="580989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85842"/>
              <a:gd name="adj6" fmla="val -31263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ctr" hangingPunct="1"/>
            <a:r>
              <a:rPr kumimoji="1" lang="en-US" altLang="zh-CN" dirty="0">
                <a:solidFill>
                  <a:schemeClr val="accent2"/>
                </a:solidFill>
                <a:latin typeface="Arial" charset="0"/>
                <a:ea typeface="SimHei" pitchFamily="49" charset="-122"/>
              </a:rPr>
              <a:t>Composite aggregation -  </a:t>
            </a:r>
          </a:p>
          <a:p>
            <a:pPr eaLnBrk="1" fontAlgn="ctr" hangingPunct="1"/>
            <a:r>
              <a:rPr kumimoji="1" lang="en-US" altLang="zh-CN" dirty="0" smtClean="0">
                <a:solidFill>
                  <a:schemeClr val="accent2"/>
                </a:solidFill>
                <a:latin typeface="Arial" charset="0"/>
                <a:ea typeface="SimHei" pitchFamily="49" charset="-122"/>
              </a:rPr>
              <a:t>represented by different levels of containers in </a:t>
            </a:r>
            <a:r>
              <a:rPr kumimoji="1" lang="en-US" altLang="zh-CN" dirty="0">
                <a:solidFill>
                  <a:schemeClr val="accent2"/>
                </a:solidFill>
                <a:latin typeface="Arial" charset="0"/>
                <a:ea typeface="SimHei" pitchFamily="49" charset="-122"/>
              </a:rPr>
              <a:t>YANG</a:t>
            </a:r>
            <a:r>
              <a:rPr kumimoji="1" lang="en-US" altLang="zh-CN" dirty="0" smtClean="0">
                <a:solidFill>
                  <a:schemeClr val="accent2"/>
                </a:solidFill>
                <a:latin typeface="Arial" charset="0"/>
                <a:ea typeface="SimHei" pitchFamily="49" charset="-122"/>
              </a:rPr>
              <a:t>.</a:t>
            </a:r>
            <a:endParaRPr kumimoji="1" lang="zh-CN" altLang="en-US" dirty="0">
              <a:solidFill>
                <a:schemeClr val="accent2"/>
              </a:solidFill>
              <a:latin typeface="Arial" charset="0"/>
              <a:ea typeface="SimHei" pitchFamily="49" charset="-122"/>
            </a:endParaRPr>
          </a:p>
        </p:txBody>
      </p:sp>
      <p:sp>
        <p:nvSpPr>
          <p:cNvPr id="19" name="线形标注 2(带强调线) 18"/>
          <p:cNvSpPr/>
          <p:nvPr/>
        </p:nvSpPr>
        <p:spPr bwMode="auto">
          <a:xfrm>
            <a:off x="2321619" y="6077401"/>
            <a:ext cx="1546267" cy="306333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96791"/>
              <a:gd name="adj6" fmla="val 9463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fontAlgn="ctr" hangingPunct="1"/>
            <a:r>
              <a:rPr kumimoji="1" lang="en-US" altLang="zh-CN" dirty="0">
                <a:solidFill>
                  <a:schemeClr val="accent2"/>
                </a:solidFill>
                <a:latin typeface="Arial" charset="0"/>
                <a:ea typeface="SimHei" pitchFamily="49" charset="-122"/>
              </a:rPr>
              <a:t>Multiplicity. 1 = [1,1]</a:t>
            </a:r>
            <a:endParaRPr kumimoji="1" lang="zh-CN" altLang="en-US" dirty="0">
              <a:solidFill>
                <a:schemeClr val="accent2"/>
              </a:solidFill>
              <a:latin typeface="Arial" charset="0"/>
              <a:ea typeface="SimHei" pitchFamily="49" charset="-122"/>
            </a:endParaRPr>
          </a:p>
        </p:txBody>
      </p:sp>
      <p:sp>
        <p:nvSpPr>
          <p:cNvPr id="20" name="线形标注 2(带强调线) 19"/>
          <p:cNvSpPr/>
          <p:nvPr/>
        </p:nvSpPr>
        <p:spPr bwMode="auto">
          <a:xfrm>
            <a:off x="4370011" y="6077400"/>
            <a:ext cx="2074197" cy="445292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49786"/>
              <a:gd name="adj6" fmla="val -30752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ctr" hangingPunct="1"/>
            <a:r>
              <a:rPr kumimoji="1" lang="en-US" altLang="zh-CN" dirty="0">
                <a:solidFill>
                  <a:schemeClr val="accent2"/>
                </a:solidFill>
                <a:latin typeface="Arial" charset="0"/>
                <a:ea typeface="SimHei" pitchFamily="49" charset="-122"/>
              </a:rPr>
              <a:t>Multiplicity. * = 0..∞ </a:t>
            </a:r>
            <a:endParaRPr kumimoji="1" lang="en-US" altLang="zh-CN" dirty="0" smtClean="0">
              <a:solidFill>
                <a:schemeClr val="accent2"/>
              </a:solidFill>
              <a:latin typeface="Arial" charset="0"/>
              <a:ea typeface="SimHei" pitchFamily="49" charset="-122"/>
            </a:endParaRPr>
          </a:p>
          <a:p>
            <a:pPr eaLnBrk="1" fontAlgn="ctr" hangingPunct="1"/>
            <a:r>
              <a:rPr kumimoji="1" lang="en-US" altLang="zh-CN" dirty="0" smtClean="0">
                <a:solidFill>
                  <a:schemeClr val="accent2"/>
                </a:solidFill>
                <a:latin typeface="Arial" charset="0"/>
                <a:ea typeface="SimHei" pitchFamily="49" charset="-122"/>
              </a:rPr>
              <a:t>Equivalent to “list” in YANG</a:t>
            </a:r>
            <a:endParaRPr kumimoji="1" lang="zh-CN" altLang="en-US" dirty="0">
              <a:solidFill>
                <a:schemeClr val="accent2"/>
              </a:solidFill>
              <a:latin typeface="Arial" charset="0"/>
              <a:ea typeface="SimHei" pitchFamily="49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347864" y="3285231"/>
            <a:ext cx="446449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chemeClr val="accent2"/>
                </a:solidFill>
                <a:latin typeface="+mj-lt"/>
              </a:rPr>
              <a:t>This UML example shows a composite aggregation relationship indicating </a:t>
            </a:r>
            <a:r>
              <a:rPr lang="en-US" altLang="zh-CN" dirty="0">
                <a:solidFill>
                  <a:schemeClr val="accent2"/>
                </a:solidFill>
                <a:latin typeface="+mj-lt"/>
              </a:rPr>
              <a:t>ownership or containment of the source </a:t>
            </a:r>
            <a:r>
              <a:rPr lang="en-US" altLang="zh-CN" dirty="0" smtClean="0">
                <a:solidFill>
                  <a:schemeClr val="accent2"/>
                </a:solidFill>
                <a:latin typeface="+mj-lt"/>
              </a:rPr>
              <a:t>class </a:t>
            </a:r>
            <a:r>
              <a:rPr lang="en-US" altLang="zh-CN" dirty="0">
                <a:solidFill>
                  <a:schemeClr val="accent2"/>
                </a:solidFill>
                <a:latin typeface="+mj-lt"/>
              </a:rPr>
              <a:t>by the </a:t>
            </a:r>
            <a:r>
              <a:rPr lang="en-US" altLang="zh-CN" dirty="0" smtClean="0">
                <a:solidFill>
                  <a:schemeClr val="accent2"/>
                </a:solidFill>
                <a:latin typeface="+mj-lt"/>
              </a:rPr>
              <a:t>target class. Class 2 </a:t>
            </a:r>
            <a:r>
              <a:rPr lang="en-US" altLang="zh-CN" dirty="0">
                <a:solidFill>
                  <a:schemeClr val="accent2"/>
                </a:solidFill>
                <a:latin typeface="+mj-lt"/>
              </a:rPr>
              <a:t>values will be contained </a:t>
            </a:r>
            <a:r>
              <a:rPr lang="en-US" altLang="zh-CN" dirty="0" smtClean="0">
                <a:solidFill>
                  <a:schemeClr val="accent2"/>
                </a:solidFill>
                <a:latin typeface="+mj-lt"/>
              </a:rPr>
              <a:t>in Class 1. </a:t>
            </a:r>
            <a:endParaRPr lang="zh-CN" altLang="en-US" dirty="0">
              <a:solidFill>
                <a:schemeClr val="accent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42315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内容占位符 2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9058" y="1600200"/>
            <a:ext cx="5545883" cy="4525963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FDM Module</a:t>
            </a:r>
            <a:endParaRPr lang="zh-CN" altLang="en-US" dirty="0"/>
          </a:p>
        </p:txBody>
      </p:sp>
      <p:sp>
        <p:nvSpPr>
          <p:cNvPr id="13" name="线形标注 2(带强调线) 12"/>
          <p:cNvSpPr/>
          <p:nvPr/>
        </p:nvSpPr>
        <p:spPr bwMode="auto">
          <a:xfrm>
            <a:off x="5148064" y="1412876"/>
            <a:ext cx="3024336" cy="936004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9468"/>
              <a:gd name="adj6" fmla="val -49677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ctr" hangingPunct="1"/>
            <a:r>
              <a:rPr kumimoji="1" lang="en-US" altLang="zh-CN" sz="1400" dirty="0">
                <a:solidFill>
                  <a:schemeClr val="accent2"/>
                </a:solidFill>
                <a:latin typeface="Arial" charset="0"/>
                <a:ea typeface="SimHei" pitchFamily="49" charset="-122"/>
              </a:rPr>
              <a:t>“</a:t>
            </a:r>
            <a:r>
              <a:rPr kumimoji="1" lang="en-US" altLang="zh-CN" sz="1400" dirty="0" err="1">
                <a:solidFill>
                  <a:schemeClr val="accent2"/>
                </a:solidFill>
                <a:latin typeface="Arial" charset="0"/>
                <a:ea typeface="SimHei" pitchFamily="49" charset="-122"/>
              </a:rPr>
              <a:t>fdm</a:t>
            </a:r>
            <a:r>
              <a:rPr kumimoji="1" lang="en-US" altLang="zh-CN" sz="1400" dirty="0">
                <a:solidFill>
                  <a:schemeClr val="accent2"/>
                </a:solidFill>
                <a:latin typeface="Arial" charset="0"/>
                <a:ea typeface="SimHei" pitchFamily="49" charset="-122"/>
              </a:rPr>
              <a:t>” is a YANG module that is part of the </a:t>
            </a:r>
            <a:r>
              <a:rPr kumimoji="1" lang="en-US" altLang="zh-CN" sz="1400" dirty="0" err="1">
                <a:solidFill>
                  <a:schemeClr val="accent2"/>
                </a:solidFill>
                <a:latin typeface="Arial" charset="0"/>
                <a:ea typeface="SimHei" pitchFamily="49" charset="-122"/>
              </a:rPr>
              <a:t>OmniRAN</a:t>
            </a:r>
            <a:r>
              <a:rPr kumimoji="1" lang="en-US" altLang="zh-CN" sz="1400" dirty="0">
                <a:solidFill>
                  <a:schemeClr val="accent2"/>
                </a:solidFill>
                <a:latin typeface="Arial" charset="0"/>
                <a:ea typeface="SimHei" pitchFamily="49" charset="-122"/>
              </a:rPr>
              <a:t> data model. It can be imported to YANG data model on any </a:t>
            </a:r>
            <a:r>
              <a:rPr kumimoji="1" lang="en-US" altLang="zh-CN" sz="1400" dirty="0" err="1">
                <a:solidFill>
                  <a:schemeClr val="accent2"/>
                </a:solidFill>
                <a:latin typeface="Arial" charset="0"/>
                <a:ea typeface="SimHei" pitchFamily="49" charset="-122"/>
              </a:rPr>
              <a:t>OminRAN</a:t>
            </a:r>
            <a:r>
              <a:rPr kumimoji="1" lang="en-US" altLang="zh-CN" sz="1400">
                <a:solidFill>
                  <a:schemeClr val="accent2"/>
                </a:solidFill>
                <a:latin typeface="Arial" charset="0"/>
                <a:ea typeface="SimHei" pitchFamily="49" charset="-122"/>
              </a:rPr>
              <a:t> </a:t>
            </a:r>
            <a:r>
              <a:rPr kumimoji="1" lang="en-US" altLang="zh-CN" sz="1400" smtClean="0">
                <a:solidFill>
                  <a:schemeClr val="accent2"/>
                </a:solidFill>
                <a:latin typeface="Arial" charset="0"/>
                <a:ea typeface="SimHei" pitchFamily="49" charset="-122"/>
              </a:rPr>
              <a:t>entities.</a:t>
            </a:r>
            <a:endParaRPr kumimoji="1" lang="zh-CN" altLang="en-US" sz="1400" dirty="0">
              <a:solidFill>
                <a:schemeClr val="accent2"/>
              </a:solidFill>
              <a:latin typeface="Arial" charset="0"/>
              <a:ea typeface="SimHei" pitchFamily="49" charset="-122"/>
            </a:endParaRPr>
          </a:p>
        </p:txBody>
      </p:sp>
      <p:sp>
        <p:nvSpPr>
          <p:cNvPr id="14" name="线形标注 2(带强调线) 13"/>
          <p:cNvSpPr/>
          <p:nvPr/>
        </p:nvSpPr>
        <p:spPr bwMode="auto">
          <a:xfrm>
            <a:off x="6709382" y="3912545"/>
            <a:ext cx="2111089" cy="487623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8291"/>
              <a:gd name="adj6" fmla="val -51267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ctr" hangingPunct="1"/>
            <a:r>
              <a:rPr kumimoji="1" lang="en-US" altLang="zh-CN" sz="1400" dirty="0">
                <a:solidFill>
                  <a:schemeClr val="accent2"/>
                </a:solidFill>
                <a:latin typeface="Arial" charset="0"/>
                <a:ea typeface="SimHei" pitchFamily="49" charset="-122"/>
              </a:rPr>
              <a:t>Reference: ITU-T </a:t>
            </a:r>
            <a:r>
              <a:rPr kumimoji="1" lang="en-US" altLang="zh-CN" sz="1400" dirty="0" smtClean="0">
                <a:solidFill>
                  <a:schemeClr val="accent2"/>
                </a:solidFill>
                <a:latin typeface="Arial" charset="0"/>
                <a:ea typeface="SimHei" pitchFamily="49" charset="-122"/>
              </a:rPr>
              <a:t>X.733, BBF TR-181</a:t>
            </a:r>
            <a:endParaRPr kumimoji="1" lang="zh-CN" altLang="en-US" sz="1400" dirty="0">
              <a:solidFill>
                <a:schemeClr val="accent2"/>
              </a:solidFill>
              <a:latin typeface="Arial" charset="0"/>
              <a:ea typeface="SimHei" pitchFamily="49" charset="-122"/>
            </a:endParaRPr>
          </a:p>
        </p:txBody>
      </p:sp>
      <p:cxnSp>
        <p:nvCxnSpPr>
          <p:cNvPr id="16" name="直接连接符 15"/>
          <p:cNvCxnSpPr/>
          <p:nvPr/>
        </p:nvCxnSpPr>
        <p:spPr bwMode="auto">
          <a:xfrm flipV="1">
            <a:off x="4067944" y="4005064"/>
            <a:ext cx="1728192" cy="36004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20" name="直接连接符 19"/>
          <p:cNvCxnSpPr/>
          <p:nvPr/>
        </p:nvCxnSpPr>
        <p:spPr bwMode="auto">
          <a:xfrm>
            <a:off x="5779321" y="4005064"/>
            <a:ext cx="592879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pic>
        <p:nvPicPr>
          <p:cNvPr id="24" name="图片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771" y="1600200"/>
            <a:ext cx="1393541" cy="800744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771" y="2573609"/>
            <a:ext cx="1162472" cy="911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72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Element: interface</a:t>
            </a:r>
            <a:endParaRPr lang="zh-CN" altLang="en-US" dirty="0"/>
          </a:p>
        </p:txBody>
      </p:sp>
      <p:pic>
        <p:nvPicPr>
          <p:cNvPr id="20" name="内容占位符 1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9786" y="1600200"/>
            <a:ext cx="5244428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789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Element: port</a:t>
            </a:r>
            <a:endParaRPr lang="zh-CN" altLang="en-US" dirty="0"/>
          </a:p>
        </p:txBody>
      </p:sp>
      <p:sp>
        <p:nvSpPr>
          <p:cNvPr id="9" name="圆角矩形 8"/>
          <p:cNvSpPr/>
          <p:nvPr/>
        </p:nvSpPr>
        <p:spPr bwMode="auto">
          <a:xfrm>
            <a:off x="1187624" y="4365104"/>
            <a:ext cx="1800200" cy="1440160"/>
          </a:xfrm>
          <a:prstGeom prst="roundRect">
            <a:avLst/>
          </a:prstGeom>
          <a:noFill/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线形标注 2(带强调线) 10"/>
          <p:cNvSpPr/>
          <p:nvPr/>
        </p:nvSpPr>
        <p:spPr bwMode="auto">
          <a:xfrm>
            <a:off x="1619672" y="6021288"/>
            <a:ext cx="2060648" cy="504056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7062"/>
              <a:gd name="adj6" fmla="val -21128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fontAlgn="ctr" hangingPunct="1"/>
            <a:r>
              <a:rPr kumimoji="1" lang="en-US" altLang="zh-CN" sz="1400" dirty="0">
                <a:solidFill>
                  <a:schemeClr val="accent2"/>
                </a:solidFill>
                <a:latin typeface="Arial" charset="0"/>
                <a:ea typeface="SimHei" pitchFamily="49" charset="-122"/>
              </a:rPr>
              <a:t>Reference: MEF-38 (</a:t>
            </a:r>
            <a:r>
              <a:rPr kumimoji="1" lang="en-US" altLang="zh-CN" sz="1400" dirty="0" err="1">
                <a:solidFill>
                  <a:schemeClr val="accent2"/>
                </a:solidFill>
                <a:latin typeface="Arial" charset="0"/>
                <a:ea typeface="SimHei" pitchFamily="49" charset="-122"/>
              </a:rPr>
              <a:t>mef</a:t>
            </a:r>
            <a:r>
              <a:rPr kumimoji="1" lang="en-US" altLang="zh-CN" sz="1400" dirty="0">
                <a:solidFill>
                  <a:schemeClr val="accent2"/>
                </a:solidFill>
                <a:latin typeface="Arial" charset="0"/>
                <a:ea typeface="SimHei" pitchFamily="49" charset="-122"/>
              </a:rPr>
              <a:t>-cfm YANG module)</a:t>
            </a:r>
            <a:endParaRPr kumimoji="1" lang="zh-CN" altLang="en-US" sz="1400" dirty="0">
              <a:solidFill>
                <a:schemeClr val="accent2"/>
              </a:solidFill>
              <a:latin typeface="Arial" charset="0"/>
              <a:ea typeface="SimHei" pitchFamily="49" charset="-122"/>
            </a:endParaRPr>
          </a:p>
        </p:txBody>
      </p:sp>
      <p:sp>
        <p:nvSpPr>
          <p:cNvPr id="12" name="线形标注 2(带强调线) 11"/>
          <p:cNvSpPr/>
          <p:nvPr/>
        </p:nvSpPr>
        <p:spPr bwMode="auto">
          <a:xfrm flipH="1">
            <a:off x="135197" y="3373681"/>
            <a:ext cx="1611760" cy="258326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19453"/>
              <a:gd name="adj6" fmla="val -36466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fontAlgn="ctr" hangingPunct="1"/>
            <a:r>
              <a:rPr kumimoji="1" lang="en-US" altLang="zh-CN" sz="1400" dirty="0" smtClean="0">
                <a:solidFill>
                  <a:schemeClr val="accent2"/>
                </a:solidFill>
                <a:latin typeface="Arial" charset="0"/>
                <a:ea typeface="SimHei" pitchFamily="49" charset="-122"/>
              </a:rPr>
              <a:t>Defined in 802.3</a:t>
            </a:r>
            <a:endParaRPr kumimoji="1" lang="zh-CN" altLang="en-US" sz="1400" dirty="0">
              <a:solidFill>
                <a:schemeClr val="accent2"/>
              </a:solidFill>
              <a:latin typeface="Arial" charset="0"/>
              <a:ea typeface="SimHei" pitchFamily="49" charset="-122"/>
            </a:endParaRPr>
          </a:p>
        </p:txBody>
      </p:sp>
      <p:sp>
        <p:nvSpPr>
          <p:cNvPr id="14" name="线形标注 2(带强调线) 13"/>
          <p:cNvSpPr/>
          <p:nvPr/>
        </p:nvSpPr>
        <p:spPr bwMode="auto">
          <a:xfrm flipH="1">
            <a:off x="115482" y="3785515"/>
            <a:ext cx="1296144" cy="693956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5680"/>
              <a:gd name="adj6" fmla="val -36545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ctr" hangingPunct="1"/>
            <a:r>
              <a:rPr kumimoji="1" lang="en-US" altLang="zh-CN" sz="1400" dirty="0" smtClean="0">
                <a:solidFill>
                  <a:schemeClr val="accent2"/>
                </a:solidFill>
                <a:latin typeface="Arial" charset="0"/>
                <a:ea typeface="SimHei" pitchFamily="49" charset="-122"/>
              </a:rPr>
              <a:t>Defined in 802.1Q, a.k.a. Ethernet ping.</a:t>
            </a:r>
            <a:endParaRPr kumimoji="1" lang="zh-CN" altLang="en-US" sz="1400" dirty="0">
              <a:solidFill>
                <a:schemeClr val="accent2"/>
              </a:solidFill>
              <a:latin typeface="Arial" charset="0"/>
              <a:ea typeface="SimHei" pitchFamily="49" charset="-122"/>
            </a:endParaRPr>
          </a:p>
        </p:txBody>
      </p:sp>
      <p:sp>
        <p:nvSpPr>
          <p:cNvPr id="19" name="线形标注 2(带强调线) 18"/>
          <p:cNvSpPr/>
          <p:nvPr/>
        </p:nvSpPr>
        <p:spPr bwMode="auto">
          <a:xfrm>
            <a:off x="6141944" y="1321940"/>
            <a:ext cx="2174472" cy="715813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62906"/>
              <a:gd name="adj6" fmla="val -16225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ctr" hangingPunct="1"/>
            <a:r>
              <a:rPr kumimoji="1" lang="en-US" altLang="zh-CN" sz="1400" dirty="0" smtClean="0">
                <a:solidFill>
                  <a:schemeClr val="accent2"/>
                </a:solidFill>
                <a:latin typeface="Arial" charset="0"/>
                <a:ea typeface="SimHei" pitchFamily="49" charset="-122"/>
              </a:rPr>
              <a:t>Defined thresholds for reporting link related threshold crossing event.</a:t>
            </a:r>
            <a:endParaRPr kumimoji="1" lang="zh-CN" altLang="en-US" sz="1400" dirty="0">
              <a:solidFill>
                <a:schemeClr val="accent2"/>
              </a:solidFill>
              <a:latin typeface="Arial" charset="0"/>
              <a:ea typeface="SimHei" pitchFamily="49" charset="-122"/>
            </a:endParaRPr>
          </a:p>
        </p:txBody>
      </p:sp>
      <p:sp>
        <p:nvSpPr>
          <p:cNvPr id="20" name="线形标注 2(带强调线) 19"/>
          <p:cNvSpPr/>
          <p:nvPr/>
        </p:nvSpPr>
        <p:spPr bwMode="auto">
          <a:xfrm>
            <a:off x="7037530" y="4175172"/>
            <a:ext cx="1656184" cy="461754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9372"/>
              <a:gd name="adj6" fmla="val -34527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ctr" hangingPunct="1"/>
            <a:r>
              <a:rPr kumimoji="1" lang="en-US" altLang="zh-CN" sz="1400" dirty="0" smtClean="0">
                <a:solidFill>
                  <a:schemeClr val="accent2"/>
                </a:solidFill>
                <a:latin typeface="Arial" charset="0"/>
                <a:ea typeface="SimHei" pitchFamily="49" charset="-122"/>
              </a:rPr>
              <a:t>RRM results as defined in 802.11k</a:t>
            </a:r>
            <a:endParaRPr kumimoji="1" lang="zh-CN" altLang="en-US" sz="1400" dirty="0">
              <a:solidFill>
                <a:schemeClr val="accent2"/>
              </a:solidFill>
              <a:latin typeface="Arial" charset="0"/>
              <a:ea typeface="SimHei" pitchFamily="49" charset="-122"/>
            </a:endParaRPr>
          </a:p>
        </p:txBody>
      </p:sp>
      <p:sp>
        <p:nvSpPr>
          <p:cNvPr id="21" name="线形标注 2(带强调线) 20"/>
          <p:cNvSpPr/>
          <p:nvPr/>
        </p:nvSpPr>
        <p:spPr bwMode="auto">
          <a:xfrm>
            <a:off x="6906453" y="4756381"/>
            <a:ext cx="1667795" cy="461754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0485"/>
              <a:gd name="adj6" fmla="val -32803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ctr" hangingPunct="1"/>
            <a:r>
              <a:rPr kumimoji="1" lang="en-US" altLang="zh-CN" sz="1400" dirty="0" smtClean="0">
                <a:solidFill>
                  <a:schemeClr val="accent2"/>
                </a:solidFill>
                <a:latin typeface="Arial" charset="0"/>
                <a:ea typeface="SimHei" pitchFamily="49" charset="-122"/>
              </a:rPr>
              <a:t>WNM results as defined in 802.11v</a:t>
            </a:r>
            <a:endParaRPr kumimoji="1" lang="zh-CN" altLang="en-US" sz="1400" dirty="0">
              <a:solidFill>
                <a:schemeClr val="accent2"/>
              </a:solidFill>
              <a:latin typeface="Arial" charset="0"/>
              <a:ea typeface="SimHei" pitchFamily="49" charset="-122"/>
            </a:endParaRPr>
          </a:p>
        </p:txBody>
      </p:sp>
      <p:sp>
        <p:nvSpPr>
          <p:cNvPr id="22" name="线形标注 2(带强调线) 21"/>
          <p:cNvSpPr/>
          <p:nvPr/>
        </p:nvSpPr>
        <p:spPr bwMode="auto">
          <a:xfrm>
            <a:off x="6405213" y="5568467"/>
            <a:ext cx="2010595" cy="674436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6542"/>
              <a:gd name="adj6" fmla="val -33584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ctr" hangingPunct="1"/>
            <a:r>
              <a:rPr kumimoji="1" lang="en-US" altLang="zh-CN" sz="1400" dirty="0" smtClean="0">
                <a:solidFill>
                  <a:schemeClr val="accent2"/>
                </a:solidFill>
                <a:latin typeface="Arial" charset="0"/>
                <a:ea typeface="SimHei" pitchFamily="49" charset="-122"/>
              </a:rPr>
              <a:t>Topology, configuration info provided by LLDP (802.1ab)</a:t>
            </a:r>
            <a:endParaRPr kumimoji="1" lang="zh-CN" altLang="en-US" sz="1400" dirty="0">
              <a:solidFill>
                <a:schemeClr val="accent2"/>
              </a:solidFill>
              <a:latin typeface="Arial" charset="0"/>
              <a:ea typeface="SimHei" pitchFamily="49" charset="-122"/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3190" y="1600200"/>
            <a:ext cx="6917619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365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Element: continuity-check</a:t>
            </a:r>
            <a:endParaRPr lang="zh-CN" altLang="en-US" dirty="0"/>
          </a:p>
        </p:txBody>
      </p:sp>
      <p:pic>
        <p:nvPicPr>
          <p:cNvPr id="8" name="内容占位符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56260" y="3046420"/>
            <a:ext cx="4231479" cy="3361715"/>
          </a:xfrm>
          <a:prstGeom prst="rect">
            <a:avLst/>
          </a:prstGeom>
        </p:spPr>
      </p:pic>
      <p:sp>
        <p:nvSpPr>
          <p:cNvPr id="7" name="线形标注 2(带强调线) 6"/>
          <p:cNvSpPr/>
          <p:nvPr/>
        </p:nvSpPr>
        <p:spPr bwMode="auto">
          <a:xfrm>
            <a:off x="6948264" y="2708920"/>
            <a:ext cx="2060648" cy="504056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99549"/>
              <a:gd name="adj6" fmla="val -46029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fontAlgn="ctr" hangingPunct="1"/>
            <a:r>
              <a:rPr kumimoji="1" lang="en-US" altLang="zh-CN" sz="1400" dirty="0">
                <a:solidFill>
                  <a:schemeClr val="accent2"/>
                </a:solidFill>
                <a:latin typeface="Arial" charset="0"/>
                <a:ea typeface="SimHei" pitchFamily="49" charset="-122"/>
              </a:rPr>
              <a:t>Reference: MEF-38 (</a:t>
            </a:r>
            <a:r>
              <a:rPr kumimoji="1" lang="en-US" altLang="zh-CN" sz="1400" dirty="0" err="1">
                <a:solidFill>
                  <a:schemeClr val="accent2"/>
                </a:solidFill>
                <a:latin typeface="Arial" charset="0"/>
                <a:ea typeface="SimHei" pitchFamily="49" charset="-122"/>
              </a:rPr>
              <a:t>mef</a:t>
            </a:r>
            <a:r>
              <a:rPr kumimoji="1" lang="en-US" altLang="zh-CN" sz="1400" dirty="0">
                <a:solidFill>
                  <a:schemeClr val="accent2"/>
                </a:solidFill>
                <a:latin typeface="Arial" charset="0"/>
                <a:ea typeface="SimHei" pitchFamily="49" charset="-122"/>
              </a:rPr>
              <a:t>-cfm YANG module)</a:t>
            </a:r>
            <a:endParaRPr kumimoji="1" lang="zh-CN" altLang="en-US" sz="1400" dirty="0">
              <a:solidFill>
                <a:schemeClr val="accent2"/>
              </a:solidFill>
              <a:latin typeface="Arial" charset="0"/>
              <a:ea typeface="SimHei" pitchFamily="49" charset="-122"/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zh-CN" sz="2400" kern="0" dirty="0" smtClean="0"/>
              <a:t>Continuity Check (CC): </a:t>
            </a:r>
            <a:r>
              <a:rPr lang="en-US" altLang="zh-CN" sz="2400" dirty="0"/>
              <a:t>The multicast unidirectional heartbeat message is used to detect </a:t>
            </a:r>
            <a:r>
              <a:rPr lang="en-US" altLang="zh-CN" sz="2400" dirty="0" smtClean="0"/>
              <a:t>connectivity. Defined in 802.3.</a:t>
            </a:r>
            <a:endParaRPr lang="zh-CN" alt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2105034901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omniran-14-0033-01-ecsg-omniran-pptx-template</Template>
  <TotalTime>8816</TotalTime>
  <Words>764</Words>
  <Application>Microsoft Office PowerPoint</Application>
  <PresentationFormat>全屏显示(4:3)</PresentationFormat>
  <Paragraphs>97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omniran_usecase_template</vt:lpstr>
      <vt:lpstr>PowerPoint 演示文稿</vt:lpstr>
      <vt:lpstr>YANG Data Model for FDM</vt:lpstr>
      <vt:lpstr>Introduction</vt:lpstr>
      <vt:lpstr>Basic Assumptions for FDM Functionality</vt:lpstr>
      <vt:lpstr>Basic Assumptions of UML Class Diagram</vt:lpstr>
      <vt:lpstr>FDM Module</vt:lpstr>
      <vt:lpstr>Element: interface</vt:lpstr>
      <vt:lpstr>Element: port</vt:lpstr>
      <vt:lpstr>Element: continuity-check</vt:lpstr>
      <vt:lpstr>Reference: MEF-38</vt:lpstr>
      <vt:lpstr>Reference: IEEE 802.1Q</vt:lpstr>
      <vt:lpstr>Reference</vt:lpstr>
      <vt:lpstr>Questions, Comments 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Yi, Su/易粟</dc:creator>
  <cp:lastModifiedBy>Hao</cp:lastModifiedBy>
  <cp:revision>114</cp:revision>
  <cp:lastPrinted>1998-02-10T13:28:06Z</cp:lastPrinted>
  <dcterms:created xsi:type="dcterms:W3CDTF">2015-11-05T09:24:45Z</dcterms:created>
  <dcterms:modified xsi:type="dcterms:W3CDTF">2017-03-13T15:51:11Z</dcterms:modified>
</cp:coreProperties>
</file>