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9" r:id="rId4"/>
    <p:sldId id="318" r:id="rId5"/>
    <p:sldId id="290" r:id="rId6"/>
    <p:sldId id="291" r:id="rId7"/>
    <p:sldId id="292" r:id="rId8"/>
    <p:sldId id="320" r:id="rId9"/>
    <p:sldId id="293" r:id="rId10"/>
    <p:sldId id="271" r:id="rId11"/>
    <p:sldId id="297" r:id="rId12"/>
    <p:sldId id="299" r:id="rId13"/>
    <p:sldId id="321" r:id="rId14"/>
    <p:sldId id="309" r:id="rId15"/>
    <p:sldId id="322" r:id="rId16"/>
    <p:sldId id="323" r:id="rId17"/>
    <p:sldId id="324" r:id="rId18"/>
    <p:sldId id="327" r:id="rId19"/>
    <p:sldId id="325" r:id="rId20"/>
    <p:sldId id="32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04" autoAdjust="0"/>
    <p:restoredTop sz="96115" autoAdjust="0"/>
  </p:normalViewPr>
  <p:slideViewPr>
    <p:cSldViewPr>
      <p:cViewPr varScale="1">
        <p:scale>
          <a:sx n="108" d="100"/>
          <a:sy n="108" d="100"/>
        </p:scale>
        <p:origin x="90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omniran-17-0020-01-00TG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18-00-00TG-feb-7th-confcall-minutes.docx" TargetMode="External"/><Relationship Id="rId4" Type="http://schemas.openxmlformats.org/officeDocument/2006/relationships/hyperlink" Target="https://mentor.ieee.org/omniran/dcn/17/omniran-17-0029-00-5gaa-icaid-introduction.pptx" TargetMode="External"/><Relationship Id="rId5" Type="http://schemas.openxmlformats.org/officeDocument/2006/relationships/hyperlink" Target="https://mentor.ieee.org/omniran/dcn/17/omniran-17-0030-00-CF00-802-1cf-d0-4-collected-comments.xls" TargetMode="External"/><Relationship Id="rId6" Type="http://schemas.openxmlformats.org/officeDocument/2006/relationships/hyperlink" Target="https://mentor.ieee.org/omniran/dcn/17/omniran-17-0021-00-CF00-deployment-scenario-wi-fi-router.docx" TargetMode="External"/><Relationship Id="rId7" Type="http://schemas.openxmlformats.org/officeDocument/2006/relationships/hyperlink" Target="https://mentor.ieee.org/omniran/dcn/17/omniran-17-0022-00-CF00-deployment-scenario-enterprise-network.docx" TargetMode="External"/><Relationship Id="rId8" Type="http://schemas.openxmlformats.org/officeDocument/2006/relationships/hyperlink" Target="https://mentor.ieee.org/omniran/dcn/17/omniran-17-0007-01-CF00-mapping-fdm-to-ieee-802-technologies.docx" TargetMode="External"/><Relationship Id="rId9" Type="http://schemas.openxmlformats.org/officeDocument/2006/relationships/hyperlink" Target="https://mentor.ieee.org/omniran/dcn/17/omniran-17-0028-00-CF00-data-model-for-fdm.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15-00-00TG-jan-2017-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18-00-00TG-feb-7th-confcall-minutes.docx" TargetMode="External"/><Relationship Id="rId4" Type="http://schemas.openxmlformats.org/officeDocument/2006/relationships/hyperlink" Target="https://mentor.ieee.org/omniran/dcn/17/omniran-17-0029-00-5gaa-icaid-introduction.pptx" TargetMode="External"/><Relationship Id="rId5" Type="http://schemas.openxmlformats.org/officeDocument/2006/relationships/hyperlink" Target="https://mentor.ieee.org/omniran/dcn/17/omniran-17-0030-00-CF00-802-1cf-d0-4-collected-comments.xls" TargetMode="External"/><Relationship Id="rId6" Type="http://schemas.openxmlformats.org/officeDocument/2006/relationships/hyperlink" Target="https://mentor.ieee.org/omniran/dcn/17/omniran-17-0021-00-CF00-deployment-scenario-wi-fi-router.docx" TargetMode="External"/><Relationship Id="rId7" Type="http://schemas.openxmlformats.org/officeDocument/2006/relationships/hyperlink" Target="https://mentor.ieee.org/omniran/dcn/17/omniran-17-0022-00-CF00-deployment-scenario-enterprise-network.docx" TargetMode="External"/><Relationship Id="rId8" Type="http://schemas.openxmlformats.org/officeDocument/2006/relationships/hyperlink" Target="https://mentor.ieee.org/omniran/dcn/17/omniran-17-0028-00-CF00-data-model-for-fdm.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15-00-00TG-jan-2017-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18-00-00TG-feb-7th-confcall-minutes.docx" TargetMode="External"/><Relationship Id="rId4" Type="http://schemas.openxmlformats.org/officeDocument/2006/relationships/hyperlink" Target="https://mentor.ieee.org/omniran/dcn/17/omniran-17-0029-00-5gaa-icaid-introduc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15-00-00TG-jan-2017-f2f-meeting-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21-00-CF00-deployment-scenario-wi-fi-router.docx" TargetMode="External"/><Relationship Id="rId4" Type="http://schemas.openxmlformats.org/officeDocument/2006/relationships/hyperlink" Target="https://mentor.ieee.org/omniran/dcn/17/omniran-17-0030-01-CF00-802-1cf-d0-4-collected-comments.xls"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30-00-CF00-802-1cf-d0-4-collected-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21-00-CF00-deployment-scenario-wi-fi-router.docx" TargetMode="External"/><Relationship Id="rId4" Type="http://schemas.openxmlformats.org/officeDocument/2006/relationships/hyperlink" Target="https://mentor.ieee.org/omniran/dcn/17/omniran-17-0021-01-CF00-deployment-scenario-wi-fi-router.docx" TargetMode="External"/><Relationship Id="rId5" Type="http://schemas.openxmlformats.org/officeDocument/2006/relationships/hyperlink" Target="https://mentor.ieee.org/omniran/dcn/17/omniran-17-0022-01-CF00-deployment-scenario-enterprise-network.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30-01-CF00-802-1cf-d0-4-collected-comments.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28-00-CF00-data-model-for-fdm.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2017 F2F Meeting</a:t>
            </a:r>
            <a:br>
              <a:rPr lang="en-US" dirty="0"/>
            </a:br>
            <a:r>
              <a:rPr lang="en-US" dirty="0"/>
              <a:t>Vancouver, BC</a:t>
            </a:r>
          </a:p>
        </p:txBody>
      </p:sp>
      <p:sp>
        <p:nvSpPr>
          <p:cNvPr id="3" name="Subtitle 2"/>
          <p:cNvSpPr>
            <a:spLocks noGrp="1"/>
          </p:cNvSpPr>
          <p:nvPr>
            <p:ph type="subTitle" idx="1"/>
          </p:nvPr>
        </p:nvSpPr>
        <p:spPr/>
        <p:txBody>
          <a:bodyPr/>
          <a:lstStyle/>
          <a:p>
            <a:r>
              <a:rPr lang="en-US" dirty="0" smtClean="0"/>
              <a:t>2017-03-14</a:t>
            </a:r>
            <a:endParaRPr lang="en-US" dirty="0"/>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16:00</a:t>
            </a:r>
            <a:endParaRPr lang="en-GB" sz="2000" dirty="0"/>
          </a:p>
          <a:p>
            <a:r>
              <a:rPr lang="en-GB" sz="2400" dirty="0"/>
              <a:t>Minutes taker</a:t>
            </a:r>
            <a:r>
              <a:rPr lang="en-GB" sz="2400" dirty="0" smtClean="0"/>
              <a:t>:</a:t>
            </a:r>
          </a:p>
          <a:p>
            <a:pPr lvl="1"/>
            <a:r>
              <a:rPr lang="en-GB" sz="2000" dirty="0" smtClean="0"/>
              <a:t>Walter is taking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007548"/>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Tomoki</a:t>
                      </a:r>
                      <a:r>
                        <a:rPr lang="en-US" sz="1400" baseline="0" dirty="0" smtClean="0">
                          <a:solidFill>
                            <a:schemeClr val="tx1"/>
                          </a:solidFill>
                        </a:rPr>
                        <a:t> </a:t>
                      </a:r>
                      <a:r>
                        <a:rPr lang="en-US" sz="1400" baseline="0" dirty="0" err="1" smtClean="0">
                          <a:solidFill>
                            <a:schemeClr val="tx1"/>
                          </a:solidFill>
                        </a:rPr>
                        <a:t>Ohsawa</a:t>
                      </a:r>
                      <a:endParaRPr lang="en-US" sz="1400" dirty="0">
                        <a:solidFill>
                          <a:schemeClr val="tx1"/>
                        </a:solidFill>
                      </a:endParaRPr>
                    </a:p>
                  </a:txBody>
                  <a:tcPr/>
                </a:tc>
                <a:tc>
                  <a:txBody>
                    <a:bodyPr/>
                    <a:lstStyle/>
                    <a:p>
                      <a:r>
                        <a:rPr lang="en-US" sz="1400" dirty="0" smtClean="0">
                          <a:solidFill>
                            <a:schemeClr val="tx1"/>
                          </a:solidFill>
                        </a:rPr>
                        <a:t>BRID</a:t>
                      </a:r>
                      <a:endParaRPr lang="en-US" sz="1400" dirty="0">
                        <a:solidFill>
                          <a:schemeClr val="tx1"/>
                        </a:solidFill>
                      </a:endParaRPr>
                    </a:p>
                  </a:txBody>
                  <a:tcPr/>
                </a:tc>
                <a:extLst>
                  <a:ext uri="{0D108BD9-81ED-4DB2-BD59-A6C34878D82A}">
                    <a16:rowId xmlns:a16="http://schemas.microsoft.com/office/drawing/2014/main" xmlns=""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Satoko</a:t>
                      </a:r>
                      <a:r>
                        <a:rPr lang="en-US" sz="1400" baseline="0" dirty="0" smtClean="0">
                          <a:solidFill>
                            <a:schemeClr val="tx1"/>
                          </a:solidFill>
                        </a:rPr>
                        <a:t> </a:t>
                      </a:r>
                      <a:r>
                        <a:rPr lang="en-US" sz="1400" baseline="0" dirty="0" err="1" smtClean="0">
                          <a:solidFill>
                            <a:schemeClr val="tx1"/>
                          </a:solidFill>
                        </a:rPr>
                        <a:t>Itaya</a:t>
                      </a:r>
                      <a:endParaRPr lang="en-US" sz="1400" dirty="0">
                        <a:solidFill>
                          <a:schemeClr val="tx1"/>
                        </a:solidFill>
                      </a:endParaRPr>
                    </a:p>
                  </a:txBody>
                  <a:tcPr/>
                </a:tc>
                <a:tc>
                  <a:txBody>
                    <a:bodyPr/>
                    <a:lstStyle/>
                    <a:p>
                      <a:r>
                        <a:rPr lang="en-US" sz="1400" dirty="0" smtClean="0">
                          <a:solidFill>
                            <a:schemeClr val="tx1"/>
                          </a:solidFill>
                        </a:rPr>
                        <a:t>NICT</a:t>
                      </a:r>
                      <a:endParaRPr lang="en-US" sz="1400" dirty="0">
                        <a:solidFill>
                          <a:schemeClr val="tx1"/>
                        </a:solidFill>
                      </a:endParaRPr>
                    </a:p>
                  </a:txBody>
                  <a:tcPr/>
                </a:tc>
                <a:extLst>
                  <a:ext uri="{0D108BD9-81ED-4DB2-BD59-A6C34878D82A}">
                    <a16:rowId xmlns:a16="http://schemas.microsoft.com/office/drawing/2014/main" xmlns="" val="10002"/>
                  </a:ext>
                </a:extLst>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Roger</a:t>
                      </a:r>
                      <a:r>
                        <a:rPr lang="en-US" sz="1400" baseline="0" dirty="0" smtClean="0">
                          <a:solidFill>
                            <a:schemeClr val="tx1"/>
                          </a:solidFill>
                        </a:rPr>
                        <a:t>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extLst>
                  <a:ext uri="{0D108BD9-81ED-4DB2-BD59-A6C34878D82A}">
                    <a16:rowId xmlns:a16="http://schemas.microsoft.com/office/drawing/2014/main" xmlns="" val="10003"/>
                  </a:ext>
                </a:extLst>
              </a:tr>
              <a:tr h="292100">
                <a:tc>
                  <a:txBody>
                    <a:bodyPr/>
                    <a:lstStyle/>
                    <a:p>
                      <a:r>
                        <a:rPr lang="en-US" sz="1400" dirty="0" smtClean="0">
                          <a:solidFill>
                            <a:schemeClr val="tx1"/>
                          </a:solidFill>
                        </a:rPr>
                        <a:t>Patrick</a:t>
                      </a:r>
                      <a:r>
                        <a:rPr lang="en-US" sz="1400" baseline="0" dirty="0" smtClean="0">
                          <a:solidFill>
                            <a:schemeClr val="tx1"/>
                          </a:solidFill>
                        </a:rPr>
                        <a:t> </a:t>
                      </a:r>
                      <a:r>
                        <a:rPr lang="en-US" sz="1400" baseline="0" dirty="0" err="1" smtClean="0">
                          <a:solidFill>
                            <a:schemeClr val="tx1"/>
                          </a:solidFill>
                        </a:rPr>
                        <a:t>Slaats</a:t>
                      </a:r>
                      <a:endParaRPr lang="en-US" sz="1400" dirty="0">
                        <a:solidFill>
                          <a:schemeClr val="tx1"/>
                        </a:solidFill>
                      </a:endParaRPr>
                    </a:p>
                  </a:txBody>
                  <a:tcPr/>
                </a:tc>
                <a:tc>
                  <a:txBody>
                    <a:bodyPr/>
                    <a:lstStyle/>
                    <a:p>
                      <a:r>
                        <a:rPr lang="en-US" sz="1400" dirty="0" smtClean="0">
                          <a:solidFill>
                            <a:schemeClr val="tx1"/>
                          </a:solidFill>
                        </a:rPr>
                        <a:t>IEEE-SA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Su</a:t>
                      </a:r>
                      <a:r>
                        <a:rPr lang="en-US" sz="1400" baseline="0" dirty="0" smtClean="0">
                          <a:solidFill>
                            <a:schemeClr val="tx1"/>
                          </a:solidFill>
                        </a:rPr>
                        <a:t> Yi</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extLst>
                  <a:ext uri="{0D108BD9-81ED-4DB2-BD59-A6C34878D82A}">
                    <a16:rowId xmlns:a16="http://schemas.microsoft.com/office/drawing/2014/main" xmlns="" val="10004"/>
                  </a:ext>
                </a:extLst>
              </a:tr>
              <a:tr h="292100">
                <a:tc>
                  <a:txBody>
                    <a:bodyPr/>
                    <a:lstStyle/>
                    <a:p>
                      <a:r>
                        <a:rPr lang="en-US" sz="1400" dirty="0" err="1">
                          <a:solidFill>
                            <a:schemeClr val="tx1"/>
                          </a:solidFill>
                        </a:rPr>
                        <a:t>Hyeong</a:t>
                      </a:r>
                      <a:r>
                        <a:rPr lang="en-US" sz="1400" baseline="0" dirty="0">
                          <a:solidFill>
                            <a:schemeClr val="tx1"/>
                          </a:solidFill>
                        </a:rPr>
                        <a:t> Ho Lee</a:t>
                      </a:r>
                      <a:endParaRPr lang="en-US" sz="1400" dirty="0">
                        <a:solidFill>
                          <a:schemeClr val="tx1"/>
                        </a:solidFill>
                      </a:endParaRPr>
                    </a:p>
                  </a:txBody>
                  <a:tcPr/>
                </a:tc>
                <a:tc>
                  <a:txBody>
                    <a:bodyPr/>
                    <a:lstStyle/>
                    <a:p>
                      <a:r>
                        <a:rPr lang="en-US" sz="1400" dirty="0">
                          <a:solidFill>
                            <a:schemeClr val="tx1"/>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Juan</a:t>
                      </a:r>
                      <a:r>
                        <a:rPr lang="en-US" sz="1400" baseline="0" dirty="0" smtClean="0">
                          <a:solidFill>
                            <a:schemeClr val="tx1"/>
                          </a:solidFill>
                        </a:rPr>
                        <a:t> Carlos Zuniga</a:t>
                      </a:r>
                      <a:endParaRPr lang="en-US" sz="1400" dirty="0">
                        <a:solidFill>
                          <a:schemeClr val="tx1"/>
                        </a:solidFill>
                      </a:endParaRPr>
                    </a:p>
                  </a:txBody>
                  <a:tcPr/>
                </a:tc>
                <a:tc>
                  <a:txBody>
                    <a:bodyPr/>
                    <a:lstStyle/>
                    <a:p>
                      <a:r>
                        <a:rPr lang="en-US" sz="1400" dirty="0" err="1" smtClean="0">
                          <a:solidFill>
                            <a:schemeClr val="tx1"/>
                          </a:solidFill>
                        </a:rPr>
                        <a:t>Sigfox</a:t>
                      </a:r>
                      <a:endParaRPr lang="en-US" sz="1400" dirty="0">
                        <a:solidFill>
                          <a:schemeClr val="tx1"/>
                        </a:solidFill>
                      </a:endParaRPr>
                    </a:p>
                  </a:txBody>
                  <a:tcPr/>
                </a:tc>
                <a:extLst>
                  <a:ext uri="{0D108BD9-81ED-4DB2-BD59-A6C34878D82A}">
                    <a16:rowId xmlns:a16="http://schemas.microsoft.com/office/drawing/2014/main" xmlns="" val="10005"/>
                  </a:ext>
                </a:extLst>
              </a:tr>
              <a:tr h="292100">
                <a:tc>
                  <a:txBody>
                    <a:bodyPr/>
                    <a:lstStyle/>
                    <a:p>
                      <a:r>
                        <a:rPr lang="en-US" sz="1400" dirty="0" err="1" smtClean="0">
                          <a:solidFill>
                            <a:schemeClr val="tx1"/>
                          </a:solidFill>
                        </a:rPr>
                        <a:t>Yunsong</a:t>
                      </a:r>
                      <a:r>
                        <a:rPr lang="en-US" sz="1400" baseline="0" dirty="0" smtClean="0">
                          <a:solidFill>
                            <a:schemeClr val="tx1"/>
                          </a:solidFill>
                        </a:rPr>
                        <a:t> Yang</a:t>
                      </a:r>
                      <a:endParaRPr lang="en-US" sz="1400" dirty="0">
                        <a:solidFill>
                          <a:schemeClr val="tx1"/>
                        </a:solidFill>
                      </a:endParaRPr>
                    </a:p>
                  </a:txBody>
                  <a:tcPr/>
                </a:tc>
                <a:tc>
                  <a:txBody>
                    <a:bodyPr/>
                    <a:lstStyle/>
                    <a:p>
                      <a:r>
                        <a:rPr lang="en-US" sz="1400" dirty="0">
                          <a:solidFill>
                            <a:schemeClr val="tx1"/>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Glenn</a:t>
                      </a:r>
                      <a:r>
                        <a:rPr lang="en-US" sz="1400" baseline="0" dirty="0" smtClean="0">
                          <a:solidFill>
                            <a:schemeClr val="tx1"/>
                          </a:solidFill>
                        </a:rPr>
                        <a:t> Parson</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extLst>
                  <a:ext uri="{0D108BD9-81ED-4DB2-BD59-A6C34878D82A}">
                    <a16:rowId xmlns:a16="http://schemas.microsoft.com/office/drawing/2014/main" xmlns="" val="10006"/>
                  </a:ext>
                </a:extLst>
              </a:tr>
              <a:tr h="292100">
                <a:tc>
                  <a:txBody>
                    <a:bodyPr/>
                    <a:lstStyle/>
                    <a:p>
                      <a:r>
                        <a:rPr lang="en-US" sz="1400" dirty="0" smtClean="0">
                          <a:solidFill>
                            <a:schemeClr val="tx1"/>
                          </a:solidFill>
                        </a:rPr>
                        <a:t>Hajime</a:t>
                      </a:r>
                      <a:r>
                        <a:rPr lang="en-US" sz="1400" baseline="0" dirty="0" smtClean="0">
                          <a:solidFill>
                            <a:schemeClr val="tx1"/>
                          </a:solidFill>
                        </a:rPr>
                        <a:t> Koto</a:t>
                      </a:r>
                      <a:endParaRPr lang="en-US" sz="1400" dirty="0">
                        <a:solidFill>
                          <a:schemeClr val="tx1"/>
                        </a:solidFill>
                      </a:endParaRPr>
                    </a:p>
                  </a:txBody>
                  <a:tcPr/>
                </a:tc>
                <a:tc>
                  <a:txBody>
                    <a:bodyPr/>
                    <a:lstStyle/>
                    <a:p>
                      <a:r>
                        <a:rPr lang="en-US" sz="1400" dirty="0" smtClean="0">
                          <a:solidFill>
                            <a:schemeClr val="tx1"/>
                          </a:solidFill>
                        </a:rPr>
                        <a:t>NICT</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7"/>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a:t>  </a:t>
            </a:r>
            <a:r>
              <a:rPr lang="en-US" altLang="en-US" smtClean="0"/>
              <a:t>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r>
              <a:rPr lang="en-US" dirty="0" smtClean="0"/>
              <a:t>for </a:t>
            </a:r>
            <a:r>
              <a:rPr lang="en-US" dirty="0"/>
              <a:t>March 2017 F2F</a:t>
            </a:r>
          </a:p>
        </p:txBody>
      </p:sp>
      <p:sp>
        <p:nvSpPr>
          <p:cNvPr id="3" name="Content Placeholder 2"/>
          <p:cNvSpPr>
            <a:spLocks noGrp="1"/>
          </p:cNvSpPr>
          <p:nvPr>
            <p:ph idx="1"/>
          </p:nvPr>
        </p:nvSpPr>
        <p:spPr/>
        <p:txBody>
          <a:bodyPr>
            <a:normAutofit fontScale="47500" lnSpcReduction="20000"/>
          </a:bodyPr>
          <a:lstStyle/>
          <a:p>
            <a:r>
              <a:rPr lang="en-US" dirty="0"/>
              <a:t>Review of </a:t>
            </a:r>
            <a:r>
              <a:rPr lang="en-US" dirty="0" smtClean="0"/>
              <a:t>minutes</a:t>
            </a:r>
          </a:p>
          <a:p>
            <a:pPr lvl="2"/>
            <a:r>
              <a:rPr lang="en-US" dirty="0">
                <a:hlinkClick r:id="rId2"/>
              </a:rPr>
              <a:t>https://mentor.ieee.org/omniran/dcn/17/omniran-17-0015-00-00TG-jan-2017-f2f-meeting-minutes.docx</a:t>
            </a:r>
            <a:endParaRPr lang="en-US" dirty="0"/>
          </a:p>
          <a:p>
            <a:pPr lvl="2"/>
            <a:r>
              <a:rPr lang="en-US" dirty="0">
                <a:hlinkClick r:id="rId3"/>
              </a:rPr>
              <a:t>https://</a:t>
            </a:r>
            <a:r>
              <a:rPr lang="en-US" dirty="0" smtClean="0">
                <a:hlinkClick r:id="rId3"/>
              </a:rPr>
              <a:t>mentor.ieee.org/omniran/dcn/17/omniran-17-0018-00-00TG-feb-7th-confcall-minutes.docx</a:t>
            </a:r>
            <a:endParaRPr lang="en-US" dirty="0"/>
          </a:p>
          <a:p>
            <a:r>
              <a:rPr lang="en-US" dirty="0"/>
              <a:t>Reports</a:t>
            </a:r>
          </a:p>
          <a:p>
            <a:r>
              <a:rPr lang="en-US" dirty="0"/>
              <a:t>Industry Connections </a:t>
            </a:r>
            <a:r>
              <a:rPr lang="en-US" dirty="0" smtClean="0"/>
              <a:t>activity</a:t>
            </a:r>
          </a:p>
          <a:p>
            <a:pPr lvl="1"/>
            <a:r>
              <a:rPr lang="en-US" dirty="0">
                <a:hlinkClick r:id="rId4"/>
              </a:rPr>
              <a:t>https://</a:t>
            </a:r>
            <a:r>
              <a:rPr lang="en-US" dirty="0" smtClean="0">
                <a:hlinkClick r:id="rId4"/>
              </a:rPr>
              <a:t>mentor.ieee.org/omniran/dcn/17/omniran-17-0029-00-5gaa-icaid-introduction.pptx</a:t>
            </a:r>
            <a:endParaRPr lang="en-US" dirty="0"/>
          </a:p>
          <a:p>
            <a:r>
              <a:rPr lang="en-US" dirty="0"/>
              <a:t>Comments’ resolution on </a:t>
            </a:r>
            <a:r>
              <a:rPr lang="en-US" dirty="0" smtClean="0"/>
              <a:t>P802.1CF-D0.4</a:t>
            </a:r>
          </a:p>
          <a:p>
            <a:pPr lvl="1"/>
            <a:r>
              <a:rPr lang="en-US" dirty="0">
                <a:hlinkClick r:id="rId5"/>
              </a:rPr>
              <a:t>https://</a:t>
            </a:r>
            <a:r>
              <a:rPr lang="en-US" dirty="0" smtClean="0">
                <a:hlinkClick r:id="rId5"/>
              </a:rPr>
              <a:t>mentor.ieee.org/omniran/dcn/17/omniran-17-0030-00-CF00-802-1cf-d0-4-collected-comments.xls</a:t>
            </a:r>
            <a:endParaRPr lang="en-US" dirty="0" smtClean="0"/>
          </a:p>
          <a:p>
            <a:pPr lvl="1"/>
            <a:r>
              <a:rPr lang="en-US" dirty="0">
                <a:hlinkClick r:id="rId6"/>
              </a:rPr>
              <a:t>https://mentor.ieee.org/omniran/dcn/17/omniran-17-0021-00-CF00-deployment-scenario-wi-fi-router.docx</a:t>
            </a:r>
            <a:endParaRPr lang="en-US" dirty="0"/>
          </a:p>
          <a:p>
            <a:pPr lvl="1"/>
            <a:r>
              <a:rPr lang="en-US" dirty="0">
                <a:hlinkClick r:id="rId7"/>
              </a:rPr>
              <a:t>https://mentor.ieee.org/omniran/dcn/17/omniran-17-0022-00-CF00-deployment-scenario-enterprise-network.docx</a:t>
            </a:r>
            <a:endParaRPr lang="en-US" dirty="0"/>
          </a:p>
          <a:p>
            <a:pPr lvl="1"/>
            <a:r>
              <a:rPr lang="en-US" dirty="0">
                <a:hlinkClick r:id="rId8"/>
              </a:rPr>
              <a:t>https://</a:t>
            </a:r>
            <a:r>
              <a:rPr lang="en-US" dirty="0" smtClean="0">
                <a:hlinkClick r:id="rId8"/>
              </a:rPr>
              <a:t>mentor.ieee.org/omniran/dcn/17/omniran-17-0007-01-CF00-mapping-fdm-to-ieee-802-technologies.docx</a:t>
            </a:r>
            <a:endParaRPr lang="en-US" dirty="0" smtClean="0"/>
          </a:p>
          <a:p>
            <a:pPr lvl="1"/>
            <a:r>
              <a:rPr lang="en-US" dirty="0" err="1"/>
              <a:t>t</a:t>
            </a:r>
            <a:r>
              <a:rPr lang="en-US" dirty="0" err="1" smtClean="0"/>
              <a:t>.b.d</a:t>
            </a:r>
            <a:r>
              <a:rPr lang="en-US" dirty="0" smtClean="0"/>
              <a:t>.</a:t>
            </a:r>
            <a:endParaRPr lang="en-US" dirty="0"/>
          </a:p>
          <a:p>
            <a:r>
              <a:rPr lang="en-US" dirty="0"/>
              <a:t>Revised and new P802.1CF </a:t>
            </a:r>
            <a:r>
              <a:rPr lang="en-US" dirty="0" smtClean="0"/>
              <a:t>contributions</a:t>
            </a:r>
          </a:p>
          <a:p>
            <a:pPr lvl="1"/>
            <a:r>
              <a:rPr lang="en-US" dirty="0">
                <a:hlinkClick r:id="rId9"/>
              </a:rPr>
              <a:t>https://</a:t>
            </a:r>
            <a:r>
              <a:rPr lang="en-US" dirty="0" smtClean="0">
                <a:hlinkClick r:id="rId9"/>
              </a:rPr>
              <a:t>mentor.ieee.org/omniran/dcn/17/omniran-17-0028-00-CF00-data-model-for-fdm.pptx</a:t>
            </a:r>
            <a:endParaRPr lang="en-US" dirty="0"/>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79846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0000" lnSpcReduction="20000"/>
          </a:bodyPr>
          <a:lstStyle/>
          <a:p>
            <a:r>
              <a:rPr lang="en-US" dirty="0" smtClean="0"/>
              <a:t>Mon</a:t>
            </a:r>
          </a:p>
          <a:p>
            <a:pPr lvl="1"/>
            <a:r>
              <a:rPr lang="en-US" dirty="0"/>
              <a:t>Review of </a:t>
            </a:r>
            <a:r>
              <a:rPr lang="en-US" dirty="0" smtClean="0"/>
              <a:t>minutes</a:t>
            </a:r>
          </a:p>
          <a:p>
            <a:pPr lvl="2"/>
            <a:r>
              <a:rPr lang="en-US" dirty="0">
                <a:hlinkClick r:id="rId2"/>
              </a:rPr>
              <a:t>https://</a:t>
            </a:r>
            <a:r>
              <a:rPr lang="en-US" dirty="0" smtClean="0">
                <a:hlinkClick r:id="rId2"/>
              </a:rPr>
              <a:t>mentor.ieee.org/omniran/dcn/17/omniran-17-0015-00-00TG-jan-2017-f2f-meeting-minutes.docx</a:t>
            </a:r>
            <a:endParaRPr lang="en-US" dirty="0" smtClean="0"/>
          </a:p>
          <a:p>
            <a:pPr lvl="2"/>
            <a:r>
              <a:rPr lang="en-US" dirty="0">
                <a:hlinkClick r:id="rId3"/>
              </a:rPr>
              <a:t>https://</a:t>
            </a:r>
            <a:r>
              <a:rPr lang="en-US" dirty="0" smtClean="0">
                <a:hlinkClick r:id="rId3"/>
              </a:rPr>
              <a:t>mentor.ieee.org/omniran/dcn/17/omniran-17-0018-00-00TG-feb-7th-confcall-minutes.docx</a:t>
            </a:r>
            <a:endParaRPr lang="en-US" dirty="0"/>
          </a:p>
          <a:p>
            <a:pPr lvl="1"/>
            <a:r>
              <a:rPr lang="en-US" dirty="0"/>
              <a:t>Reports</a:t>
            </a:r>
          </a:p>
          <a:p>
            <a:pPr lvl="1"/>
            <a:r>
              <a:rPr lang="en-US" dirty="0"/>
              <a:t>Industry Connections </a:t>
            </a:r>
            <a:r>
              <a:rPr lang="en-US" dirty="0" smtClean="0"/>
              <a:t>activity</a:t>
            </a:r>
          </a:p>
          <a:p>
            <a:pPr lvl="2"/>
            <a:r>
              <a:rPr lang="en-US" dirty="0">
                <a:hlinkClick r:id="rId4"/>
              </a:rPr>
              <a:t>https://</a:t>
            </a:r>
            <a:r>
              <a:rPr lang="en-US" dirty="0" smtClean="0">
                <a:hlinkClick r:id="rId4"/>
              </a:rPr>
              <a:t>mentor.ieee.org/omniran/dcn/17/omniran-17-0029-00-5gaa-icaid-introduction.pptx</a:t>
            </a:r>
            <a:endParaRPr lang="en-US" dirty="0" smtClean="0"/>
          </a:p>
          <a:p>
            <a:pPr lvl="1"/>
            <a:r>
              <a:rPr lang="en-US" dirty="0"/>
              <a:t>Comments’ resolution on P802.1CF-D0.4</a:t>
            </a:r>
          </a:p>
          <a:p>
            <a:pPr lvl="2"/>
            <a:r>
              <a:rPr lang="en-US" dirty="0">
                <a:hlinkClick r:id="rId5"/>
              </a:rPr>
              <a:t>https://</a:t>
            </a:r>
            <a:r>
              <a:rPr lang="en-US" dirty="0" smtClean="0">
                <a:hlinkClick r:id="rId5"/>
              </a:rPr>
              <a:t>mentor.ieee.org/omniran/dcn/17/omniran-17-0030-00-CF00-802-1cf-d0-4-collected-comments.xls</a:t>
            </a:r>
            <a:endParaRPr lang="en-US" dirty="0" smtClean="0"/>
          </a:p>
          <a:p>
            <a:pPr lvl="2"/>
            <a:r>
              <a:rPr lang="en-US" dirty="0">
                <a:hlinkClick r:id="rId6"/>
              </a:rPr>
              <a:t>https://</a:t>
            </a:r>
            <a:r>
              <a:rPr lang="en-US" dirty="0" smtClean="0">
                <a:hlinkClick r:id="rId6"/>
              </a:rPr>
              <a:t>mentor.ieee.org/omniran/dcn/17/omniran-17-0021-00-CF00-deployment-scenario-wi-fi-router.docx</a:t>
            </a:r>
            <a:endParaRPr lang="en-US" dirty="0"/>
          </a:p>
          <a:p>
            <a:r>
              <a:rPr lang="en-US" dirty="0" smtClean="0"/>
              <a:t>Tue</a:t>
            </a:r>
          </a:p>
          <a:p>
            <a:pPr lvl="1"/>
            <a:r>
              <a:rPr lang="en-US" dirty="0"/>
              <a:t>Comments’ resolution on </a:t>
            </a:r>
            <a:r>
              <a:rPr lang="en-US" dirty="0" smtClean="0"/>
              <a:t>P802.1CF-D0.4</a:t>
            </a:r>
          </a:p>
          <a:p>
            <a:pPr lvl="2"/>
            <a:r>
              <a:rPr lang="en-US" dirty="0">
                <a:hlinkClick r:id="rId6"/>
              </a:rPr>
              <a:t>https://</a:t>
            </a:r>
            <a:r>
              <a:rPr lang="en-US" dirty="0" smtClean="0">
                <a:hlinkClick r:id="rId6"/>
              </a:rPr>
              <a:t>mentor.ieee.org/omniran/dcn/17/omniran-17-0021-00-CF00-deployment-scenario-wi-fi-router.docx</a:t>
            </a:r>
            <a:endParaRPr lang="en-US" dirty="0" smtClean="0"/>
          </a:p>
          <a:p>
            <a:pPr lvl="2"/>
            <a:r>
              <a:rPr lang="en-US" dirty="0">
                <a:hlinkClick r:id="rId7"/>
              </a:rPr>
              <a:t>https://</a:t>
            </a:r>
            <a:r>
              <a:rPr lang="en-US" dirty="0" smtClean="0">
                <a:hlinkClick r:id="rId7"/>
              </a:rPr>
              <a:t>mentor.ieee.org/omniran/dcn/17/omniran-17-0022-00-CF00-deployment-scenario-enterprise-network.docx</a:t>
            </a:r>
            <a:endParaRPr lang="en-US" dirty="0"/>
          </a:p>
          <a:p>
            <a:pPr lvl="1"/>
            <a:r>
              <a:rPr lang="en-US" dirty="0"/>
              <a:t>Revised and new P802.1CF </a:t>
            </a:r>
            <a:r>
              <a:rPr lang="en-US" dirty="0" smtClean="0"/>
              <a:t>contributions</a:t>
            </a:r>
          </a:p>
          <a:p>
            <a:pPr lvl="2"/>
            <a:r>
              <a:rPr lang="en-US" dirty="0">
                <a:hlinkClick r:id="rId8"/>
              </a:rPr>
              <a:t>https://</a:t>
            </a:r>
            <a:r>
              <a:rPr lang="en-US" dirty="0" smtClean="0">
                <a:hlinkClick r:id="rId8"/>
              </a:rPr>
              <a:t>mentor.ieee.org/omniran/dcn/17/omniran-17-0028-00-CF00-data-model-for-fdm.pptx</a:t>
            </a:r>
            <a:endParaRPr lang="en-US" dirty="0"/>
          </a:p>
          <a:p>
            <a:r>
              <a:rPr lang="en-US" dirty="0" smtClean="0"/>
              <a:t>Wed</a:t>
            </a:r>
          </a:p>
          <a:p>
            <a:pPr lvl="1"/>
            <a:r>
              <a:rPr lang="en-US" dirty="0"/>
              <a:t>Comments’ resolution on P802.1CF-D0.4</a:t>
            </a:r>
          </a:p>
          <a:p>
            <a:pPr lvl="1"/>
            <a:r>
              <a:rPr lang="en-US" dirty="0"/>
              <a:t>Revised and new P802.1CF </a:t>
            </a:r>
            <a:r>
              <a:rPr lang="en-US" dirty="0" smtClean="0"/>
              <a:t>contributions</a:t>
            </a:r>
            <a:endParaRPr lang="en-US" dirty="0"/>
          </a:p>
          <a:p>
            <a:r>
              <a:rPr lang="en-US" dirty="0"/>
              <a:t>Thu</a:t>
            </a:r>
          </a:p>
          <a:p>
            <a:pPr lvl="1"/>
            <a:r>
              <a:rPr lang="en-US" dirty="0" smtClean="0"/>
              <a:t>Plan </a:t>
            </a:r>
            <a:r>
              <a:rPr lang="en-US" dirty="0"/>
              <a:t>for 802.1CF-D0.5 draft</a:t>
            </a:r>
          </a:p>
          <a:p>
            <a:pPr lvl="1"/>
            <a:r>
              <a:rPr lang="en-US" dirty="0"/>
              <a:t>Conference 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pPr marL="0" indent="0">
              <a:buNone/>
            </a:pPr>
            <a:r>
              <a:rPr lang="en-US" dirty="0"/>
              <a:t>Mon</a:t>
            </a:r>
          </a:p>
          <a:p>
            <a:r>
              <a:rPr lang="en-US" dirty="0" smtClean="0"/>
              <a:t>Agenda approval</a:t>
            </a:r>
          </a:p>
          <a:p>
            <a:pPr lvl="1"/>
            <a:r>
              <a:rPr lang="en-US" dirty="0" smtClean="0"/>
              <a:t>It was agreed to run the meeting according to the presented agenda. Topics were roughly distributed across the week. </a:t>
            </a:r>
            <a:r>
              <a:rPr lang="en-US" dirty="0" err="1" smtClean="0"/>
              <a:t>Hao</a:t>
            </a:r>
            <a:r>
              <a:rPr lang="en-US" dirty="0" smtClean="0"/>
              <a:t> was fine to have the discussion on the data model for FDM on Tuesday afternoon.</a:t>
            </a:r>
          </a:p>
          <a:p>
            <a:pPr lvl="1"/>
            <a:r>
              <a:rPr lang="en-US" dirty="0" smtClean="0"/>
              <a:t>Agenda approved without comments.</a:t>
            </a:r>
          </a:p>
          <a:p>
            <a:r>
              <a:rPr lang="en-US" dirty="0" smtClean="0"/>
              <a:t>Review </a:t>
            </a:r>
            <a:r>
              <a:rPr lang="en-US" dirty="0"/>
              <a:t>of minutes</a:t>
            </a:r>
          </a:p>
          <a:p>
            <a:pPr lvl="1"/>
            <a:r>
              <a:rPr lang="en-US" dirty="0">
                <a:hlinkClick r:id="rId2"/>
              </a:rPr>
              <a:t>https://mentor.ieee.org/omniran/dcn/17/omniran-17-0015-00-00TG-jan-2017-f2f-meeting-minutes.docx</a:t>
            </a:r>
            <a:endParaRPr lang="en-US" dirty="0"/>
          </a:p>
          <a:p>
            <a:pPr lvl="1"/>
            <a:r>
              <a:rPr lang="en-US" dirty="0">
                <a:hlinkClick r:id="rId3"/>
              </a:rPr>
              <a:t>https://mentor.ieee.org/omniran/dcn/17/omniran-17-0018-00-00TG-feb-7th-confcall-minutes.docx</a:t>
            </a:r>
            <a:endParaRPr lang="en-US" dirty="0"/>
          </a:p>
          <a:p>
            <a:pPr lvl="1"/>
            <a:r>
              <a:rPr lang="en-US" dirty="0" smtClean="0"/>
              <a:t>No comments raised.</a:t>
            </a:r>
          </a:p>
          <a:p>
            <a:r>
              <a:rPr lang="en-US" dirty="0" smtClean="0"/>
              <a:t>Reports</a:t>
            </a:r>
          </a:p>
          <a:p>
            <a:pPr lvl="1"/>
            <a:r>
              <a:rPr lang="en-US" dirty="0" smtClean="0"/>
              <a:t>Aside of the ICAID discussion (next item), nothing was reported.</a:t>
            </a:r>
            <a:endParaRPr lang="en-US" dirty="0"/>
          </a:p>
          <a:p>
            <a:r>
              <a:rPr lang="en-US" dirty="0"/>
              <a:t>Industry Connections activity</a:t>
            </a:r>
          </a:p>
          <a:p>
            <a:pPr lvl="2"/>
            <a:r>
              <a:rPr lang="en-US" dirty="0">
                <a:hlinkClick r:id="rId4"/>
              </a:rPr>
              <a:t>https://</a:t>
            </a:r>
            <a:r>
              <a:rPr lang="en-US" dirty="0" smtClean="0">
                <a:hlinkClick r:id="rId4"/>
              </a:rPr>
              <a:t>mentor.ieee.org/omniran/dcn/17/omniran-17-0029-00-5gaa-icaid-introduction.pptx</a:t>
            </a:r>
            <a:endParaRPr lang="en-US" dirty="0" smtClean="0"/>
          </a:p>
          <a:p>
            <a:pPr lvl="1"/>
            <a:r>
              <a:rPr lang="en-US" dirty="0" smtClean="0"/>
              <a:t>Chair shortly introduced into the current status of the discussion, reported about the presentation and discussion of the topic in the opening 802.1 plenary in the morning and about potentially open issues in the ICAID.</a:t>
            </a:r>
          </a:p>
          <a:p>
            <a:pPr lvl="1"/>
            <a:r>
              <a:rPr lang="en-US" dirty="0" smtClean="0"/>
              <a:t>The special session on Wed PM2 will resolve the open issues and step into considerations regards the execution of the IC activity.</a:t>
            </a:r>
          </a:p>
          <a:p>
            <a:pPr lvl="1"/>
            <a:r>
              <a:rPr lang="en-US" dirty="0" smtClean="0"/>
              <a:t>Walter asked about the possibility to arrange a conference call with the IEEE SA staff liaison contacts to further evaluate the possibilities to stretch out into the vertical applications domain. The chair responded that such meeting could be arranged in the following week when the directions and the ICAID are finally settled.</a:t>
            </a:r>
            <a:endParaRPr lang="en-US" dirty="0"/>
          </a:p>
          <a:p>
            <a:endParaRPr lang="en-US" dirty="0"/>
          </a:p>
        </p:txBody>
      </p:sp>
    </p:spTree>
    <p:extLst>
      <p:ext uri="{BB962C8B-B14F-4D97-AF65-F5344CB8AC3E}">
        <p14:creationId xmlns:p14="http://schemas.microsoft.com/office/powerpoint/2010/main" val="338213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#3</a:t>
            </a:r>
            <a:endParaRPr lang="en-US" dirty="0"/>
          </a:p>
        </p:txBody>
      </p:sp>
      <p:sp>
        <p:nvSpPr>
          <p:cNvPr id="3" name="Content Placeholder 2"/>
          <p:cNvSpPr>
            <a:spLocks noGrp="1"/>
          </p:cNvSpPr>
          <p:nvPr>
            <p:ph idx="1"/>
          </p:nvPr>
        </p:nvSpPr>
        <p:spPr>
          <a:xfrm>
            <a:off x="457200" y="1417638"/>
            <a:ext cx="8229600" cy="4906962"/>
          </a:xfrm>
        </p:spPr>
        <p:txBody>
          <a:bodyPr>
            <a:normAutofit fontScale="55000" lnSpcReduction="20000"/>
          </a:bodyPr>
          <a:lstStyle/>
          <a:p>
            <a:r>
              <a:rPr lang="en-US" dirty="0" smtClean="0"/>
              <a:t>Comments’ resolution on P802.1CF-D0.4</a:t>
            </a:r>
          </a:p>
          <a:p>
            <a:pPr lvl="1"/>
            <a:r>
              <a:rPr lang="en-US" dirty="0" smtClean="0">
                <a:hlinkClick r:id="rId2"/>
              </a:rPr>
              <a:t>https://mentor.ieee.org/omniran/dcn/17/omniran-17-0030-00-CF00-802-1cf-d0-4-collected-comments.xls</a:t>
            </a:r>
            <a:endParaRPr lang="en-US" dirty="0" smtClean="0"/>
          </a:p>
          <a:p>
            <a:pPr lvl="1"/>
            <a:r>
              <a:rPr lang="en-US" dirty="0" smtClean="0"/>
              <a:t>The chair brought up the spreadsheet with the collected comments containing roughly 40 comments from Brian, </a:t>
            </a:r>
            <a:r>
              <a:rPr lang="en-US" dirty="0" err="1" smtClean="0"/>
              <a:t>Hao</a:t>
            </a:r>
            <a:r>
              <a:rPr lang="en-US" dirty="0" smtClean="0"/>
              <a:t> and Max</a:t>
            </a:r>
          </a:p>
          <a:p>
            <a:pPr lvl="1"/>
            <a:r>
              <a:rPr lang="en-US" dirty="0" smtClean="0"/>
              <a:t>It was agreed to postpone the resolution of Brian’s comments to a time when Brian can attend the </a:t>
            </a:r>
            <a:r>
              <a:rPr lang="en-US" dirty="0" err="1" smtClean="0"/>
              <a:t>OmniRAN</a:t>
            </a:r>
            <a:r>
              <a:rPr lang="en-US" dirty="0" smtClean="0"/>
              <a:t> meeting.</a:t>
            </a:r>
          </a:p>
          <a:p>
            <a:pPr lvl="1"/>
            <a:r>
              <a:rPr lang="en-US" dirty="0" smtClean="0"/>
              <a:t>Comments were discussed and resolved in the order provided in the spreadsheet going through the specification from the beginning.</a:t>
            </a:r>
          </a:p>
          <a:p>
            <a:pPr lvl="1"/>
            <a:r>
              <a:rPr lang="en-US" dirty="0" smtClean="0"/>
              <a:t>Resolution results were captured in the spread sheet.</a:t>
            </a:r>
          </a:p>
          <a:p>
            <a:pPr lvl="1"/>
            <a:r>
              <a:rPr lang="en-US" dirty="0" smtClean="0"/>
              <a:t>Discussion with several hints for enhancements arose on the contribution about the proposed Wi-Fi router deployment scenario. Roger recommended to add some explanatory text on the purpose of the reference points to the LAN and WAN side.</a:t>
            </a:r>
          </a:p>
          <a:p>
            <a:pPr lvl="2"/>
            <a:r>
              <a:rPr lang="en-US" dirty="0" smtClean="0">
                <a:hlinkClick r:id="rId3"/>
              </a:rPr>
              <a:t>https://mentor.ieee.org/omniran/dcn/17/omniran-17-0021-00-CF00-deployment-scenario-wi-fi-router.docx</a:t>
            </a:r>
            <a:endParaRPr lang="en-US" dirty="0" smtClean="0"/>
          </a:p>
          <a:p>
            <a:pPr lvl="1"/>
            <a:r>
              <a:rPr lang="en-US" dirty="0" smtClean="0"/>
              <a:t>Max included proposed text edits into a revision of the document and offered to introduce further amendments in a revision until the following day.</a:t>
            </a:r>
          </a:p>
          <a:p>
            <a:pPr lvl="1"/>
            <a:r>
              <a:rPr lang="en-US" dirty="0" smtClean="0"/>
              <a:t>The chair uploaded the spreadsheet with the resolution results to mentor.</a:t>
            </a:r>
          </a:p>
          <a:p>
            <a:pPr lvl="2"/>
            <a:r>
              <a:rPr lang="en-US" dirty="0" smtClean="0">
                <a:hlinkClick r:id="rId4"/>
              </a:rPr>
              <a:t>https://mentor.ieee.org/omniran/dcn/17/omniran-17-0030-01-CF00-802-1cf-d0-4-collected-comments.xls</a:t>
            </a:r>
            <a:endParaRPr lang="en-US" dirty="0" smtClean="0"/>
          </a:p>
          <a:p>
            <a:r>
              <a:rPr lang="en-US" dirty="0" smtClean="0"/>
              <a:t>Recess at 17:50</a:t>
            </a:r>
          </a:p>
          <a:p>
            <a:endParaRPr lang="en-US" dirty="0"/>
          </a:p>
        </p:txBody>
      </p:sp>
    </p:spTree>
    <p:extLst>
      <p:ext uri="{BB962C8B-B14F-4D97-AF65-F5344CB8AC3E}">
        <p14:creationId xmlns:p14="http://schemas.microsoft.com/office/powerpoint/2010/main" val="747819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Business #4</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marL="0" indent="0">
              <a:buNone/>
            </a:pPr>
            <a:r>
              <a:rPr lang="en-US" dirty="0" smtClean="0"/>
              <a:t>Tue:</a:t>
            </a:r>
          </a:p>
          <a:p>
            <a:r>
              <a:rPr lang="en-US" dirty="0" smtClean="0"/>
              <a:t>Comments</a:t>
            </a:r>
            <a:r>
              <a:rPr lang="en-US" dirty="0"/>
              <a:t>’ resolution on P802.1CF-D0.4</a:t>
            </a:r>
          </a:p>
          <a:p>
            <a:pPr lvl="1"/>
            <a:r>
              <a:rPr lang="en-US" dirty="0">
                <a:hlinkClick r:id="rId2"/>
              </a:rPr>
              <a:t>https://</a:t>
            </a:r>
            <a:r>
              <a:rPr lang="en-US" dirty="0" smtClean="0">
                <a:hlinkClick r:id="rId2"/>
              </a:rPr>
              <a:t>mentor.ieee.org/omniran/dcn/17/omniran-17-0030-01-CF00-802-1cf-d0-4-collected-comments.xls</a:t>
            </a:r>
            <a:endParaRPr lang="en-US" dirty="0" smtClean="0">
              <a:hlinkClick r:id="rId3"/>
            </a:endParaRPr>
          </a:p>
          <a:p>
            <a:pPr lvl="1"/>
            <a:r>
              <a:rPr lang="en-US" dirty="0">
                <a:hlinkClick r:id="rId4"/>
              </a:rPr>
              <a:t>https://</a:t>
            </a:r>
            <a:r>
              <a:rPr lang="en-US" dirty="0" smtClean="0">
                <a:hlinkClick r:id="rId4"/>
              </a:rPr>
              <a:t>mentor.ieee.org/omniran/dcn/17/omniran-17-0021-01-CF00-deployment-scenario-wi-fi-router.docx</a:t>
            </a:r>
            <a:endParaRPr lang="en-US" dirty="0" smtClean="0"/>
          </a:p>
          <a:p>
            <a:pPr lvl="1"/>
            <a:r>
              <a:rPr lang="en-US" dirty="0">
                <a:hlinkClick r:id="rId5"/>
              </a:rPr>
              <a:t>https://</a:t>
            </a:r>
            <a:r>
              <a:rPr lang="en-US" dirty="0" smtClean="0">
                <a:hlinkClick r:id="rId5"/>
              </a:rPr>
              <a:t>mentor.ieee.org/omniran/dcn/17/omniran-17-0022-01-CF00-deployment-scenario-enterprise-network.docx</a:t>
            </a:r>
            <a:endParaRPr lang="en-US" dirty="0" smtClean="0"/>
          </a:p>
        </p:txBody>
      </p:sp>
    </p:spTree>
    <p:extLst>
      <p:ext uri="{BB962C8B-B14F-4D97-AF65-F5344CB8AC3E}">
        <p14:creationId xmlns:p14="http://schemas.microsoft.com/office/powerpoint/2010/main" val="1259318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lstStyle/>
          <a:p>
            <a:r>
              <a:rPr lang="en-US" dirty="0"/>
              <a:t>Revised and new P802.1CF contributions</a:t>
            </a:r>
          </a:p>
          <a:p>
            <a:pPr lvl="1"/>
            <a:r>
              <a:rPr lang="en-US" dirty="0">
                <a:hlinkClick r:id="rId2"/>
              </a:rPr>
              <a:t>https://mentor.ieee.org/omniran/dcn/17/omniran-17-0028-00-CF00-data-model-for-fdm.pptx</a:t>
            </a:r>
            <a:endParaRPr lang="en-US" dirty="0"/>
          </a:p>
          <a:p>
            <a:endParaRPr lang="en-US" dirty="0"/>
          </a:p>
          <a:p>
            <a:endParaRPr lang="en-US" dirty="0"/>
          </a:p>
        </p:txBody>
      </p:sp>
    </p:spTree>
    <p:extLst>
      <p:ext uri="{BB962C8B-B14F-4D97-AF65-F5344CB8AC3E}">
        <p14:creationId xmlns:p14="http://schemas.microsoft.com/office/powerpoint/2010/main" val="1432547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Busines</a:t>
            </a:r>
            <a:r>
              <a:rPr lang="en-US" dirty="0" smtClean="0"/>
              <a:t> #6</a:t>
            </a:r>
            <a:endParaRPr lang="en-US" dirty="0"/>
          </a:p>
        </p:txBody>
      </p:sp>
      <p:sp>
        <p:nvSpPr>
          <p:cNvPr id="3" name="Content Placeholder 2"/>
          <p:cNvSpPr>
            <a:spLocks noGrp="1"/>
          </p:cNvSpPr>
          <p:nvPr>
            <p:ph idx="1"/>
          </p:nvPr>
        </p:nvSpPr>
        <p:spPr/>
        <p:txBody>
          <a:bodyPr/>
          <a:lstStyle/>
          <a:p>
            <a:r>
              <a:rPr lang="en-US" dirty="0"/>
              <a:t>Wed</a:t>
            </a:r>
          </a:p>
          <a:p>
            <a:pPr lvl="1"/>
            <a:r>
              <a:rPr lang="en-US" dirty="0"/>
              <a:t>Comments’ resolution on P802.1CF-D0.4</a:t>
            </a:r>
          </a:p>
          <a:p>
            <a:pPr lvl="1"/>
            <a:r>
              <a:rPr lang="en-US" dirty="0"/>
              <a:t>Revised and new P802.1CF </a:t>
            </a:r>
            <a:r>
              <a:rPr lang="en-US" dirty="0" smtClean="0"/>
              <a:t>contributions</a:t>
            </a:r>
            <a:endParaRPr lang="en-US" dirty="0"/>
          </a:p>
        </p:txBody>
      </p:sp>
    </p:spTree>
    <p:extLst>
      <p:ext uri="{BB962C8B-B14F-4D97-AF65-F5344CB8AC3E}">
        <p14:creationId xmlns:p14="http://schemas.microsoft.com/office/powerpoint/2010/main" val="162099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2017 F2F Meeting</a:t>
            </a:r>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a:t>Venue:</a:t>
            </a:r>
          </a:p>
          <a:p>
            <a:pPr lvl="1"/>
            <a:r>
              <a:rPr lang="en-US" b="1" dirty="0"/>
              <a:t>Fairmont Hotel Vancouver</a:t>
            </a:r>
            <a:br>
              <a:rPr lang="en-US" b="1" dirty="0"/>
            </a:br>
            <a:r>
              <a:rPr lang="en-US" dirty="0"/>
              <a:t>900 West Georgia Street</a:t>
            </a:r>
            <a:br>
              <a:rPr lang="en-US" dirty="0"/>
            </a:br>
            <a:r>
              <a:rPr lang="en-US" dirty="0"/>
              <a:t>Vancouver, BC V6C 2W6</a:t>
            </a:r>
            <a:br>
              <a:rPr lang="en-US" dirty="0"/>
            </a:br>
            <a:r>
              <a:rPr lang="en-US" dirty="0"/>
              <a:t>CANADA</a:t>
            </a:r>
            <a:br>
              <a:rPr lang="en-US" dirty="0"/>
            </a:br>
            <a:endParaRPr lang="en-US" dirty="0"/>
          </a:p>
          <a:p>
            <a:r>
              <a:rPr lang="en-US" dirty="0"/>
              <a:t>Sessions:</a:t>
            </a:r>
          </a:p>
          <a:p>
            <a:pPr lvl="1"/>
            <a:r>
              <a:rPr lang="en-US" dirty="0"/>
              <a:t>Mon, 	Mar 13</a:t>
            </a:r>
            <a:r>
              <a:rPr lang="en-US" baseline="30000" dirty="0"/>
              <a:t>th</a:t>
            </a:r>
            <a:r>
              <a:rPr lang="en-US" dirty="0"/>
              <a:t>,	16:00-18:00</a:t>
            </a:r>
          </a:p>
          <a:p>
            <a:pPr lvl="2"/>
            <a:r>
              <a:rPr lang="en-US" dirty="0"/>
              <a:t>Meeting room: Cortes Island, Discovery Floor, Fairmont Hotel</a:t>
            </a:r>
          </a:p>
          <a:p>
            <a:pPr lvl="1"/>
            <a:r>
              <a:rPr lang="en-US" dirty="0"/>
              <a:t>Tue, 	Mar 14</a:t>
            </a:r>
            <a:r>
              <a:rPr lang="en-US" baseline="30000" dirty="0"/>
              <a:t>th</a:t>
            </a:r>
            <a:r>
              <a:rPr lang="en-US" dirty="0"/>
              <a:t>, 	16:00-18:00</a:t>
            </a:r>
          </a:p>
          <a:p>
            <a:pPr lvl="2"/>
            <a:r>
              <a:rPr lang="en-US" dirty="0"/>
              <a:t>Meeting room: Gabriola, Discovery Floor, Fairmont Hotel</a:t>
            </a:r>
          </a:p>
          <a:p>
            <a:pPr lvl="1"/>
            <a:r>
              <a:rPr lang="en-US" dirty="0"/>
              <a:t>Wed,	Mar 15</a:t>
            </a:r>
            <a:r>
              <a:rPr lang="en-US" baseline="30000" dirty="0"/>
              <a:t>th</a:t>
            </a:r>
            <a:r>
              <a:rPr lang="en-US" dirty="0"/>
              <a:t>,	13:30-15:30</a:t>
            </a:r>
          </a:p>
          <a:p>
            <a:pPr lvl="2"/>
            <a:r>
              <a:rPr lang="en-US" dirty="0"/>
              <a:t>Meeting room: </a:t>
            </a:r>
            <a:r>
              <a:rPr lang="en-US" dirty="0" err="1"/>
              <a:t>Galiano</a:t>
            </a:r>
            <a:r>
              <a:rPr lang="en-US" dirty="0"/>
              <a:t> Island, Discovery Floor, Fairmont Hotel</a:t>
            </a:r>
          </a:p>
          <a:p>
            <a:pPr lvl="1"/>
            <a:r>
              <a:rPr lang="en-US" dirty="0"/>
              <a:t>Wed, 	Mar 15</a:t>
            </a:r>
            <a:r>
              <a:rPr lang="en-US" baseline="30000" dirty="0"/>
              <a:t>th</a:t>
            </a:r>
            <a:r>
              <a:rPr lang="en-US" dirty="0"/>
              <a:t>, 	16:00-18:00	</a:t>
            </a:r>
            <a:r>
              <a:rPr lang="en-US" i="1" dirty="0"/>
              <a:t>ICAID special session</a:t>
            </a:r>
          </a:p>
          <a:p>
            <a:pPr lvl="2"/>
            <a:r>
              <a:rPr lang="en-US" dirty="0"/>
              <a:t>Meeting room: Boardroom, Conference Floor, Fairmont Hotel</a:t>
            </a:r>
          </a:p>
          <a:p>
            <a:pPr lvl="1"/>
            <a:r>
              <a:rPr lang="en-US" dirty="0"/>
              <a:t>Thu, 	Mar 16</a:t>
            </a:r>
            <a:r>
              <a:rPr lang="en-US" baseline="30000" dirty="0"/>
              <a:t>th</a:t>
            </a:r>
            <a:r>
              <a:rPr lang="en-US" dirty="0"/>
              <a:t>,	10:30-12:30</a:t>
            </a:r>
          </a:p>
          <a:p>
            <a:pPr lvl="2"/>
            <a:r>
              <a:rPr lang="en-US" dirty="0"/>
              <a:t>Meeting room: Boardroom, Conference Floor, Fairmont Hotel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#7</a:t>
            </a:r>
            <a:endParaRPr lang="en-US" dirty="0"/>
          </a:p>
        </p:txBody>
      </p:sp>
      <p:sp>
        <p:nvSpPr>
          <p:cNvPr id="3" name="Content Placeholder 2"/>
          <p:cNvSpPr>
            <a:spLocks noGrp="1"/>
          </p:cNvSpPr>
          <p:nvPr>
            <p:ph idx="1"/>
          </p:nvPr>
        </p:nvSpPr>
        <p:spPr/>
        <p:txBody>
          <a:bodyPr/>
          <a:lstStyle/>
          <a:p>
            <a:r>
              <a:rPr lang="en-US" dirty="0"/>
              <a:t>Thu</a:t>
            </a:r>
          </a:p>
          <a:p>
            <a:pPr lvl="1"/>
            <a:r>
              <a:rPr lang="en-US" dirty="0"/>
              <a:t>Plan for 802.1CF-D0.5 draft</a:t>
            </a:r>
          </a:p>
          <a:p>
            <a:pPr lvl="1"/>
            <a:r>
              <a:rPr lang="en-US" dirty="0"/>
              <a:t>Conference calls until Jul F2F</a:t>
            </a:r>
          </a:p>
          <a:p>
            <a:pPr lvl="1"/>
            <a:r>
              <a:rPr lang="en-US" dirty="0"/>
              <a:t>Status report to IEEE 802 WGs</a:t>
            </a:r>
          </a:p>
          <a:p>
            <a:pPr lvl="1"/>
            <a:r>
              <a:rPr lang="en-US" dirty="0" smtClean="0"/>
              <a:t>AOB</a:t>
            </a:r>
            <a:endParaRPr lang="en-US" dirty="0"/>
          </a:p>
        </p:txBody>
      </p:sp>
    </p:spTree>
    <p:extLst>
      <p:ext uri="{BB962C8B-B14F-4D97-AF65-F5344CB8AC3E}">
        <p14:creationId xmlns:p14="http://schemas.microsoft.com/office/powerpoint/2010/main" val="119302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2017 F2F</a:t>
            </a:r>
          </a:p>
        </p:txBody>
      </p:sp>
      <p:sp>
        <p:nvSpPr>
          <p:cNvPr id="3" name="Content Placeholder 2"/>
          <p:cNvSpPr>
            <a:spLocks noGrp="1"/>
          </p:cNvSpPr>
          <p:nvPr>
            <p:ph idx="1"/>
          </p:nvPr>
        </p:nvSpPr>
        <p:spPr/>
        <p:txBody>
          <a:bodyPr>
            <a:normAutofit fontScale="92500" lnSpcReduction="20000"/>
          </a:bodyPr>
          <a:lstStyle/>
          <a:p>
            <a:r>
              <a:rPr lang="en-US" dirty="0"/>
              <a:t>Review of minutes</a:t>
            </a:r>
          </a:p>
          <a:p>
            <a:r>
              <a:rPr lang="en-US" dirty="0"/>
              <a:t>Reports</a:t>
            </a:r>
          </a:p>
          <a:p>
            <a:r>
              <a:rPr lang="en-US" dirty="0"/>
              <a:t>Industry Connections activity</a:t>
            </a:r>
          </a:p>
          <a:p>
            <a:r>
              <a:rPr lang="en-US" dirty="0"/>
              <a:t>Comments’ resolution on P802.1CF-D0.4</a:t>
            </a:r>
          </a:p>
          <a:p>
            <a:r>
              <a:rPr lang="en-US" dirty="0"/>
              <a:t>Revised and new P802.1CF contributions</a:t>
            </a:r>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69715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20018580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3/13</a:t>
                      </a:r>
                    </a:p>
                  </a:txBody>
                  <a:tcPr marL="0" marR="0" marT="0" marB="0">
                    <a:solidFill>
                      <a:schemeClr val="bg1"/>
                    </a:solidFill>
                  </a:tcPr>
                </a:tc>
                <a:tc>
                  <a:txBody>
                    <a:bodyPr/>
                    <a:lstStyle/>
                    <a:p>
                      <a:pPr algn="ctr"/>
                      <a:r>
                        <a:rPr lang="en-US" sz="1800" dirty="0">
                          <a:solidFill>
                            <a:schemeClr val="tx2"/>
                          </a:solidFill>
                        </a:rPr>
                        <a:t>Tue 3/14</a:t>
                      </a:r>
                    </a:p>
                  </a:txBody>
                  <a:tcPr marL="0" marR="0" marT="0" marB="0">
                    <a:solidFill>
                      <a:schemeClr val="bg1"/>
                    </a:solidFill>
                  </a:tcPr>
                </a:tc>
                <a:tc>
                  <a:txBody>
                    <a:bodyPr/>
                    <a:lstStyle/>
                    <a:p>
                      <a:pPr algn="ctr"/>
                      <a:r>
                        <a:rPr lang="en-US" sz="1800" dirty="0">
                          <a:solidFill>
                            <a:schemeClr val="tx2"/>
                          </a:solidFill>
                        </a:rPr>
                        <a:t>Wed 3/15</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3</a:t>
                      </a:r>
                      <a:r>
                        <a:rPr lang="en-US" sz="1800" dirty="0">
                          <a:solidFill>
                            <a:schemeClr val="tx2"/>
                          </a:solidFill>
                        </a:rPr>
                        <a:t>/16</a:t>
                      </a:r>
                    </a:p>
                  </a:txBody>
                  <a:tcPr marL="0" marR="0" marT="0" marB="0">
                    <a:solidFill>
                      <a:schemeClr val="bg1"/>
                    </a:solidFill>
                  </a:tcPr>
                </a:tc>
                <a:tc>
                  <a:txBody>
                    <a:bodyPr/>
                    <a:lstStyle/>
                    <a:p>
                      <a:pPr algn="ctr"/>
                      <a:r>
                        <a:rPr lang="en-US" sz="1800" dirty="0">
                          <a:solidFill>
                            <a:schemeClr val="tx2"/>
                          </a:solidFill>
                        </a:rPr>
                        <a:t>Fri 3/17</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r>
                        <a:rPr lang="en-US" sz="1200" dirty="0"/>
                        <a:t>802.11 ARC</a:t>
                      </a:r>
                    </a:p>
                  </a:txBody>
                  <a:tcPr marL="36000" marR="36000" marT="36000" marB="36000">
                    <a:solidFill>
                      <a:schemeClr val="bg1">
                        <a:lumMod val="85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xmlns="" val="10005"/>
                  </a:ext>
                </a:extLst>
              </a:tr>
              <a:tr h="457200">
                <a:tc>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r>
                        <a:rPr lang="en-US" sz="1100" dirty="0"/>
                        <a:t>802.11 ARC</a:t>
                      </a:r>
                    </a:p>
                    <a:p>
                      <a:endParaRPr lang="en-US" dirty="0"/>
                    </a:p>
                  </a:txBody>
                  <a:tcPr marL="36000" marR="36000" marT="36000" marB="36000">
                    <a:solidFill>
                      <a:schemeClr val="bg1">
                        <a:lumMod val="85000"/>
                      </a:schemeClr>
                    </a:solidFill>
                  </a:tcPr>
                </a:tc>
                <a:tc>
                  <a:txBody>
                    <a:bodyPr/>
                    <a:lstStyle/>
                    <a:p>
                      <a:r>
                        <a:rPr lang="en-US" sz="1100" dirty="0"/>
                        <a:t>802.11 AANI</a:t>
                      </a:r>
                    </a:p>
                  </a:txBody>
                  <a:tcPr marL="36000" marR="36000" marT="36000" marB="36000">
                    <a:solidFill>
                      <a:schemeClr val="bg1">
                        <a:lumMod val="85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xmlns=""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ICAID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Intro</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84468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1046</TotalTime>
  <Words>1597</Words>
  <Application>Microsoft Macintosh PowerPoint</Application>
  <PresentationFormat>On-screen Show (4:3)</PresentationFormat>
  <Paragraphs>261</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March 2017 F2F Meeting Vancouver, BC</vt:lpstr>
      <vt:lpstr>March 2017 F2F Meeting</vt:lpstr>
      <vt:lpstr>Agenda proposal for March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for March 2017 F2F</vt:lpstr>
      <vt:lpstr>Schedules</vt:lpstr>
      <vt:lpstr>Business #2</vt:lpstr>
      <vt:lpstr>Business #3</vt:lpstr>
      <vt:lpstr>Business #4</vt:lpstr>
      <vt:lpstr>Business #5</vt:lpstr>
      <vt:lpstr>Busines #6</vt:lpstr>
      <vt:lpstr>Business #7</vt:lpstr>
    </vt:vector>
  </TitlesOfParts>
  <Company>NIST</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288</cp:revision>
  <cp:lastPrinted>1998-02-10T13:28:06Z</cp:lastPrinted>
  <dcterms:created xsi:type="dcterms:W3CDTF">2011-12-30T17:06:23Z</dcterms:created>
  <dcterms:modified xsi:type="dcterms:W3CDTF">2017-03-14T16:28:25Z</dcterms:modified>
</cp:coreProperties>
</file>