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322" r:id="rId3"/>
    <p:sldId id="327" r:id="rId4"/>
    <p:sldId id="328" r:id="rId5"/>
    <p:sldId id="352" r:id="rId6"/>
    <p:sldId id="353" r:id="rId7"/>
    <p:sldId id="354" r:id="rId8"/>
    <p:sldId id="355" r:id="rId9"/>
    <p:sldId id="356" r:id="rId10"/>
    <p:sldId id="365" r:id="rId11"/>
    <p:sldId id="369" r:id="rId12"/>
    <p:sldId id="370" r:id="rId13"/>
    <p:sldId id="361" r:id="rId14"/>
    <p:sldId id="362" r:id="rId15"/>
    <p:sldId id="363" r:id="rId16"/>
    <p:sldId id="364" r:id="rId17"/>
    <p:sldId id="35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6161"/>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32" autoAdjust="0"/>
    <p:restoredTop sz="93638" autoAdjust="0"/>
  </p:normalViewPr>
  <p:slideViewPr>
    <p:cSldViewPr>
      <p:cViewPr varScale="1">
        <p:scale>
          <a:sx n="117" d="100"/>
          <a:sy n="117" d="100"/>
        </p:scale>
        <p:origin x="408"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4323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defRPr>
            </a:lvl1pPr>
            <a:lvl2pPr marL="742950" indent="-285750" defTabSz="966788">
              <a:defRPr sz="2400">
                <a:solidFill>
                  <a:schemeClr val="tx1"/>
                </a:solidFill>
                <a:latin typeface="Times New Roman" charset="0"/>
              </a:defRPr>
            </a:lvl2pPr>
            <a:lvl3pPr marL="1143000" indent="-228600" defTabSz="966788">
              <a:defRPr sz="2400">
                <a:solidFill>
                  <a:schemeClr val="tx1"/>
                </a:solidFill>
                <a:latin typeface="Times New Roman" charset="0"/>
              </a:defRPr>
            </a:lvl3pPr>
            <a:lvl4pPr marL="1600200" indent="-228600" defTabSz="966788">
              <a:defRPr sz="2400">
                <a:solidFill>
                  <a:schemeClr val="tx1"/>
                </a:solidFill>
                <a:latin typeface="Times New Roman" charset="0"/>
              </a:defRPr>
            </a:lvl4pPr>
            <a:lvl5pPr marL="2057400" indent="-228600" defTabSz="966788">
              <a:defRPr sz="2400">
                <a:solidFill>
                  <a:schemeClr val="tx1"/>
                </a:solidFill>
                <a:latin typeface="Times New Roman" charset="0"/>
              </a:defRPr>
            </a:lvl5pPr>
            <a:lvl6pPr marL="2514600" indent="-228600" defTabSz="966788" eaLnBrk="0" fontAlgn="base" hangingPunct="0">
              <a:spcBef>
                <a:spcPct val="0"/>
              </a:spcBef>
              <a:spcAft>
                <a:spcPct val="0"/>
              </a:spcAft>
              <a:defRPr sz="2400">
                <a:solidFill>
                  <a:schemeClr val="tx1"/>
                </a:solidFill>
                <a:latin typeface="Times New Roman" charset="0"/>
              </a:defRPr>
            </a:lvl6pPr>
            <a:lvl7pPr marL="2971800" indent="-228600" defTabSz="966788" eaLnBrk="0" fontAlgn="base" hangingPunct="0">
              <a:spcBef>
                <a:spcPct val="0"/>
              </a:spcBef>
              <a:spcAft>
                <a:spcPct val="0"/>
              </a:spcAft>
              <a:defRPr sz="2400">
                <a:solidFill>
                  <a:schemeClr val="tx1"/>
                </a:solidFill>
                <a:latin typeface="Times New Roman" charset="0"/>
              </a:defRPr>
            </a:lvl7pPr>
            <a:lvl8pPr marL="3429000" indent="-228600" defTabSz="966788" eaLnBrk="0" fontAlgn="base" hangingPunct="0">
              <a:spcBef>
                <a:spcPct val="0"/>
              </a:spcBef>
              <a:spcAft>
                <a:spcPct val="0"/>
              </a:spcAft>
              <a:defRPr sz="2400">
                <a:solidFill>
                  <a:schemeClr val="tx1"/>
                </a:solidFill>
                <a:latin typeface="Times New Roman" charset="0"/>
              </a:defRPr>
            </a:lvl8pPr>
            <a:lvl9pPr marL="3886200" indent="-228600" defTabSz="966788" eaLnBrk="0" fontAlgn="base" hangingPunct="0">
              <a:spcBef>
                <a:spcPct val="0"/>
              </a:spcBef>
              <a:spcAft>
                <a:spcPct val="0"/>
              </a:spcAft>
              <a:defRPr sz="2400">
                <a:solidFill>
                  <a:schemeClr val="tx1"/>
                </a:solidFill>
                <a:latin typeface="Times New Roman" charset="0"/>
              </a:defRPr>
            </a:lvl9pPr>
          </a:lstStyle>
          <a:p>
            <a:fld id="{36A450BE-8775-AB45-B7B9-380F861A6BDF}" type="slidenum">
              <a:rPr lang="en-US" altLang="en-US" sz="1300"/>
              <a:pPr/>
              <a:t>2</a:t>
            </a:fld>
            <a:endParaRPr lang="en-US" altLang="en-US" sz="1300"/>
          </a:p>
        </p:txBody>
      </p:sp>
      <p:sp>
        <p:nvSpPr>
          <p:cNvPr id="17411" name="Rectangle 2"/>
          <p:cNvSpPr>
            <a:spLocks noGrp="1" noRot="1" noChangeAspect="1"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tLang="en-US">
              <a:latin typeface="Times New Roman" charset="0"/>
            </a:endParaRPr>
          </a:p>
        </p:txBody>
      </p:sp>
    </p:spTree>
    <p:extLst>
      <p:ext uri="{BB962C8B-B14F-4D97-AF65-F5344CB8AC3E}">
        <p14:creationId xmlns:p14="http://schemas.microsoft.com/office/powerpoint/2010/main" val="516837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13</a:t>
            </a:fld>
            <a:endParaRPr lang="en-US"/>
          </a:p>
        </p:txBody>
      </p:sp>
    </p:spTree>
    <p:extLst>
      <p:ext uri="{BB962C8B-B14F-4D97-AF65-F5344CB8AC3E}">
        <p14:creationId xmlns:p14="http://schemas.microsoft.com/office/powerpoint/2010/main" val="776330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84313" y="76200"/>
            <a:ext cx="2331087" cy="307777"/>
          </a:xfrm>
          <a:prstGeom prst="rect">
            <a:avLst/>
          </a:prstGeom>
        </p:spPr>
        <p:txBody>
          <a:bodyPr wrap="none">
            <a:spAutoFit/>
          </a:bodyPr>
          <a:lstStyle/>
          <a:p>
            <a:pPr algn="r"/>
            <a:r>
              <a:rPr lang="en-US" sz="1400" b="1" smtClean="0">
                <a:effectLst/>
                <a:latin typeface="+mn-lt"/>
              </a:rPr>
              <a:t>omniran-17-0003-01-5gaa</a:t>
            </a:r>
            <a:endParaRPr lang="en-US" sz="1400" b="1" dirty="0">
              <a:latin typeface="+mn-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msp/cloudcomputing.pdf" TargetMode="External"/><Relationship Id="rId4" Type="http://schemas.openxmlformats.org/officeDocument/2006/relationships/hyperlink" Target="http://standards.ieee.org/develop/msp/iot.pdf" TargetMode="External"/><Relationship Id="rId5" Type="http://schemas.openxmlformats.org/officeDocument/2006/relationships/hyperlink" Target="http://standards.ieee.org/develop/msp/its.pdf" TargetMode="External"/><Relationship Id="rId6" Type="http://schemas.openxmlformats.org/officeDocument/2006/relationships/hyperlink" Target="http://standards.ieee.org/develop/msp/ehealth.pdf" TargetMode="External"/><Relationship Id="rId7" Type="http://schemas.openxmlformats.org/officeDocument/2006/relationships/hyperlink" Target="http://standards.ieee.org/develop/msp/smartcities.pdf" TargetMode="External"/><Relationship Id="rId1" Type="http://schemas.openxmlformats.org/officeDocument/2006/relationships/slideLayout" Target="../slideLayouts/slideLayout2.xml"/><Relationship Id="rId2" Type="http://schemas.openxmlformats.org/officeDocument/2006/relationships/hyperlink" Target="http://standards.ieee.org/develop/msp/smartgrid.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84-00-5gaa-draft-icaid-for-5g-sc-action-a.doc" TargetMode="External"/><Relationship Id="rId3" Type="http://schemas.openxmlformats.org/officeDocument/2006/relationships/hyperlink" Target="https://mentor.ieee.org/omniran/dcn/16/omniran-16-0084-01-5gaa-draft-icaid-for-5g-sc-action-a.doc"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Special session on 5G SC Action A (Industry Connections activity)</a:t>
            </a:r>
            <a:br>
              <a:rPr lang="en-US" dirty="0"/>
            </a:br>
            <a:endParaRPr lang="en-US" dirty="0"/>
          </a:p>
        </p:txBody>
      </p:sp>
      <p:sp>
        <p:nvSpPr>
          <p:cNvPr id="3" name="Subtitle 2"/>
          <p:cNvSpPr>
            <a:spLocks noGrp="1"/>
          </p:cNvSpPr>
          <p:nvPr>
            <p:ph type="subTitle" idx="1"/>
          </p:nvPr>
        </p:nvSpPr>
        <p:spPr/>
        <p:txBody>
          <a:bodyPr/>
          <a:lstStyle/>
          <a:p>
            <a:r>
              <a:rPr lang="en-US" dirty="0" smtClean="0"/>
              <a:t>2017-01-18</a:t>
            </a:r>
            <a:endParaRPr lang="en-US" dirty="0"/>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46646"/>
            <a:ext cx="8784976" cy="778098"/>
          </a:xfrm>
        </p:spPr>
        <p:txBody>
          <a:bodyPr lIns="0" rIns="0">
            <a:normAutofit fontScale="90000"/>
          </a:bodyPr>
          <a:lstStyle/>
          <a:p>
            <a:r>
              <a:rPr lang="en-US" dirty="0" smtClean="0"/>
              <a:t>What are the deployments aside of mobile networks?</a:t>
            </a:r>
            <a:endParaRPr lang="en-US" dirty="0"/>
          </a:p>
        </p:txBody>
      </p:sp>
      <p:sp>
        <p:nvSpPr>
          <p:cNvPr id="3" name="Content Placeholder 2"/>
          <p:cNvSpPr>
            <a:spLocks noGrp="1"/>
          </p:cNvSpPr>
          <p:nvPr>
            <p:ph idx="1"/>
          </p:nvPr>
        </p:nvSpPr>
        <p:spPr>
          <a:xfrm>
            <a:off x="457200" y="1268760"/>
            <a:ext cx="8229600" cy="5112568"/>
          </a:xfrm>
        </p:spPr>
        <p:txBody>
          <a:bodyPr>
            <a:normAutofit fontScale="62500" lnSpcReduction="20000"/>
          </a:bodyPr>
          <a:lstStyle/>
          <a:p>
            <a:r>
              <a:rPr lang="en-US" dirty="0" smtClean="0"/>
              <a:t>Other operators of public communication networks than mobile network operators</a:t>
            </a:r>
          </a:p>
          <a:p>
            <a:pPr lvl="1"/>
            <a:r>
              <a:rPr lang="en-US" dirty="0" smtClean="0"/>
              <a:t>MSO</a:t>
            </a:r>
          </a:p>
          <a:p>
            <a:pPr lvl="1"/>
            <a:r>
              <a:rPr lang="en-US" dirty="0" smtClean="0"/>
              <a:t>FNO</a:t>
            </a:r>
          </a:p>
          <a:p>
            <a:pPr lvl="1"/>
            <a:r>
              <a:rPr lang="en-US" dirty="0" smtClean="0"/>
              <a:t>Hotspot operators</a:t>
            </a:r>
          </a:p>
          <a:p>
            <a:pPr lvl="1"/>
            <a:endParaRPr lang="en-US" dirty="0" smtClean="0"/>
          </a:p>
          <a:p>
            <a:r>
              <a:rPr lang="en-US" dirty="0" smtClean="0"/>
              <a:t>‘Verticals’ represented in IEEE standards like</a:t>
            </a:r>
          </a:p>
          <a:p>
            <a:pPr lvl="1"/>
            <a:r>
              <a:rPr lang="en-US" dirty="0" smtClean="0"/>
              <a:t>Smart Grid </a:t>
            </a:r>
          </a:p>
          <a:p>
            <a:pPr lvl="2"/>
            <a:r>
              <a:rPr lang="en-US" dirty="0" smtClean="0">
                <a:hlinkClick r:id="rId2"/>
              </a:rPr>
              <a:t>http://standards.ieee.org/develop/msp/smartgrid.pdf</a:t>
            </a:r>
            <a:endParaRPr lang="en-US" dirty="0" smtClean="0"/>
          </a:p>
          <a:p>
            <a:pPr lvl="1"/>
            <a:r>
              <a:rPr lang="en-US" dirty="0" smtClean="0"/>
              <a:t>Cloud Computing </a:t>
            </a:r>
          </a:p>
          <a:p>
            <a:pPr lvl="2"/>
            <a:r>
              <a:rPr lang="en-US" dirty="0" smtClean="0">
                <a:hlinkClick r:id="rId3"/>
              </a:rPr>
              <a:t>http://standards.ieee.org/develop/msp/cloudcomputing.pdf</a:t>
            </a:r>
            <a:endParaRPr lang="en-US" dirty="0" smtClean="0"/>
          </a:p>
          <a:p>
            <a:pPr lvl="1"/>
            <a:r>
              <a:rPr lang="en-US" dirty="0" smtClean="0"/>
              <a:t>Internet of Things (including Green Community Networks) </a:t>
            </a:r>
          </a:p>
          <a:p>
            <a:pPr lvl="2"/>
            <a:r>
              <a:rPr lang="en-US" dirty="0" smtClean="0">
                <a:hlinkClick r:id="rId4"/>
              </a:rPr>
              <a:t>http://standards.ieee.org/develop/msp/iot.pdf</a:t>
            </a:r>
            <a:endParaRPr lang="en-US" dirty="0" smtClean="0"/>
          </a:p>
          <a:p>
            <a:pPr lvl="1"/>
            <a:r>
              <a:rPr lang="en-US" dirty="0" smtClean="0"/>
              <a:t>Intelligent Transportation Systems </a:t>
            </a:r>
          </a:p>
          <a:p>
            <a:pPr lvl="2"/>
            <a:r>
              <a:rPr lang="en-US" dirty="0" smtClean="0">
                <a:hlinkClick r:id="rId5"/>
              </a:rPr>
              <a:t>http://standards.ieee.org/develop/msp/its.pdf</a:t>
            </a:r>
            <a:endParaRPr lang="en-US" dirty="0" smtClean="0"/>
          </a:p>
          <a:p>
            <a:pPr lvl="1"/>
            <a:r>
              <a:rPr lang="en-US" dirty="0" smtClean="0"/>
              <a:t>eHealth </a:t>
            </a:r>
          </a:p>
          <a:p>
            <a:pPr lvl="2"/>
            <a:r>
              <a:rPr lang="en-US" dirty="0" smtClean="0">
                <a:hlinkClick r:id="rId6"/>
              </a:rPr>
              <a:t>http://standards.ieee.org/develop/msp/ehealth.pdf</a:t>
            </a:r>
            <a:endParaRPr lang="en-US" dirty="0" smtClean="0"/>
          </a:p>
          <a:p>
            <a:pPr lvl="1"/>
            <a:r>
              <a:rPr lang="en-US" dirty="0" smtClean="0"/>
              <a:t>Smart Cities</a:t>
            </a:r>
          </a:p>
          <a:p>
            <a:pPr lvl="2"/>
            <a:r>
              <a:rPr lang="en-US" dirty="0" smtClean="0">
                <a:hlinkClick r:id="rId7"/>
              </a:rPr>
              <a:t>http://standards.ieee.org/develop/msp/smartcities.pdf</a:t>
            </a:r>
            <a:endParaRPr lang="en-US" dirty="0" smtClean="0"/>
          </a:p>
          <a:p>
            <a:pPr lvl="2"/>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93723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Getting in touch with the verticals?</a:t>
            </a:r>
            <a:endParaRPr lang="en-US" dirty="0"/>
          </a:p>
        </p:txBody>
      </p:sp>
      <p:sp>
        <p:nvSpPr>
          <p:cNvPr id="3" name="Content Placeholder 2"/>
          <p:cNvSpPr>
            <a:spLocks noGrp="1"/>
          </p:cNvSpPr>
          <p:nvPr>
            <p:ph idx="1"/>
          </p:nvPr>
        </p:nvSpPr>
        <p:spPr>
          <a:xfrm>
            <a:off x="457200" y="1417638"/>
            <a:ext cx="8229600" cy="4708525"/>
          </a:xfrm>
        </p:spPr>
        <p:txBody>
          <a:bodyPr>
            <a:normAutofit fontScale="92500"/>
          </a:bodyPr>
          <a:lstStyle/>
          <a:p>
            <a:r>
              <a:rPr lang="en-US" dirty="0" smtClean="0"/>
              <a:t>Can IEEE SA headquarter help to establish communications to the verticals?</a:t>
            </a:r>
          </a:p>
          <a:p>
            <a:pPr lvl="1"/>
            <a:r>
              <a:rPr lang="en-US" dirty="0" smtClean="0"/>
              <a:t>Who are the staff liaisons for the verticals?</a:t>
            </a:r>
          </a:p>
          <a:p>
            <a:r>
              <a:rPr lang="en-US" dirty="0" smtClean="0"/>
              <a:t>Can we do a kind of structured assessment to determine where </a:t>
            </a:r>
            <a:r>
              <a:rPr lang="en-US" dirty="0" smtClean="0"/>
              <a:t>IEEE 802</a:t>
            </a:r>
            <a:r>
              <a:rPr lang="en-US" dirty="0" smtClean="0"/>
              <a:t> </a:t>
            </a:r>
            <a:r>
              <a:rPr lang="en-US" dirty="0" smtClean="0"/>
              <a:t>matters most?</a:t>
            </a:r>
          </a:p>
          <a:p>
            <a:pPr lvl="1"/>
            <a:r>
              <a:rPr lang="en-US" dirty="0" smtClean="0"/>
              <a:t>Are </a:t>
            </a:r>
            <a:r>
              <a:rPr lang="en-US" dirty="0" smtClean="0"/>
              <a:t>IEEE 802</a:t>
            </a:r>
            <a:r>
              <a:rPr lang="en-US" dirty="0" smtClean="0"/>
              <a:t> </a:t>
            </a:r>
            <a:r>
              <a:rPr lang="en-US" dirty="0" smtClean="0"/>
              <a:t>networks already deployed?</a:t>
            </a:r>
          </a:p>
          <a:p>
            <a:r>
              <a:rPr lang="en-US" dirty="0" smtClean="0"/>
              <a:t>How </a:t>
            </a:r>
            <a:r>
              <a:rPr lang="en-US" dirty="0" smtClean="0"/>
              <a:t>would we initiate discussions?</a:t>
            </a:r>
          </a:p>
          <a:p>
            <a:pPr lvl="1"/>
            <a:r>
              <a:rPr lang="en-US" dirty="0" smtClean="0"/>
              <a:t>Presentations at standardization meetings?</a:t>
            </a:r>
          </a:p>
          <a:p>
            <a:pPr lvl="1"/>
            <a:r>
              <a:rPr lang="en-US" dirty="0" smtClean="0"/>
              <a:t>Workshops on IEEE conferences?</a:t>
            </a:r>
          </a:p>
        </p:txBody>
      </p:sp>
    </p:spTree>
    <p:extLst>
      <p:ext uri="{BB962C8B-B14F-4D97-AF65-F5344CB8AC3E}">
        <p14:creationId xmlns:p14="http://schemas.microsoft.com/office/powerpoint/2010/main" val="1711810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Our goals?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Make new deployments of IEEE 802 happen by better serving deployment needs</a:t>
            </a:r>
          </a:p>
          <a:p>
            <a:pPr lvl="1"/>
            <a:r>
              <a:rPr lang="en-US" dirty="0"/>
              <a:t>U</a:t>
            </a:r>
            <a:r>
              <a:rPr lang="en-US" dirty="0" smtClean="0"/>
              <a:t>nifying technical approaches among various deployment domains by better communications</a:t>
            </a:r>
          </a:p>
          <a:p>
            <a:pPr lvl="1"/>
            <a:r>
              <a:rPr lang="en-US" dirty="0" smtClean="0"/>
              <a:t>Development of further amendments to fulfill particular requirements.</a:t>
            </a:r>
          </a:p>
          <a:p>
            <a:r>
              <a:rPr lang="is-IS" dirty="0" smtClean="0"/>
              <a:t>Faster adoption of emerging trends to IEEE 802 standards by better understanding of market evolution.</a:t>
            </a:r>
          </a:p>
          <a:p>
            <a:pPr lvl="1"/>
            <a:r>
              <a:rPr lang="is-IS" dirty="0" smtClean="0"/>
              <a:t>More direct involvement of “customers” in the evolution of IEEE 802 technologies</a:t>
            </a:r>
          </a:p>
        </p:txBody>
      </p:sp>
    </p:spTree>
    <p:extLst>
      <p:ext uri="{BB962C8B-B14F-4D97-AF65-F5344CB8AC3E}">
        <p14:creationId xmlns:p14="http://schemas.microsoft.com/office/powerpoint/2010/main" val="554301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DRAFt</a:t>
            </a:r>
            <a:r>
              <a:rPr lang="en-US" dirty="0"/>
              <a:t> ICAID</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4020769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ICAID</a:t>
            </a:r>
          </a:p>
        </p:txBody>
      </p:sp>
      <p:sp>
        <p:nvSpPr>
          <p:cNvPr id="3" name="Content Placeholder 2"/>
          <p:cNvSpPr>
            <a:spLocks noGrp="1"/>
          </p:cNvSpPr>
          <p:nvPr>
            <p:ph idx="1"/>
          </p:nvPr>
        </p:nvSpPr>
        <p:spPr/>
        <p:txBody>
          <a:bodyPr/>
          <a:lstStyle/>
          <a:p>
            <a:r>
              <a:rPr lang="en-US" dirty="0"/>
              <a:t>Initial draft text based on input from John and edited by Max available by</a:t>
            </a:r>
          </a:p>
          <a:p>
            <a:pPr lvl="1"/>
            <a:r>
              <a:rPr lang="en-US" dirty="0">
                <a:hlinkClick r:id="rId2"/>
              </a:rPr>
              <a:t>https://mentor.ieee.org/omniran/dcn/16/omniran-16-0084-00-5gaa-draft-icaid-for-5g-sc-action-a.doc</a:t>
            </a:r>
            <a:endParaRPr lang="en-US" dirty="0"/>
          </a:p>
          <a:p>
            <a:r>
              <a:rPr lang="en-US" dirty="0"/>
              <a:t>Revision with comments from John:</a:t>
            </a:r>
          </a:p>
          <a:p>
            <a:pPr lvl="1"/>
            <a:r>
              <a:rPr lang="en-US" dirty="0">
                <a:hlinkClick r:id="rId3"/>
              </a:rPr>
              <a:t>https://mentor.ieee.org/omniran/dcn/16/omniran-16-0084-01-5gaa-draft-icaid-for-5g-sc-action-a.doc</a:t>
            </a:r>
            <a:endParaRPr lang="en-US" dirty="0"/>
          </a:p>
          <a:p>
            <a:pPr lvl="1"/>
            <a:endParaRPr lang="en-US" dirty="0"/>
          </a:p>
        </p:txBody>
      </p:sp>
    </p:spTree>
    <p:extLst>
      <p:ext uri="{BB962C8B-B14F-4D97-AF65-F5344CB8AC3E}">
        <p14:creationId xmlns:p14="http://schemas.microsoft.com/office/powerpoint/2010/main" val="3101569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Way forward</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1300993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normAutofit fontScale="77500" lnSpcReduction="20000"/>
          </a:bodyPr>
          <a:lstStyle/>
          <a:p>
            <a:r>
              <a:rPr lang="en-US" dirty="0"/>
              <a:t>Chair invites for comments on draft ICAID for the upcoming meeting at the IEEE 802 interim. Text of ICAID will be revised at the meeting based on submitted comments.</a:t>
            </a:r>
          </a:p>
          <a:p>
            <a:pPr lvl="1"/>
            <a:r>
              <a:rPr lang="en-US" dirty="0"/>
              <a:t>Next F2F meeting: Atlanta, Jan 2017</a:t>
            </a:r>
          </a:p>
          <a:p>
            <a:pPr lvl="1"/>
            <a:r>
              <a:rPr lang="en-US" dirty="0"/>
              <a:t>Session on Wed, January 18</a:t>
            </a:r>
            <a:r>
              <a:rPr lang="en-US" baseline="30000" dirty="0"/>
              <a:t>th</a:t>
            </a:r>
            <a:r>
              <a:rPr lang="en-US" dirty="0"/>
              <a:t>, PM2</a:t>
            </a:r>
          </a:p>
          <a:p>
            <a:pPr lvl="1"/>
            <a:endParaRPr lang="en-US" dirty="0"/>
          </a:p>
          <a:p>
            <a:r>
              <a:rPr lang="en-US" dirty="0"/>
              <a:t>Next conference call:</a:t>
            </a:r>
          </a:p>
          <a:p>
            <a:pPr lvl="1"/>
            <a:r>
              <a:rPr lang="en-US" dirty="0"/>
              <a:t>Tues, January 31</a:t>
            </a:r>
            <a:r>
              <a:rPr lang="en-US" baseline="30000" dirty="0"/>
              <a:t>st</a:t>
            </a:r>
            <a:r>
              <a:rPr lang="en-US" dirty="0"/>
              <a:t>, 2017, 09:30-11:00AM ET</a:t>
            </a:r>
          </a:p>
          <a:p>
            <a:pPr marL="457200" lvl="1" indent="0">
              <a:buNone/>
            </a:pPr>
            <a:endParaRPr lang="en-US" dirty="0"/>
          </a:p>
          <a:p>
            <a:pPr marL="457200" lvl="1" indent="0">
              <a:buNone/>
            </a:pPr>
            <a:r>
              <a:rPr lang="en-US" dirty="0"/>
              <a:t>BTW: Submission deadline of ICAID for consideration in the March EC closing: </a:t>
            </a:r>
          </a:p>
          <a:p>
            <a:pPr marL="457200" lvl="1" indent="0">
              <a:buNone/>
            </a:pPr>
            <a:r>
              <a:rPr lang="en-US" dirty="0"/>
              <a:t>February 10</a:t>
            </a:r>
            <a:r>
              <a:rPr lang="en-US" baseline="30000" dirty="0"/>
              <a:t>th</a:t>
            </a:r>
            <a:endParaRPr lang="en-US" dirty="0"/>
          </a:p>
        </p:txBody>
      </p:sp>
      <p:sp>
        <p:nvSpPr>
          <p:cNvPr id="4" name="TextBox 3"/>
          <p:cNvSpPr txBox="1"/>
          <p:nvPr/>
        </p:nvSpPr>
        <p:spPr>
          <a:xfrm rot="19695191">
            <a:off x="2787129" y="2083298"/>
            <a:ext cx="2621230" cy="1015663"/>
          </a:xfrm>
          <a:prstGeom prst="rect">
            <a:avLst/>
          </a:prstGeom>
          <a:noFill/>
        </p:spPr>
        <p:txBody>
          <a:bodyPr wrap="none" rtlCol="0">
            <a:spAutoFit/>
          </a:bodyPr>
          <a:lstStyle/>
          <a:p>
            <a:r>
              <a:rPr lang="en-US" sz="6000" b="1" smtClean="0">
                <a:solidFill>
                  <a:srgbClr val="616161"/>
                </a:solidFill>
                <a:latin typeface="Arial Black" charset="0"/>
                <a:ea typeface="Arial Black" charset="0"/>
                <a:cs typeface="Arial Black" charset="0"/>
              </a:rPr>
              <a:t>DONE</a:t>
            </a:r>
            <a:endParaRPr lang="en-US" sz="6000" b="1">
              <a:solidFill>
                <a:srgbClr val="616161"/>
              </a:solidFill>
              <a:latin typeface="Arial Black" charset="0"/>
              <a:ea typeface="Arial Black" charset="0"/>
              <a:cs typeface="Arial Black" charset="0"/>
            </a:endParaRPr>
          </a:p>
        </p:txBody>
      </p:sp>
    </p:spTree>
    <p:extLst>
      <p:ext uri="{BB962C8B-B14F-4D97-AF65-F5344CB8AC3E}">
        <p14:creationId xmlns:p14="http://schemas.microsoft.com/office/powerpoint/2010/main" val="1320228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AoB</a:t>
            </a:r>
            <a:endParaRPr lang="en-US" dirty="0"/>
          </a:p>
        </p:txBody>
      </p:sp>
      <p:sp>
        <p:nvSpPr>
          <p:cNvPr id="3" name="Content Placeholder 2"/>
          <p:cNvSpPr>
            <a:spLocks noGrp="1"/>
          </p:cNvSpPr>
          <p:nvPr>
            <p:ph idx="1"/>
          </p:nvPr>
        </p:nvSpPr>
        <p:spPr/>
        <p:txBody>
          <a:bodyPr/>
          <a:lstStyle/>
          <a:p>
            <a:r>
              <a:rPr lang="en-US" dirty="0"/>
              <a:t>??</a:t>
            </a:r>
          </a:p>
        </p:txBody>
      </p:sp>
    </p:spTree>
    <p:extLst>
      <p:ext uri="{BB962C8B-B14F-4D97-AF65-F5344CB8AC3E}">
        <p14:creationId xmlns:p14="http://schemas.microsoft.com/office/powerpoint/2010/main" val="102710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304800"/>
            <a:ext cx="8458200" cy="609600"/>
          </a:xfrm>
        </p:spPr>
        <p:txBody>
          <a:bodyPr/>
          <a:lstStyle/>
          <a:p>
            <a:r>
              <a:rPr lang="en-US" altLang="en-US" sz="3200" u="sng"/>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charset="2"/>
              <a:buChar char="l"/>
              <a:defRPr sz="3200">
                <a:solidFill>
                  <a:srgbClr val="000099"/>
                </a:solidFill>
                <a:latin typeface="Arial" charset="0"/>
              </a:defRPr>
            </a:lvl1pPr>
            <a:lvl2pPr marL="742950"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gn="ctr">
              <a:spcBef>
                <a:spcPct val="0"/>
              </a:spcBef>
              <a:buClrTx/>
              <a:buSzTx/>
              <a:buFontTx/>
              <a:buNone/>
            </a:pPr>
            <a:endParaRPr lang="en-GB" altLang="en-US" sz="2400" b="1" u="sng">
              <a:latin typeface="Helvetica"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charset="2"/>
              <a:buChar char="l"/>
              <a:defRPr sz="3200">
                <a:solidFill>
                  <a:srgbClr val="000099"/>
                </a:solidFill>
                <a:latin typeface="Arial" charset="0"/>
              </a:defRPr>
            </a:lvl1pPr>
            <a:lvl2pPr marL="630238"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nSpc>
                <a:spcPct val="80000"/>
              </a:lnSpc>
            </a:pPr>
            <a:endParaRPr lang="en-US" altLang="en-US" sz="700" u="sng">
              <a:solidFill>
                <a:srgbClr val="FF0000"/>
              </a:solidFill>
            </a:endParaRPr>
          </a:p>
          <a:p>
            <a:pPr>
              <a:lnSpc>
                <a:spcPct val="80000"/>
              </a:lnSpc>
              <a:spcAft>
                <a:spcPct val="40000"/>
              </a:spcAft>
            </a:pPr>
            <a:r>
              <a:rPr lang="en-US" altLang="en-US" sz="1600" b="1"/>
              <a:t>All IEEE-SA standards meetings shall be conducted in compliance with all applicable laws, including antitrust and competition laws.</a:t>
            </a:r>
          </a:p>
          <a:p>
            <a:pPr>
              <a:lnSpc>
                <a:spcPct val="80000"/>
              </a:lnSpc>
              <a:spcAft>
                <a:spcPct val="40000"/>
              </a:spcAft>
            </a:pPr>
            <a:r>
              <a:rPr lang="en-US" altLang="en-US" sz="1600" b="1"/>
              <a:t>Don’t discuss the interpretation, validity, or essentiality of patents/patent claims. </a:t>
            </a:r>
          </a:p>
          <a:p>
            <a:pPr>
              <a:lnSpc>
                <a:spcPct val="80000"/>
              </a:lnSpc>
              <a:spcAft>
                <a:spcPct val="40000"/>
              </a:spcAft>
            </a:pPr>
            <a:r>
              <a:rPr lang="en-US" altLang="en-US" sz="1600" b="1"/>
              <a:t>Don’t discuss specific license rates, terms, or conditions.</a:t>
            </a:r>
          </a:p>
          <a:p>
            <a:pPr lvl="1">
              <a:lnSpc>
                <a:spcPct val="80000"/>
              </a:lnSpc>
              <a:spcAft>
                <a:spcPct val="40000"/>
              </a:spcAft>
            </a:pPr>
            <a:r>
              <a:rPr lang="en-US" altLang="en-US" sz="130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a:t>Technical considerations remain primary focus</a:t>
            </a:r>
            <a:endParaRPr lang="en-US" altLang="en-US" sz="1300"/>
          </a:p>
          <a:p>
            <a:pPr>
              <a:lnSpc>
                <a:spcPct val="80000"/>
              </a:lnSpc>
              <a:spcAft>
                <a:spcPct val="40000"/>
              </a:spcAft>
            </a:pPr>
            <a:r>
              <a:rPr lang="en-US" altLang="en-US" sz="1600" b="1"/>
              <a:t>Don’t discuss or engage in the fixing of product prices, allocation of customers, or division of sales markets.</a:t>
            </a:r>
          </a:p>
          <a:p>
            <a:pPr>
              <a:lnSpc>
                <a:spcPct val="80000"/>
              </a:lnSpc>
              <a:spcAft>
                <a:spcPct val="40000"/>
              </a:spcAft>
            </a:pPr>
            <a:r>
              <a:rPr lang="en-US" altLang="en-US" sz="1600" b="1"/>
              <a:t>Don’t discuss the status or substance of ongoing or threatened litigation.</a:t>
            </a:r>
          </a:p>
          <a:p>
            <a:pPr>
              <a:lnSpc>
                <a:spcPct val="80000"/>
              </a:lnSpc>
              <a:spcAft>
                <a:spcPct val="40000"/>
              </a:spcAft>
            </a:pPr>
            <a:r>
              <a:rPr lang="en-US" altLang="en-US" sz="1600" b="1"/>
              <a:t>Don’t be silent if inappropriate topics are discussed… do formally object.</a:t>
            </a:r>
          </a:p>
          <a:p>
            <a:pPr algn="ctr">
              <a:lnSpc>
                <a:spcPct val="80000"/>
              </a:lnSpc>
              <a:buFont typeface="Monotype Sorts" charset="2"/>
              <a:buNone/>
            </a:pPr>
            <a:r>
              <a:rPr lang="en-US" altLang="en-US" sz="1000" b="1"/>
              <a:t>---------------------------------------------------------------   </a:t>
            </a:r>
          </a:p>
          <a:p>
            <a:pPr algn="ctr">
              <a:lnSpc>
                <a:spcPct val="80000"/>
              </a:lnSpc>
              <a:buFont typeface="Monotype Sorts" charset="2"/>
              <a:buNone/>
            </a:pPr>
            <a:r>
              <a:rPr lang="en-US" altLang="en-US" sz="1200" b="1"/>
              <a:t>If you have questions, contact the IEEE-SA Standards Board Patent Committee Administrator at patcom@ieee.org or visit http://standards.ieee.org/about/sasb/patcom/index.html </a:t>
            </a:r>
            <a:br>
              <a:rPr lang="en-US" altLang="en-US" sz="1200" b="1"/>
            </a:br>
            <a:endParaRPr lang="en-US" altLang="en-US" sz="1200" b="1"/>
          </a:p>
          <a:p>
            <a:pPr algn="ctr">
              <a:lnSpc>
                <a:spcPct val="80000"/>
              </a:lnSpc>
              <a:buFont typeface="Monotype Sorts" charset="2"/>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a:p>
            <a:pPr algn="ctr">
              <a:lnSpc>
                <a:spcPct val="80000"/>
              </a:lnSpc>
              <a:buFont typeface="Monotype Sorts" charset="2"/>
              <a:buNone/>
            </a:pPr>
            <a:endParaRPr lang="en-US" altLang="en-US" sz="1200" b="1"/>
          </a:p>
          <a:p>
            <a:pPr algn="ctr">
              <a:lnSpc>
                <a:spcPct val="80000"/>
              </a:lnSpc>
              <a:buFont typeface="Monotype Sorts" charset="2"/>
              <a:buNone/>
            </a:pPr>
            <a:r>
              <a:rPr lang="en-US" altLang="en-US" sz="1200" b="1"/>
              <a:t>This slide set is available </a:t>
            </a:r>
            <a:br>
              <a:rPr lang="en-US" altLang="en-US" sz="1200" b="1"/>
            </a:br>
            <a:r>
              <a:rPr lang="en-US" altLang="en-US" sz="1200" b="1"/>
              <a:t>at https://development.standards.ieee.org/myproject/Public/mytools/mob/preparslides.ppt</a:t>
            </a:r>
          </a:p>
        </p:txBody>
      </p:sp>
      <p:sp>
        <p:nvSpPr>
          <p:cNvPr id="2" name="Footer Placeholder 1"/>
          <p:cNvSpPr>
            <a:spLocks noGrp="1"/>
          </p:cNvSpPr>
          <p:nvPr>
            <p:ph type="ftr" sz="quarter" idx="4294967295"/>
          </p:nvPr>
        </p:nvSpPr>
        <p:spPr>
          <a:xfrm>
            <a:off x="838200" y="5867400"/>
            <a:ext cx="7848600" cy="920750"/>
          </a:xfrm>
          <a:prstGeom prst="rect">
            <a:avLst/>
          </a:prstGeom>
        </p:spPr>
        <p:txBody>
          <a:bodyPr/>
          <a:lstStyle/>
          <a:p>
            <a:pPr algn="ctr">
              <a:defRPr/>
            </a:pPr>
            <a:endParaRPr lang="en-US" b="1" dirty="0"/>
          </a:p>
          <a:p>
            <a:pPr algn="ctr">
              <a:defRPr/>
            </a:pPr>
            <a:r>
              <a:rPr lang="en-US" b="1" dirty="0"/>
              <a:t>March 2015</a:t>
            </a:r>
          </a:p>
          <a:p>
            <a:pPr algn="ctr">
              <a:defRPr/>
            </a:pPr>
            <a:r>
              <a:rPr lang="en-US" b="1" dirty="0"/>
              <a:t>IEEE-SA Standards Board Patent Committee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a:t>
            </a:r>
          </a:p>
        </p:txBody>
      </p:sp>
      <p:sp>
        <p:nvSpPr>
          <p:cNvPr id="3" name="Content Placeholder 2"/>
          <p:cNvSpPr>
            <a:spLocks noGrp="1"/>
          </p:cNvSpPr>
          <p:nvPr>
            <p:ph idx="1"/>
          </p:nvPr>
        </p:nvSpPr>
        <p:spPr/>
        <p:txBody>
          <a:bodyPr>
            <a:normAutofit/>
          </a:bodyPr>
          <a:lstStyle/>
          <a:p>
            <a:r>
              <a:rPr lang="en-US" dirty="0"/>
              <a:t>Introduction</a:t>
            </a:r>
          </a:p>
          <a:p>
            <a:r>
              <a:rPr lang="en-US" dirty="0"/>
              <a:t>Approval of minutes</a:t>
            </a:r>
          </a:p>
          <a:p>
            <a:r>
              <a:rPr lang="en-US" dirty="0"/>
              <a:t>Update on IEEE 5G initiative</a:t>
            </a:r>
          </a:p>
          <a:p>
            <a:r>
              <a:rPr lang="en-US" dirty="0"/>
              <a:t>Industry Connections Activity </a:t>
            </a:r>
            <a:br>
              <a:rPr lang="en-US" dirty="0"/>
            </a:br>
            <a:r>
              <a:rPr lang="en-US" dirty="0"/>
              <a:t>Initiation Document (ICAID)</a:t>
            </a:r>
          </a:p>
          <a:p>
            <a:r>
              <a:rPr lang="en-US" dirty="0"/>
              <a:t>Going forward</a:t>
            </a:r>
          </a:p>
          <a:p>
            <a:r>
              <a:rPr lang="en-US" dirty="0" err="1"/>
              <a:t>AoB</a:t>
            </a:r>
            <a:endParaRPr lang="en-US" dirty="0"/>
          </a:p>
        </p:txBody>
      </p:sp>
    </p:spTree>
    <p:extLst>
      <p:ext uri="{BB962C8B-B14F-4D97-AF65-F5344CB8AC3E}">
        <p14:creationId xmlns:p14="http://schemas.microsoft.com/office/powerpoint/2010/main" val="9442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r>
              <a:rPr lang="en-US" dirty="0"/>
              <a:t>802.1 </a:t>
            </a:r>
            <a:r>
              <a:rPr lang="en-US" dirty="0" err="1"/>
              <a:t>OmniRAN</a:t>
            </a:r>
            <a:r>
              <a:rPr lang="en-US" dirty="0"/>
              <a:t> TG is tasked to hold sessions in preparation of an Industry Connections activity resulting out of 5G SC Action A.</a:t>
            </a:r>
          </a:p>
          <a:p>
            <a:r>
              <a:rPr lang="en-US" dirty="0"/>
              <a:t>Goals for this meeting:</a:t>
            </a:r>
          </a:p>
          <a:p>
            <a:pPr lvl="1"/>
            <a:r>
              <a:rPr lang="en-US" dirty="0"/>
              <a:t>Work and conclude on the wording of the ICAID</a:t>
            </a:r>
          </a:p>
          <a:p>
            <a:pPr lvl="1"/>
            <a:r>
              <a:rPr lang="en-US" dirty="0"/>
              <a:t>Plan for submission and approval of ICAID</a:t>
            </a:r>
          </a:p>
        </p:txBody>
      </p:sp>
    </p:spTree>
    <p:extLst>
      <p:ext uri="{BB962C8B-B14F-4D97-AF65-F5344CB8AC3E}">
        <p14:creationId xmlns:p14="http://schemas.microsoft.com/office/powerpoint/2010/main" val="1921864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802.1 Nov ’16 closing plenary</a:t>
            </a:r>
          </a:p>
        </p:txBody>
      </p:sp>
      <p:sp>
        <p:nvSpPr>
          <p:cNvPr id="3" name="Content Placeholder 2"/>
          <p:cNvSpPr>
            <a:spLocks noGrp="1"/>
          </p:cNvSpPr>
          <p:nvPr>
            <p:ph idx="1"/>
          </p:nvPr>
        </p:nvSpPr>
        <p:spPr/>
        <p:txBody>
          <a:bodyPr/>
          <a:lstStyle/>
          <a:p>
            <a:r>
              <a:rPr lang="en-US" dirty="0"/>
              <a:t>Authorize OmniRAN TG to create an ICAID proposal addressing the 5G SC Action A and authorize the 802.1 chair to pre-circulate the ICAID proposal to the EC for consideration.</a:t>
            </a:r>
          </a:p>
          <a:p>
            <a:pPr lvl="1"/>
            <a:r>
              <a:rPr lang="en-US" dirty="0"/>
              <a:t>Moved: Max Riegel</a:t>
            </a:r>
          </a:p>
          <a:p>
            <a:pPr lvl="1"/>
            <a:r>
              <a:rPr lang="en-US" dirty="0"/>
              <a:t>Second: John Messenger </a:t>
            </a:r>
          </a:p>
          <a:p>
            <a:pPr lvl="1"/>
            <a:r>
              <a:rPr lang="en-US" dirty="0"/>
              <a:t>Vote: 22, 0, 1</a:t>
            </a:r>
          </a:p>
          <a:p>
            <a:endParaRPr lang="en-US" dirty="0"/>
          </a:p>
        </p:txBody>
      </p:sp>
    </p:spTree>
    <p:extLst>
      <p:ext uri="{BB962C8B-B14F-4D97-AF65-F5344CB8AC3E}">
        <p14:creationId xmlns:p14="http://schemas.microsoft.com/office/powerpoint/2010/main" val="3132577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5G SC Action A</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1819457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457200" y="533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eaLnBrk="1" hangingPunct="1">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“5G” specification</a:t>
            </a:r>
          </a:p>
          <a:p>
            <a:pPr eaLnBrk="1" hangingPunct="1">
              <a:tabLst>
                <a:tab pos="101600" algn="l"/>
                <a:tab pos="406400" algn="l"/>
                <a:tab pos="698500" algn="l"/>
                <a:tab pos="914400" algn="l"/>
              </a:tabLst>
            </a:pPr>
            <a:r>
              <a:rPr lang="en-US" sz="3900" dirty="0">
                <a:solidFill>
                  <a:srgbClr val="438086"/>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eaLnBrk="1" hangingPunct="1">
              <a:lnSpc>
                <a:spcPts val="1000"/>
              </a:lnSpc>
              <a:tabLst>
                <a:tab pos="101600" algn="l"/>
                <a:tab pos="406400" algn="l"/>
                <a:tab pos="698500" algn="l"/>
                <a:tab pos="914400" algn="l"/>
              </a:tabLst>
            </a:pPr>
            <a:endParaRPr lang="en-US" sz="1800" dirty="0">
              <a:solidFill>
                <a:prstClr val="black"/>
              </a:solidFill>
              <a:latin typeface="Calibri" pitchFamily="-92" charset="0"/>
              <a:ea typeface="Calibri" pitchFamily="-92" charset="0"/>
              <a:cs typeface="Calibri" pitchFamily="-92" charset="0"/>
              <a:sym typeface="Calibri" pitchFamily="-92" charset="0"/>
            </a:endParaRPr>
          </a:p>
          <a:p>
            <a:pPr eaLnBrk="1" hangingPunct="1">
              <a:lnSpc>
                <a:spcPts val="3300"/>
              </a:lnSpc>
              <a:tabLst>
                <a:tab pos="101600" algn="l"/>
                <a:tab pos="406400" algn="l"/>
                <a:tab pos="698500" algn="l"/>
                <a:tab pos="914400" algn="l"/>
              </a:tabLst>
            </a:pPr>
            <a:r>
              <a:rPr lang="en-US" sz="1800" dirty="0">
                <a:solidFill>
                  <a:prstClr val="black"/>
                </a:solidFill>
                <a:latin typeface="Calibri" pitchFamily="-92" charset="0"/>
                <a:ea typeface="Calibri" pitchFamily="-92" charset="0"/>
                <a:cs typeface="Calibri" pitchFamily="-92" charset="0"/>
                <a:sym typeface="Calibri" pitchFamily="-92" charset="0"/>
              </a:rPr>
              <a:t>	</a:t>
            </a:r>
            <a:r>
              <a:rPr lang="en-US" sz="2400" dirty="0">
                <a:solidFill>
                  <a:srgbClr val="A04DA3"/>
                </a:solidFill>
                <a:latin typeface="Arial" pitchFamily="34" charset="0"/>
                <a:cs typeface="Arial" pitchFamily="34" charset="0"/>
              </a:rPr>
              <a:t>•</a:t>
            </a:r>
            <a:r>
              <a:rPr lang="en-US" sz="2400" dirty="0">
                <a:solidFill>
                  <a:prstClr val="black"/>
                </a:solidFill>
                <a:latin typeface="Times New Roman" pitchFamily="-92" charset="0"/>
                <a:ea typeface="Times New Roman" pitchFamily="-92" charset="0"/>
                <a:cs typeface="Times New Roman" pitchFamily="-92" charset="0"/>
                <a:sym typeface="Times New Roman" pitchFamily="-92" charset="0"/>
              </a:rPr>
              <a:t> </a:t>
            </a:r>
            <a:r>
              <a:rPr lang="en-US" sz="2400" dirty="0">
                <a:solidFill>
                  <a:prstClr val="black"/>
                </a:solidFill>
                <a:latin typeface="Arial" pitchFamily="34" charset="0"/>
                <a:cs typeface="Arial" pitchFamily="34" charset="0"/>
              </a:rPr>
              <a:t>specify an 802 access network</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be based on P802.1CF</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provides an external view into general 802 access network</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many 802 </a:t>
            </a:r>
            <a:r>
              <a:rPr lang="en-US" sz="1800" dirty="0" err="1">
                <a:solidFill>
                  <a:srgbClr val="438086"/>
                </a:solidFill>
                <a:latin typeface="Arial" pitchFamily="34" charset="0"/>
                <a:cs typeface="Arial" pitchFamily="34" charset="0"/>
              </a:rPr>
              <a:t>MACs</a:t>
            </a:r>
            <a:r>
              <a:rPr lang="en-US" sz="1800" dirty="0">
                <a:solidFill>
                  <a:srgbClr val="438086"/>
                </a:solidFill>
                <a:latin typeface="Arial" pitchFamily="34" charset="0"/>
                <a:cs typeface="Arial" pitchFamily="34" charset="0"/>
              </a:rPr>
              <a:t> and </a:t>
            </a:r>
            <a:r>
              <a:rPr lang="en-US" sz="1800" dirty="0" err="1">
                <a:solidFill>
                  <a:srgbClr val="438086"/>
                </a:solidFill>
                <a:latin typeface="Arial" pitchFamily="34" charset="0"/>
                <a:cs typeface="Arial" pitchFamily="34" charset="0"/>
              </a:rPr>
              <a:t>PHYs</a:t>
            </a:r>
            <a:endParaRPr lang="en-US" sz="1800" dirty="0">
              <a:solidFill>
                <a:srgbClr val="438086"/>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plug into incumbent mobile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for example, expand the notion of LWA so that the cellular network supports 802 rather than 802.11</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strong supporting role in 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integration into other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e.g. cable TV or fixed telecom</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central role in non-cellular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feasible for 802 access network to support both</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2503109E-7F8F-DF49-A5F8-DF3BBECBBA11}"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7</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11" name="Footer Placeholder 5"/>
          <p:cNvSpPr txBox="1">
            <a:spLocks/>
          </p:cNvSpPr>
          <p:nvPr/>
        </p:nvSpPr>
        <p:spPr>
          <a:xfrm>
            <a:off x="0" y="46774"/>
            <a:ext cx="2743200" cy="319940"/>
          </a:xfr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330358607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229949" y="1752600"/>
            <a:ext cx="8665195" cy="4711700"/>
          </a:xfrm>
          <a:prstGeom prst="rect">
            <a:avLst/>
          </a:prstGeom>
          <a:noFill/>
          <a:ln w="12700" cap="flat" cmpd="sng">
            <a:noFill/>
            <a:prstDash val="solid"/>
            <a:miter lim="400000"/>
            <a:headEnd type="none" w="med" len="med"/>
            <a:tailEnd type="none" w="med" len="med"/>
          </a:ln>
          <a:effectLst/>
        </p:spPr>
      </p:pic>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05964878-6438-BF48-A027-2E2B1CD893FE}"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8</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a:xfrm>
            <a:off x="457200" y="836712"/>
            <a:ext cx="8229600" cy="1066800"/>
          </a:xfrm>
        </p:spPr>
        <p:txBody>
          <a:bodyPr>
            <a:noAutofit/>
          </a:bodyPr>
          <a:lstStyle/>
          <a:p>
            <a:r>
              <a:rPr lang="en-US" sz="3200" dirty="0"/>
              <a:t>IMT-2020</a:t>
            </a:r>
            <a:r>
              <a:rPr lang="en-US" sz="3200" dirty="0">
                <a:sym typeface="Times New Roman" pitchFamily="-92" charset="0"/>
              </a:rPr>
              <a:t> </a:t>
            </a:r>
            <a:r>
              <a:rPr lang="en-US" sz="3200" dirty="0"/>
              <a:t>(per</a:t>
            </a:r>
            <a:r>
              <a:rPr lang="en-US" sz="3200" dirty="0">
                <a:sym typeface="Times New Roman" pitchFamily="-92" charset="0"/>
              </a:rPr>
              <a:t> </a:t>
            </a:r>
            <a:r>
              <a:rPr lang="en-US" sz="3200" dirty="0"/>
              <a:t>ITU-R</a:t>
            </a:r>
            <a:r>
              <a:rPr lang="en-US" sz="3200" dirty="0">
                <a:sym typeface="Times New Roman" pitchFamily="-92" charset="0"/>
              </a:rPr>
              <a:t> </a:t>
            </a:r>
            <a:r>
              <a:rPr lang="en-US" sz="3200" dirty="0"/>
              <a:t>M.2083) </a:t>
            </a:r>
          </a:p>
        </p:txBody>
      </p:sp>
      <p:sp>
        <p:nvSpPr>
          <p:cNvPr id="6" name="Footer Placeholder 5"/>
          <p:cNvSpPr>
            <a:spLocks noGrp="1"/>
          </p:cNvSpPr>
          <p:nvPr>
            <p:ph type="ftr" sz="quarter" idx="11"/>
          </p:nvPr>
        </p:nvSpPr>
        <p:spPr>
          <a:xfrm>
            <a:off x="0" y="46774"/>
            <a:ext cx="2743200" cy="319940"/>
          </a:xfrm>
        </p:spPr>
        <p:txBody>
          <a:bodyPr/>
          <a:lstStyle/>
          <a:p>
            <a:pPr>
              <a:defRPr/>
            </a:pPr>
            <a:r>
              <a:rPr lang="en-US" dirty="0">
                <a:solidFill>
                  <a:srgbClr val="438086"/>
                </a:solidFill>
              </a:rPr>
              <a:t>Mentor DCN:  EC-16-0119-01-5GSG</a:t>
            </a:r>
          </a:p>
        </p:txBody>
      </p:sp>
    </p:spTree>
    <p:extLst>
      <p:ext uri="{BB962C8B-B14F-4D97-AF65-F5344CB8AC3E}">
        <p14:creationId xmlns:p14="http://schemas.microsoft.com/office/powerpoint/2010/main" val="280851882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Action A</a:t>
            </a:r>
          </a:p>
        </p:txBody>
      </p:sp>
      <p:sp>
        <p:nvSpPr>
          <p:cNvPr id="3" name="Content Placeholder 2"/>
          <p:cNvSpPr>
            <a:spLocks noGrp="1"/>
          </p:cNvSpPr>
          <p:nvPr>
            <p:ph idx="1"/>
          </p:nvPr>
        </p:nvSpPr>
        <p:spPr/>
        <p:txBody>
          <a:bodyPr>
            <a:normAutofit fontScale="92500"/>
          </a:bodyPr>
          <a:lstStyle/>
          <a:p>
            <a:r>
              <a:rPr lang="en-US" b="1" i="1" dirty="0"/>
              <a:t>“IEEE next generation communication infrastructure specifications that support enhanced broadband, massive machine type communication and ultra-reliable and low latency communications  not belonging to mobile networks</a:t>
            </a:r>
            <a:r>
              <a:rPr lang="en-US" b="1" i="1" dirty="0" smtClean="0"/>
              <a:t>”</a:t>
            </a:r>
          </a:p>
          <a:p>
            <a:endParaRPr lang="en-US" b="1" i="1" dirty="0"/>
          </a:p>
          <a:p>
            <a:r>
              <a:rPr lang="en-US" dirty="0"/>
              <a:t>Well sounding brand name missing.</a:t>
            </a:r>
          </a:p>
          <a:p>
            <a:pPr lvl="1"/>
            <a:r>
              <a:rPr lang="en-US" dirty="0"/>
              <a:t>For further study</a:t>
            </a:r>
          </a:p>
        </p:txBody>
      </p:sp>
    </p:spTree>
    <p:extLst>
      <p:ext uri="{BB962C8B-B14F-4D97-AF65-F5344CB8AC3E}">
        <p14:creationId xmlns:p14="http://schemas.microsoft.com/office/powerpoint/2010/main" val="2095604731"/>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1581</TotalTime>
  <Words>665</Words>
  <Application>Microsoft Macintosh PowerPoint</Application>
  <PresentationFormat>On-screen Show (4:3)</PresentationFormat>
  <Paragraphs>127</Paragraphs>
  <Slides>17</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Arial Black</vt:lpstr>
      <vt:lpstr>Calibri</vt:lpstr>
      <vt:lpstr>Helvetica</vt:lpstr>
      <vt:lpstr>Monotype Sorts</vt:lpstr>
      <vt:lpstr>ＭＳ Ｐゴシック</vt:lpstr>
      <vt:lpstr>Times</vt:lpstr>
      <vt:lpstr>Times New Roman</vt:lpstr>
      <vt:lpstr>Trebuchet MS</vt:lpstr>
      <vt:lpstr>Arial</vt:lpstr>
      <vt:lpstr>Template</vt:lpstr>
      <vt:lpstr>IEEE 802.1 OmniRAN TG Special session on 5G SC Action A (Industry Connections activity) </vt:lpstr>
      <vt:lpstr>Guidelines for IEEE-SA Meetings</vt:lpstr>
      <vt:lpstr>Agenda proposal</vt:lpstr>
      <vt:lpstr>Introduction</vt:lpstr>
      <vt:lpstr>Motion at 802.1 Nov ’16 closing plenary</vt:lpstr>
      <vt:lpstr>5G SC Action A</vt:lpstr>
      <vt:lpstr>PowerPoint Presentation</vt:lpstr>
      <vt:lpstr>IMT-2020 (per ITU-R M.2083) </vt:lpstr>
      <vt:lpstr>Scope of Action A</vt:lpstr>
      <vt:lpstr>What are the deployments aside of mobile networks?</vt:lpstr>
      <vt:lpstr>Getting in touch with the verticals?</vt:lpstr>
      <vt:lpstr>Our goals?</vt:lpstr>
      <vt:lpstr>DRAFt ICAID</vt:lpstr>
      <vt:lpstr>Draft ICAID</vt:lpstr>
      <vt:lpstr>Way forward</vt:lpstr>
      <vt:lpstr>Next steps</vt:lpstr>
      <vt:lpstr>AoB</vt:lpstr>
    </vt:vector>
  </TitlesOfParts>
  <Company>NIST</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330</cp:revision>
  <cp:lastPrinted>1998-02-10T13:28:06Z</cp:lastPrinted>
  <dcterms:created xsi:type="dcterms:W3CDTF">2011-12-30T17:06:23Z</dcterms:created>
  <dcterms:modified xsi:type="dcterms:W3CDTF">2017-01-18T20:30:57Z</dcterms:modified>
</cp:coreProperties>
</file>