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5" d="100"/>
          <a:sy n="85" d="100"/>
        </p:scale>
        <p:origin x="5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omniran-16-0095-01-00TG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omniran/dcn/16/omniran-16-0094-00-CF00-comparison-between-802-22-and-802-11af.pptx" TargetMode="External"/><Relationship Id="rId5" Type="http://schemas.openxmlformats.org/officeDocument/2006/relationships/hyperlink" Target="https://mentor.ieee.org/omniran/dcn/16/omniran-16-0089-00-CF00-revised-sdn-chapter.docx" TargetMode="External"/><Relationship Id="rId4" Type="http://schemas.openxmlformats.org/officeDocument/2006/relationships/hyperlink" Target="https://mentor.ieee.org/omniran/dcn/16/omniran-16-0081-01-CF00-802-1cf-d0-3-collected-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93-00-5gaa-dec-6th-5gaa-conference-call-minutes.docx" TargetMode="External"/><Relationship Id="rId2" Type="http://schemas.openxmlformats.org/officeDocument/2006/relationships/hyperlink" Target="https://mentor.ieee.org/omniran/dcn/16/omniran-16-0090-00-00TG-nov-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81-01-CF00-802-1cf-d0-3-collected-comments.xls" TargetMode="External"/><Relationship Id="rId2" Type="http://schemas.openxmlformats.org/officeDocument/2006/relationships/hyperlink" Target="https://mentor.ieee.org/omniran/dcn/16/omniran-16-0089-00-CF00-revised-sdn-chapter.docx" TargetMode="External"/><Relationship Id="rId1" Type="http://schemas.openxmlformats.org/officeDocument/2006/relationships/slideLayout" Target="../slideLayouts/slideLayout2.xml"/><Relationship Id="rId4" Type="http://schemas.openxmlformats.org/officeDocument/2006/relationships/hyperlink" Target="https://mentor.ieee.org/omniran/dcn/16/omniran-16-0081-02-CF00-802-1cf-d0-3-collected-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6/omniran-16-0094-00-CF00-comparison-between-802-22-and-802-11af.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525126306c10c2bf05ce72744c8d15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93455792&amp;amp;tollFree=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13</a:t>
            </a:r>
            <a:r>
              <a:rPr lang="en-US" baseline="30000" dirty="0"/>
              <a:t>th</a:t>
            </a:r>
            <a:r>
              <a:rPr lang="en-US" dirty="0"/>
              <a:t> , 2016 Conference Call</a:t>
            </a:r>
          </a:p>
        </p:txBody>
      </p:sp>
      <p:sp>
        <p:nvSpPr>
          <p:cNvPr id="3" name="Subtitle 2"/>
          <p:cNvSpPr>
            <a:spLocks noGrp="1"/>
          </p:cNvSpPr>
          <p:nvPr>
            <p:ph type="subTitle" idx="1"/>
          </p:nvPr>
        </p:nvSpPr>
        <p:spPr/>
        <p:txBody>
          <a:bodyPr/>
          <a:lstStyle/>
          <a:p>
            <a:r>
              <a:rPr lang="en-US" dirty="0"/>
              <a:t>2016-12-13</a:t>
            </a:r>
            <a:br>
              <a:rPr lang="en-US" dirty="0"/>
            </a:br>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525963"/>
          </a:xfrm>
        </p:spPr>
        <p:txBody>
          <a:bodyPr>
            <a:normAutofit fontScale="62500" lnSpcReduction="20000"/>
          </a:bodyPr>
          <a:lstStyle/>
          <a:p>
            <a:r>
              <a:rPr lang="en-US" dirty="0"/>
              <a:t>Review of minutes</a:t>
            </a:r>
          </a:p>
          <a:p>
            <a:pPr lvl="1"/>
            <a:r>
              <a:rPr lang="en-US" dirty="0"/>
              <a:t> San Antonio F2F minutes</a:t>
            </a:r>
          </a:p>
          <a:p>
            <a:pPr lvl="2"/>
            <a:r>
              <a:rPr lang="en-US" dirty="0">
                <a:hlinkClick r:id="rId3"/>
              </a:rPr>
              <a:t>https://mentor.ieee.org/omniran/dcn/16/omniran-16-0090-00-00TG-nov-2016-f2f-meeting-minutes.docx</a:t>
            </a:r>
            <a:endParaRPr lang="en-US" dirty="0"/>
          </a:p>
          <a:p>
            <a:r>
              <a:rPr lang="en-US" dirty="0"/>
              <a:t>Reports</a:t>
            </a:r>
          </a:p>
          <a:p>
            <a:pPr fontAlgn="t"/>
            <a:r>
              <a:rPr lang="en-US" dirty="0"/>
              <a:t>Comment resolution of 802.1CF-D0.3</a:t>
            </a:r>
          </a:p>
          <a:p>
            <a:pPr lvl="1" fontAlgn="t"/>
            <a:r>
              <a:rPr lang="en-US" dirty="0">
                <a:hlinkClick r:id="rId4"/>
              </a:rPr>
              <a:t>https://mentor.ieee.org/omniran/dcn/16/omniran-16-0081-01-CF00-802-1cf-d0-3-collected-comments.xls</a:t>
            </a:r>
            <a:endParaRPr lang="en-US" dirty="0"/>
          </a:p>
          <a:p>
            <a:pPr fontAlgn="t"/>
            <a:r>
              <a:rPr lang="en-US" dirty="0"/>
              <a:t>New or revised contributions to 802.1CF</a:t>
            </a:r>
          </a:p>
          <a:p>
            <a:pPr lvl="1" fontAlgn="t"/>
            <a:r>
              <a:rPr lang="en-US" dirty="0">
                <a:hlinkClick r:id="rId5"/>
              </a:rPr>
              <a:t>https://mentor.ieee.org/omniran/dcn/16/omniran-16-0089-00-CF00-revised-sdn-chapter.docx</a:t>
            </a:r>
            <a:endParaRPr lang="en-US" dirty="0"/>
          </a:p>
          <a:p>
            <a:pPr lvl="1" fontAlgn="t"/>
            <a:r>
              <a:rPr lang="en-US" dirty="0">
                <a:hlinkClick r:id="rId6"/>
              </a:rPr>
              <a:t>https://mentor.ieee.org/omniran/dcn/16/omniran-16-0094-00-CF00-comparison-between-802-22-and-802-11af.pptx</a:t>
            </a:r>
            <a:endParaRPr lang="en-US" dirty="0"/>
          </a:p>
          <a:p>
            <a:pPr fontAlgn="t"/>
            <a:r>
              <a:rPr lang="en-US" dirty="0"/>
              <a:t>Plans for the Jan '17 Atlanta meeting</a:t>
            </a:r>
          </a:p>
          <a:p>
            <a:pPr lvl="1" fontAlgn="t"/>
            <a:r>
              <a:rPr lang="en-US" dirty="0"/>
              <a:t> Schedules, agenda</a:t>
            </a:r>
          </a:p>
          <a:p>
            <a:pPr lvl="0"/>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62500" lnSpcReduction="20000"/>
          </a:bodyPr>
          <a:lstStyle/>
          <a:p>
            <a:r>
              <a:rPr lang="en-US" dirty="0"/>
              <a:t>To accommodate the time restrictions of Antonio, the meeting directly stepped into discussion of the revised text on SDN and into the comment resolution of the open comments on chapter 8.1 on SDN.</a:t>
            </a:r>
          </a:p>
          <a:p>
            <a:r>
              <a:rPr lang="en-US" dirty="0"/>
              <a:t>The following agenda items were skipped and will be covered in the upcoming meeting.</a:t>
            </a:r>
            <a:endParaRPr lang="en-US" dirty="0"/>
          </a:p>
          <a:p>
            <a:pPr lvl="1"/>
            <a:r>
              <a:rPr lang="en-US" dirty="0"/>
              <a:t>Review of minutes</a:t>
            </a:r>
          </a:p>
          <a:p>
            <a:pPr lvl="2"/>
            <a:r>
              <a:rPr lang="en-US" dirty="0"/>
              <a:t>San Antonio F2F minutes</a:t>
            </a:r>
          </a:p>
          <a:p>
            <a:pPr lvl="3"/>
            <a:r>
              <a:rPr lang="en-US" dirty="0">
                <a:hlinkClick r:id="rId2"/>
              </a:rPr>
              <a:t>https://mentor.ieee.org/omniran/dcn/16/omniran-16-0090-00-00TG-nov-2016-f2f-meeting-minutes.docx</a:t>
            </a:r>
            <a:endParaRPr lang="en-US" dirty="0"/>
          </a:p>
          <a:p>
            <a:pPr lvl="3"/>
            <a:endParaRPr lang="en-US" dirty="0"/>
          </a:p>
          <a:p>
            <a:pPr lvl="1"/>
            <a:r>
              <a:rPr lang="en-US" dirty="0"/>
              <a:t>Reports</a:t>
            </a:r>
          </a:p>
          <a:p>
            <a:pPr lvl="2"/>
            <a:r>
              <a:rPr lang="en-US" dirty="0"/>
              <a:t>OmniRAN 5G status and plans</a:t>
            </a:r>
          </a:p>
          <a:p>
            <a:pPr lvl="3"/>
            <a:r>
              <a:rPr lang="en-US" dirty="0">
                <a:hlinkClick r:id="rId3"/>
              </a:rPr>
              <a:t>https://mentor.ieee.org/omniran/dcn/16/omniran-16-0093-00-5gaa-dec-6th-5gaa-conference-call-minutes.docx</a:t>
            </a:r>
            <a:endParaRPr lang="en-US" dirty="0"/>
          </a:p>
          <a:p>
            <a:pPr lvl="2"/>
            <a:r>
              <a:rPr lang="en-US" dirty="0"/>
              <a:t>External review of P802.1CF</a:t>
            </a:r>
          </a:p>
          <a:p>
            <a:pPr lvl="3"/>
            <a:r>
              <a:rPr lang="en-US" dirty="0"/>
              <a:t>IETF-97 feedback</a:t>
            </a:r>
          </a:p>
          <a:p>
            <a:pPr marL="800100" lvl="2" indent="0">
              <a:buNone/>
            </a:pPr>
            <a:endParaRPr lang="en-US" dirty="0"/>
          </a:p>
          <a:p>
            <a:pPr lvl="2"/>
            <a:r>
              <a:rPr lang="en-US" dirty="0"/>
              <a:t>Other reports</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fontAlgn="t"/>
            <a:r>
              <a:rPr lang="en-US" dirty="0"/>
              <a:t>New or revised contributions to 802.1CF</a:t>
            </a:r>
          </a:p>
          <a:p>
            <a:pPr lvl="1" fontAlgn="t"/>
            <a:r>
              <a:rPr lang="en-US" dirty="0">
                <a:hlinkClick r:id="rId2"/>
              </a:rPr>
              <a:t>https://mentor.ieee.org/omniran/dcn/16/omniran-16-0089-00-CF00-revised-sdn-chapter.docx</a:t>
            </a:r>
            <a:endParaRPr lang="en-US" dirty="0"/>
          </a:p>
          <a:p>
            <a:pPr lvl="1" fontAlgn="t"/>
            <a:r>
              <a:rPr lang="en-US" dirty="0"/>
              <a:t>The edits of Antonio addressing the comments on D0.2 were reviewed and confirmed.</a:t>
            </a:r>
          </a:p>
          <a:p>
            <a:pPr fontAlgn="t"/>
            <a:r>
              <a:rPr lang="en-US" dirty="0"/>
              <a:t>Comment resolution of 802.1CF-D0.3</a:t>
            </a:r>
          </a:p>
          <a:p>
            <a:pPr lvl="1" fontAlgn="t"/>
            <a:r>
              <a:rPr lang="en-US" dirty="0">
                <a:hlinkClick r:id="rId3"/>
              </a:rPr>
              <a:t>https://mentor.ieee.org/omniran/dcn/16/omniran-16-0081-01-CF00-802-1cf-d0-3-collected-comments.xls</a:t>
            </a:r>
            <a:endParaRPr lang="en-US" dirty="0"/>
          </a:p>
          <a:p>
            <a:pPr lvl="1" fontAlgn="t"/>
            <a:r>
              <a:rPr lang="en-US" dirty="0"/>
              <a:t>Results of the comment resolution are captured in an revision of the spreadsheet </a:t>
            </a:r>
          </a:p>
          <a:p>
            <a:pPr lvl="2" fontAlgn="t"/>
            <a:r>
              <a:rPr lang="en-US" dirty="0">
                <a:hlinkClick r:id="rId4"/>
              </a:rPr>
              <a:t>https://mentor.ieee.org/omniran/dcn/16/omniran-16-0081-02-CF00-802-1cf-d0-3-collected-comments.xls</a:t>
            </a:r>
            <a:endParaRPr lang="en-US" dirty="0"/>
          </a:p>
          <a:p>
            <a:pPr lvl="1" fontAlgn="t"/>
            <a:r>
              <a:rPr lang="en-US" dirty="0"/>
              <a:t>Antonio offered to provide a new revision of the SDN specification text addressing the resolved comments for the next F2F meeting in January.</a:t>
            </a:r>
            <a:endParaRPr lang="en-US"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70000" lnSpcReduction="20000"/>
          </a:bodyPr>
          <a:lstStyle/>
          <a:p>
            <a:pPr fontAlgn="t"/>
            <a:r>
              <a:rPr lang="en-US" dirty="0"/>
              <a:t>New or revised contributions to 802.1CF</a:t>
            </a:r>
          </a:p>
          <a:p>
            <a:pPr lvl="1" fontAlgn="t"/>
            <a:r>
              <a:rPr lang="en-US" dirty="0">
                <a:hlinkClick r:id="rId2"/>
              </a:rPr>
              <a:t>https://mentor.ieee.org/omniran/dcn/16/omniran-16-0094-00-CF00-comparison-between-802-22-and-802-11af.pptx</a:t>
            </a:r>
            <a:endParaRPr lang="en-US" dirty="0"/>
          </a:p>
          <a:p>
            <a:pPr lvl="2" fontAlgn="t"/>
            <a:r>
              <a:rPr lang="en-US" dirty="0"/>
              <a:t>Hao Wang presented his slides explaining the functional content of 802.11af and 802.22 for operation in TVWS (shared spectrum).</a:t>
            </a:r>
          </a:p>
          <a:p>
            <a:pPr lvl="2" fontAlgn="t"/>
            <a:r>
              <a:rPr lang="en-US" dirty="0"/>
              <a:t>802.11af contains a subset of the functions of 802.22 on top of default 802.11 behavior.</a:t>
            </a:r>
          </a:p>
          <a:p>
            <a:pPr lvl="2" fontAlgn="t"/>
            <a:r>
              <a:rPr lang="en-US" dirty="0"/>
              <a:t>Spectrum sensing is specific to 802.22; 802.11af does not comprise such functions.</a:t>
            </a:r>
          </a:p>
          <a:p>
            <a:pPr lvl="2" fontAlgn="t"/>
            <a:r>
              <a:rPr lang="en-US" dirty="0"/>
              <a:t>There was consensus that revised chapter 7.1 should mainly focus on 802.11af and 802.22. Full coverage of 802.19.1 seems not to be necessary and might be left to a contribution of an 802.19.1 expert.</a:t>
            </a:r>
          </a:p>
          <a:p>
            <a:pPr lvl="2" fontAlgn="t"/>
            <a:r>
              <a:rPr lang="en-US" dirty="0"/>
              <a:t>Max announce to submit the restructured text of section 7.1 before end of the year to enable the creation of submissions of revised text for the upcoming F2F meeting.</a:t>
            </a:r>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fontScale="62500" lnSpcReduction="20000"/>
          </a:bodyPr>
          <a:lstStyle/>
          <a:p>
            <a:r>
              <a:rPr lang="en-US" dirty="0"/>
              <a:t>Agenda for the upcoming F2F meeting</a:t>
            </a:r>
          </a:p>
          <a:p>
            <a:pPr lvl="1"/>
            <a:r>
              <a:rPr lang="en-US" dirty="0"/>
              <a:t>Atlanta, GA on January 16</a:t>
            </a:r>
            <a:r>
              <a:rPr lang="en-US" baseline="30000" dirty="0"/>
              <a:t>th</a:t>
            </a:r>
            <a:r>
              <a:rPr lang="en-US" dirty="0"/>
              <a:t> -19</a:t>
            </a:r>
            <a:r>
              <a:rPr lang="en-US" baseline="30000" dirty="0"/>
              <a:t>th</a:t>
            </a:r>
            <a:r>
              <a:rPr lang="en-US" dirty="0"/>
              <a:t>, 2017 </a:t>
            </a:r>
          </a:p>
          <a:p>
            <a:pPr lvl="1"/>
            <a:r>
              <a:rPr lang="en-US" dirty="0"/>
              <a:t>Agenda proposal and session graphics on next two slides</a:t>
            </a:r>
          </a:p>
          <a:p>
            <a:pPr lvl="2"/>
            <a:r>
              <a:rPr lang="en-US" dirty="0"/>
              <a:t>Schedules and agenda topics were reviewed and accepted without any modifications.</a:t>
            </a:r>
          </a:p>
          <a:p>
            <a:r>
              <a:rPr lang="en-US" dirty="0"/>
              <a:t>AOB</a:t>
            </a:r>
          </a:p>
          <a:p>
            <a:pPr lvl="1"/>
            <a:r>
              <a:rPr lang="en-US" dirty="0"/>
              <a:t>Hao Wang asked about the approval of the ICAID by the closing 802.1 plenary at the January meeting.</a:t>
            </a:r>
          </a:p>
          <a:p>
            <a:pPr lvl="2"/>
            <a:r>
              <a:rPr lang="en-US" dirty="0"/>
              <a:t>The chair explained that there are no 802.1 plenary sessions at the interim meetings. However there is already approval by 802.1 that the chair can forward the draft ICAID to the EC for considerations.</a:t>
            </a:r>
          </a:p>
          <a:p>
            <a:pPr lvl="1"/>
            <a:r>
              <a:rPr lang="en-US" dirty="0"/>
              <a:t>Hao Wang reported about the discussions in the 802.11 ARC conference call the day before. ARC considers to create YANG models of the 802.11 MIB, but received concerns of the participants.</a:t>
            </a:r>
          </a:p>
          <a:p>
            <a:pPr lvl="2"/>
            <a:r>
              <a:rPr lang="en-US" dirty="0"/>
              <a:t>Max offered to re-arrange the OmniRAN sessions in the January meeting to allow OmniRAN participants to attend the 802.11 ARC sessions.</a:t>
            </a:r>
          </a:p>
          <a:p>
            <a:pPr marL="457200" lvl="1" indent="0">
              <a:buNone/>
            </a:pPr>
            <a:endParaRPr lang="en-US" dirty="0"/>
          </a:p>
          <a:p>
            <a:r>
              <a:rPr lang="en-US" dirty="0"/>
              <a:t>Meeting adjourned by chair at 11:01AM ET</a:t>
            </a:r>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278633000"/>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no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200" dirty="0"/>
                        <a:t>802.11/802.15 </a:t>
                      </a:r>
                      <a:r>
                        <a:rPr lang="de-DE" sz="1200" dirty="0" err="1"/>
                        <a:t>Opening</a:t>
                      </a:r>
                      <a:r>
                        <a:rPr lang="de-DE" sz="1200" dirty="0"/>
                        <a:t> </a:t>
                      </a:r>
                      <a:r>
                        <a:rPr lang="de-DE" sz="1200" dirty="0" err="1"/>
                        <a:t>plenaries</a:t>
                      </a:r>
                      <a:endParaRPr lang="en-US" sz="1200" dirty="0"/>
                    </a:p>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a:txBody>
                    <a:bodyPr/>
                    <a:lstStyle/>
                    <a:p>
                      <a:pPr marL="82550" indent="-82550">
                        <a:buFont typeface="Arial" pitchFamily="34" charset="0"/>
                        <a:buNone/>
                      </a:pPr>
                      <a:r>
                        <a:rPr lang="en-US" sz="1100" dirty="0"/>
                        <a:t>802.11AANI</a:t>
                      </a:r>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a16="http://schemas.microsoft.com/office/drawing/2014/main" val="10005"/>
                  </a:ext>
                </a:extLst>
              </a:tr>
              <a:tr h="68580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bg1"/>
                    </a:solidFill>
                  </a:tcPr>
                </a:tc>
                <a:tc rowSpan="3">
                  <a:txBody>
                    <a:bodyPr/>
                    <a:lstStyle/>
                    <a:p>
                      <a:endParaRPr lang="en-US" sz="1400" dirty="0"/>
                    </a:p>
                  </a:txBody>
                  <a:tcPr marL="36000" marR="36000" marT="36000" marB="36000">
                    <a:no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endParaRPr lang="en-US" sz="12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a:t>5G Special Session</a:t>
                      </a:r>
                      <a:endParaRPr lang="en-US" sz="1200" dirty="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7500" lnSpcReduction="20000"/>
          </a:bodyPr>
          <a:lstStyle/>
          <a:p>
            <a:r>
              <a:rPr lang="en-GB" dirty="0"/>
              <a:t>Tuesday, December 13</a:t>
            </a:r>
            <a:r>
              <a:rPr lang="en-GB" baseline="30000" dirty="0"/>
              <a:t>th</a:t>
            </a:r>
            <a:r>
              <a:rPr lang="en-US" dirty="0"/>
              <a:t>, 2016 at 09:30-11:00am ET</a:t>
            </a:r>
          </a:p>
          <a:p>
            <a:endParaRPr lang="en-US" dirty="0"/>
          </a:p>
          <a:p>
            <a:r>
              <a:rPr lang="en-US" dirty="0"/>
              <a:t>Join WebEx meeting:</a:t>
            </a:r>
          </a:p>
          <a:p>
            <a:pPr lvl="1"/>
            <a:r>
              <a:rPr lang="en-US" dirty="0">
                <a:hlinkClick r:id="rId3"/>
              </a:rPr>
              <a:t>https://nokiameetings.webex.com/nokiameetings/j.php?MTID=ma525126306c10c2bf05ce72744c8d15f</a:t>
            </a:r>
            <a:endParaRPr lang="en-US" dirty="0"/>
          </a:p>
          <a:p>
            <a:pPr lvl="1"/>
            <a:r>
              <a:rPr lang="en-US" dirty="0"/>
              <a:t>Meeting number: 951 007 627  </a:t>
            </a:r>
          </a:p>
          <a:p>
            <a:pPr lvl="1"/>
            <a:r>
              <a:rPr lang="en-US" dirty="0"/>
              <a:t>Meeting password: xnp3pE34</a:t>
            </a:r>
          </a:p>
          <a:p>
            <a:r>
              <a:rPr lang="en-US" dirty="0"/>
              <a:t>Join by phone</a:t>
            </a:r>
          </a:p>
          <a:p>
            <a:pPr lvl="1"/>
            <a:r>
              <a:rPr lang="en-US" dirty="0"/>
              <a:t>Access code: 951 007 627  </a:t>
            </a:r>
          </a:p>
          <a:p>
            <a:pPr lvl="1"/>
            <a:r>
              <a:rPr lang="en-US" dirty="0"/>
              <a:t>+1 972 445 9814 United States (Dallas) </a:t>
            </a:r>
          </a:p>
          <a:p>
            <a:pPr lvl="1"/>
            <a:r>
              <a:rPr lang="en-US" dirty="0"/>
              <a:t>Global call-in numbers</a:t>
            </a:r>
          </a:p>
          <a:p>
            <a:pPr lvl="1" fontAlgn="t"/>
            <a:r>
              <a:rPr lang="en-US" dirty="0">
                <a:hlinkClick r:id="rId4"/>
              </a:rPr>
              <a:t>https://nokiameetings.webex.com/nokiameetings/globalcallin.php?serviceType=MC&amp;ED=493455792&amp;tollFree=1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San Antonio F2F minutes</a:t>
            </a:r>
          </a:p>
          <a:p>
            <a:r>
              <a:rPr lang="en-US" dirty="0"/>
              <a:t>Reports</a:t>
            </a:r>
          </a:p>
          <a:p>
            <a:pPr fontAlgn="t"/>
            <a:r>
              <a:rPr lang="en-US" dirty="0"/>
              <a:t>Comment resolution of 802.1CF-D0.3</a:t>
            </a:r>
          </a:p>
          <a:p>
            <a:pPr fontAlgn="t"/>
            <a:r>
              <a:rPr lang="en-US" dirty="0"/>
              <a:t>New or revised contributions to 802.1CF</a:t>
            </a:r>
          </a:p>
          <a:p>
            <a:pPr fontAlgn="t"/>
            <a:r>
              <a:rPr lang="en-US" dirty="0"/>
              <a:t>Plans for the Jan '17 Atlanta meeting</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Meeting called to order by chair at 09:37 AM ET</a:t>
            </a:r>
          </a:p>
          <a:p>
            <a:r>
              <a:rPr lang="en-GB" sz="2400" dirty="0"/>
              <a:t>Minutes taker:</a:t>
            </a:r>
          </a:p>
          <a:p>
            <a:pPr lvl="1"/>
            <a:r>
              <a:rPr lang="en-GB" sz="2000" dirty="0"/>
              <a:t>Hao Wang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42884225"/>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a:solidFill>
                            <a:schemeClr val="tx1"/>
                          </a:solidFill>
                        </a:rPr>
                        <a:t>Su</a:t>
                      </a:r>
                      <a:r>
                        <a:rPr lang="en-US" sz="1400" baseline="0" dirty="0">
                          <a:solidFill>
                            <a:schemeClr val="tx1"/>
                          </a:solidFill>
                        </a:rPr>
                        <a:t> Yi</a:t>
                      </a:r>
                      <a:endParaRPr lang="en-US" sz="1400" dirty="0">
                        <a:solidFill>
                          <a:schemeClr val="tx1"/>
                        </a:solidFill>
                      </a:endParaRPr>
                    </a:p>
                  </a:txBody>
                  <a:tcPr/>
                </a:tc>
                <a:tc>
                  <a:txBody>
                    <a:bodyPr/>
                    <a:lstStyle/>
                    <a:p>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1194</TotalTime>
  <Words>1332</Words>
  <Application>Microsoft Office PowerPoint</Application>
  <PresentationFormat>On-screen Show (4:3)</PresentationFormat>
  <Paragraphs>208</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December 13th ,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Jan 2017 Agenda Graphics</vt:lpstr>
      <vt:lpstr>Agenda proposal for January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293</cp:revision>
  <cp:lastPrinted>1998-02-10T13:28:06Z</cp:lastPrinted>
  <dcterms:created xsi:type="dcterms:W3CDTF">2011-12-30T17:06:23Z</dcterms:created>
  <dcterms:modified xsi:type="dcterms:W3CDTF">2016-12-13T20:33:35Z</dcterms:modified>
</cp:coreProperties>
</file>