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90" r:id="rId4"/>
    <p:sldId id="291" r:id="rId5"/>
    <p:sldId id="292" r:id="rId6"/>
    <p:sldId id="293" r:id="rId7"/>
    <p:sldId id="271" r:id="rId8"/>
    <p:sldId id="266" r:id="rId9"/>
    <p:sldId id="283" r:id="rId10"/>
    <p:sldId id="294" r:id="rId11"/>
    <p:sldId id="297" r:id="rId12"/>
    <p:sldId id="302" r:id="rId13"/>
    <p:sldId id="300" r:id="rId14"/>
    <p:sldId id="303" r:id="rId15"/>
    <p:sldId id="301" r:id="rId16"/>
    <p:sldId id="305" r:id="rId17"/>
    <p:sldId id="29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98" d="100"/>
          <a:sy n="98" d="100"/>
        </p:scale>
        <p:origin x="16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6</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a:t>omniran-16-0095-00-00TG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6/omniran-16-0090-00-00TG-nov-2016-f2f-meeting-minutes.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omniran/dcn/16/omniran-16-0094-00-CF00-comparison-between-802-22-and-802-11af.pptx" TargetMode="External"/><Relationship Id="rId5" Type="http://schemas.openxmlformats.org/officeDocument/2006/relationships/hyperlink" Target="https://mentor.ieee.org/omniran/dcn/16/omniran-16-0089-00-CF00-revised-sdn-chapter.docx" TargetMode="External"/><Relationship Id="rId4" Type="http://schemas.openxmlformats.org/officeDocument/2006/relationships/hyperlink" Target="https://mentor.ieee.org/omniran/dcn/16/omniran-16-0081-01-CF00-802-1cf-d0-3-collected-comments.xl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6/omniran-16-0093-00-5gaa-dec-6th-5gaa-conference-call-minutes.docx" TargetMode="External"/><Relationship Id="rId2" Type="http://schemas.openxmlformats.org/officeDocument/2006/relationships/hyperlink" Target="https://mentor.ieee.org/omniran/dcn/16/omniran-16-0090-00-00TG-nov-2016-f2f-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omniran/dcn/16/omniran-16-0081-01-CF00-802-1cf-d0-3-collected-comments.xl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omniran/dcn/16/omniran-16-0089-00-CF00-revised-sdn-chapt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a525126306c10c2bf05ce72744c8d15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493455792&amp;amp;tollFree=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December 13</a:t>
            </a:r>
            <a:r>
              <a:rPr lang="en-US" baseline="30000" dirty="0"/>
              <a:t>th</a:t>
            </a:r>
            <a:r>
              <a:rPr lang="en-US" dirty="0"/>
              <a:t> , 2016 Conference Call</a:t>
            </a:r>
          </a:p>
        </p:txBody>
      </p:sp>
      <p:sp>
        <p:nvSpPr>
          <p:cNvPr id="3" name="Subtitle 2"/>
          <p:cNvSpPr>
            <a:spLocks noGrp="1"/>
          </p:cNvSpPr>
          <p:nvPr>
            <p:ph type="subTitle" idx="1"/>
          </p:nvPr>
        </p:nvSpPr>
        <p:spPr/>
        <p:txBody>
          <a:bodyPr/>
          <a:lstStyle/>
          <a:p>
            <a:r>
              <a:rPr lang="en-US" dirty="0"/>
              <a:t>2016-12-12</a:t>
            </a:r>
            <a:br>
              <a:rPr lang="en-US" dirty="0"/>
            </a:br>
            <a:r>
              <a:rPr lang="en-US" dirty="0"/>
              <a:t>Max Riegel, Nokia </a:t>
            </a:r>
            <a:r>
              <a:rPr lang="en-US" dirty="0" err="1"/>
              <a:t>BellLabs</a:t>
            </a:r>
            <a:endParaRPr lang="en-US" dirty="0"/>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525963"/>
          </a:xfrm>
        </p:spPr>
        <p:txBody>
          <a:bodyPr>
            <a:normAutofit fontScale="62500" lnSpcReduction="20000"/>
          </a:bodyPr>
          <a:lstStyle/>
          <a:p>
            <a:r>
              <a:rPr lang="en-US" dirty="0"/>
              <a:t>Review of minutes</a:t>
            </a:r>
          </a:p>
          <a:p>
            <a:pPr lvl="1"/>
            <a:r>
              <a:rPr lang="en-US" dirty="0"/>
              <a:t> San Antonio F2F minutes</a:t>
            </a:r>
          </a:p>
          <a:p>
            <a:pPr lvl="2"/>
            <a:r>
              <a:rPr lang="en-US" dirty="0">
                <a:hlinkClick r:id="rId3"/>
              </a:rPr>
              <a:t>https://mentor.ieee.org/omniran/dcn/16/omniran-16-0090-00-00TG-nov-2016-f2f-meeting-minutes.docx</a:t>
            </a:r>
            <a:endParaRPr lang="en-US" dirty="0"/>
          </a:p>
          <a:p>
            <a:r>
              <a:rPr lang="en-US" dirty="0"/>
              <a:t>Reports</a:t>
            </a:r>
          </a:p>
          <a:p>
            <a:pPr fontAlgn="t"/>
            <a:r>
              <a:rPr lang="en-US" dirty="0"/>
              <a:t>Comment resolution of 802.1CF-D0.3</a:t>
            </a:r>
          </a:p>
          <a:p>
            <a:pPr lvl="1" fontAlgn="t"/>
            <a:r>
              <a:rPr lang="en-US" dirty="0">
                <a:hlinkClick r:id="rId4"/>
              </a:rPr>
              <a:t>https://mentor.ieee.org/omniran/dcn/16/omniran-16-0081-01-CF00-802-1cf-d0-3-collected-comments.xls</a:t>
            </a:r>
            <a:endParaRPr lang="en-US" dirty="0"/>
          </a:p>
          <a:p>
            <a:pPr fontAlgn="t"/>
            <a:r>
              <a:rPr lang="en-US" dirty="0"/>
              <a:t>New or revised contributions to 802.1CF</a:t>
            </a:r>
          </a:p>
          <a:p>
            <a:pPr lvl="1" fontAlgn="t"/>
            <a:r>
              <a:rPr lang="en-US" dirty="0">
                <a:hlinkClick r:id="rId5"/>
              </a:rPr>
              <a:t>https://mentor.ieee.org/omniran/dcn/16/omniran-16-0089-00-CF00-revised-sdn-chapter.docx</a:t>
            </a:r>
            <a:endParaRPr lang="en-US" dirty="0"/>
          </a:p>
          <a:p>
            <a:pPr lvl="1" fontAlgn="t"/>
            <a:r>
              <a:rPr lang="en-US" dirty="0">
                <a:hlinkClick r:id="rId6"/>
              </a:rPr>
              <a:t>https://mentor.ieee.org/omniran/dcn/16/omniran-16-0094-00-CF00-comparison-between-802-22-and-802-11af.pptx</a:t>
            </a:r>
            <a:endParaRPr lang="en-US" dirty="0"/>
          </a:p>
          <a:p>
            <a:pPr fontAlgn="t"/>
            <a:r>
              <a:rPr lang="en-US" dirty="0"/>
              <a:t>Plans for the Jan '17 Atlanta meeting</a:t>
            </a:r>
          </a:p>
          <a:p>
            <a:pPr lvl="1" fontAlgn="t"/>
            <a:r>
              <a:rPr lang="en-US" dirty="0"/>
              <a:t> Schedules, agenda</a:t>
            </a:r>
          </a:p>
          <a:p>
            <a:pPr lvl="0"/>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pPr lvl="1"/>
            <a:r>
              <a:rPr lang="en-US" dirty="0"/>
              <a:t>San Antonio F2F minutes</a:t>
            </a:r>
          </a:p>
          <a:p>
            <a:pPr lvl="2"/>
            <a:r>
              <a:rPr lang="en-US" dirty="0">
                <a:hlinkClick r:id="rId2"/>
              </a:rPr>
              <a:t>https://mentor.ieee.org/omniran/dcn/16/omniran-16-0090-00-00TG-nov-2016-f2f-meeting-minutes.docx</a:t>
            </a:r>
            <a:endParaRPr lang="en-US" dirty="0"/>
          </a:p>
          <a:p>
            <a:pPr lvl="2"/>
            <a:endParaRPr lang="en-US" dirty="0"/>
          </a:p>
          <a:p>
            <a:r>
              <a:rPr lang="en-US" dirty="0"/>
              <a:t>Reports</a:t>
            </a:r>
          </a:p>
          <a:p>
            <a:pPr lvl="1"/>
            <a:r>
              <a:rPr lang="en-US" dirty="0"/>
              <a:t>OmniRAN 5G status and plans</a:t>
            </a:r>
          </a:p>
          <a:p>
            <a:pPr lvl="2"/>
            <a:r>
              <a:rPr lang="en-US" dirty="0">
                <a:hlinkClick r:id="rId3"/>
              </a:rPr>
              <a:t>https://mentor.ieee.org/omniran/dcn/16/omniran-16-0093-00-5gaa-dec-6th-5gaa-conference-call-minutes.docx</a:t>
            </a:r>
            <a:endParaRPr lang="en-US" dirty="0"/>
          </a:p>
          <a:p>
            <a:pPr lvl="1"/>
            <a:r>
              <a:rPr lang="en-US" dirty="0"/>
              <a:t>External review of P802.1CF</a:t>
            </a:r>
          </a:p>
          <a:p>
            <a:pPr lvl="2"/>
            <a:r>
              <a:rPr lang="en-US" dirty="0"/>
              <a:t>IETF-97 feedback</a:t>
            </a:r>
          </a:p>
          <a:p>
            <a:pPr marL="457200" lvl="1" indent="0">
              <a:buNone/>
            </a:pPr>
            <a:endParaRPr lang="en-US" dirty="0"/>
          </a:p>
          <a:p>
            <a:pPr lvl="1"/>
            <a:r>
              <a:rPr lang="en-US" dirty="0"/>
              <a:t>Other reports</a:t>
            </a:r>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a:bodyPr>
          <a:lstStyle/>
          <a:p>
            <a:pPr fontAlgn="t"/>
            <a:r>
              <a:rPr lang="en-US" dirty="0"/>
              <a:t>Comment resolution of 802.1CF-D0.3</a:t>
            </a:r>
          </a:p>
          <a:p>
            <a:pPr lvl="1" fontAlgn="t"/>
            <a:r>
              <a:rPr lang="en-US" dirty="0">
                <a:hlinkClick r:id="rId2"/>
              </a:rPr>
              <a:t>https://mentor.ieee.org/omniran/dcn/16/omniran-16-0081-01-CF00-802-1cf-d0-3-collected-comments.xls</a:t>
            </a:r>
            <a:endParaRPr lang="en-US" dirty="0"/>
          </a:p>
        </p:txBody>
      </p:sp>
    </p:spTree>
    <p:extLst>
      <p:ext uri="{BB962C8B-B14F-4D97-AF65-F5344CB8AC3E}">
        <p14:creationId xmlns:p14="http://schemas.microsoft.com/office/powerpoint/2010/main" val="1769320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lstStyle/>
          <a:p>
            <a:pPr fontAlgn="t"/>
            <a:r>
              <a:rPr lang="en-US" dirty="0"/>
              <a:t>New or revised contributions to 802.1CF</a:t>
            </a:r>
          </a:p>
          <a:p>
            <a:pPr lvl="1" fontAlgn="t"/>
            <a:r>
              <a:rPr lang="en-US" dirty="0">
                <a:hlinkClick r:id="rId2"/>
              </a:rPr>
              <a:t>https://mentor.ieee.org/omniran/dcn/16/omniran-16-0089-00-CF00-revised-sdn-chapter.docx</a:t>
            </a:r>
            <a:endParaRPr lang="en-US" dirty="0"/>
          </a:p>
        </p:txBody>
      </p:sp>
    </p:spTree>
    <p:extLst>
      <p:ext uri="{BB962C8B-B14F-4D97-AF65-F5344CB8AC3E}">
        <p14:creationId xmlns:p14="http://schemas.microsoft.com/office/powerpoint/2010/main" val="265667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#5</a:t>
            </a:r>
          </a:p>
        </p:txBody>
      </p:sp>
      <p:sp>
        <p:nvSpPr>
          <p:cNvPr id="3" name="Content Placeholder 2"/>
          <p:cNvSpPr>
            <a:spLocks noGrp="1"/>
          </p:cNvSpPr>
          <p:nvPr>
            <p:ph idx="1"/>
          </p:nvPr>
        </p:nvSpPr>
        <p:spPr/>
        <p:txBody>
          <a:bodyPr>
            <a:normAutofit/>
          </a:bodyPr>
          <a:lstStyle/>
          <a:p>
            <a:r>
              <a:rPr lang="en-US" dirty="0"/>
              <a:t>Agenda for the upcoming F2F meeting</a:t>
            </a:r>
          </a:p>
          <a:p>
            <a:pPr lvl="1"/>
            <a:r>
              <a:rPr lang="en-US" dirty="0"/>
              <a:t>Atlanta, GA on January 16</a:t>
            </a:r>
            <a:r>
              <a:rPr lang="en-US" baseline="30000" dirty="0"/>
              <a:t>th</a:t>
            </a:r>
            <a:r>
              <a:rPr lang="en-US" dirty="0"/>
              <a:t> -19</a:t>
            </a:r>
            <a:r>
              <a:rPr lang="en-US" baseline="30000" dirty="0"/>
              <a:t>th</a:t>
            </a:r>
            <a:r>
              <a:rPr lang="en-US" dirty="0"/>
              <a:t>, 2017 </a:t>
            </a:r>
          </a:p>
          <a:p>
            <a:pPr lvl="1"/>
            <a:r>
              <a:rPr lang="en-US" dirty="0"/>
              <a:t>Agenda proposal and session graphics on next two slides</a:t>
            </a:r>
          </a:p>
          <a:p>
            <a:r>
              <a:rPr lang="en-US" dirty="0"/>
              <a:t>AOB</a:t>
            </a:r>
          </a:p>
          <a:p>
            <a:pPr lvl="1"/>
            <a:endParaRPr lang="en-US" dirty="0"/>
          </a:p>
          <a:p>
            <a:pPr lvl="1"/>
            <a:endParaRPr lang="en-US" dirty="0"/>
          </a:p>
          <a:p>
            <a:r>
              <a:rPr lang="en-US" dirty="0"/>
              <a:t>Meeting adjourned by chair at …</a:t>
            </a:r>
          </a:p>
          <a:p>
            <a:endParaRPr lang="en-US" dirty="0"/>
          </a:p>
        </p:txBody>
      </p:sp>
    </p:spTree>
    <p:extLst>
      <p:ext uri="{BB962C8B-B14F-4D97-AF65-F5344CB8AC3E}">
        <p14:creationId xmlns:p14="http://schemas.microsoft.com/office/powerpoint/2010/main" val="227105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Jan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2278633000"/>
              </p:ext>
            </p:extLst>
          </p:nvPr>
        </p:nvGraphicFramePr>
        <p:xfrm>
          <a:off x="381000" y="1014102"/>
          <a:ext cx="8305800" cy="531733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1/16</a:t>
                      </a:r>
                    </a:p>
                  </a:txBody>
                  <a:tcPr marL="0" marR="0" marT="0" marB="0">
                    <a:solidFill>
                      <a:schemeClr val="bg1"/>
                    </a:solidFill>
                  </a:tcPr>
                </a:tc>
                <a:tc>
                  <a:txBody>
                    <a:bodyPr/>
                    <a:lstStyle/>
                    <a:p>
                      <a:pPr algn="ctr"/>
                      <a:r>
                        <a:rPr lang="en-US" sz="1800" dirty="0">
                          <a:solidFill>
                            <a:schemeClr val="tx2"/>
                          </a:solidFill>
                        </a:rPr>
                        <a:t>Tue 1/17</a:t>
                      </a:r>
                    </a:p>
                  </a:txBody>
                  <a:tcPr marL="0" marR="0" marT="0" marB="0">
                    <a:solidFill>
                      <a:schemeClr val="bg1"/>
                    </a:solidFill>
                  </a:tcPr>
                </a:tc>
                <a:tc>
                  <a:txBody>
                    <a:bodyPr/>
                    <a:lstStyle/>
                    <a:p>
                      <a:pPr algn="ctr"/>
                      <a:r>
                        <a:rPr lang="en-US" sz="1800" dirty="0">
                          <a:solidFill>
                            <a:schemeClr val="tx2"/>
                          </a:solidFill>
                        </a:rPr>
                        <a:t>Wed 1/18</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1</a:t>
                      </a:r>
                      <a:r>
                        <a:rPr lang="en-US" sz="1800" dirty="0">
                          <a:solidFill>
                            <a:schemeClr val="tx2"/>
                          </a:solidFill>
                        </a:rPr>
                        <a:t>/19</a:t>
                      </a:r>
                    </a:p>
                  </a:txBody>
                  <a:tcPr marL="0" marR="0" marT="0" marB="0">
                    <a:solidFill>
                      <a:schemeClr val="bg1"/>
                    </a:solidFill>
                  </a:tcPr>
                </a:tc>
                <a:tc>
                  <a:txBody>
                    <a:bodyPr/>
                    <a:lstStyle/>
                    <a:p>
                      <a:pPr algn="ctr"/>
                      <a:r>
                        <a:rPr lang="en-US" sz="1800" dirty="0">
                          <a:solidFill>
                            <a:schemeClr val="tx2"/>
                          </a:solidFill>
                        </a:rPr>
                        <a:t>Fri 1/20</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endParaRPr lang="en-US" sz="1200" dirty="0"/>
                    </a:p>
                  </a:txBody>
                  <a:tcPr marL="36000" marR="36000" marT="36000" marB="36000">
                    <a:no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tx2">
                        <a:lumMod val="60000"/>
                        <a:lumOff val="40000"/>
                      </a:schemeClr>
                    </a:solidFill>
                  </a:tcPr>
                </a:tc>
                <a:tc rowSpan="3">
                  <a:txBody>
                    <a:bodyPr/>
                    <a:lstStyle/>
                    <a:p>
                      <a:r>
                        <a:rPr lang="de-DE" sz="1200" dirty="0"/>
                        <a:t>802.11 </a:t>
                      </a:r>
                      <a:r>
                        <a:rPr lang="de-DE" sz="1200" dirty="0" err="1"/>
                        <a:t>Closing</a:t>
                      </a: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200" dirty="0"/>
                        <a:t>802.11/802.15 </a:t>
                      </a:r>
                      <a:r>
                        <a:rPr lang="de-DE" sz="1200" dirty="0" err="1"/>
                        <a:t>Opening</a:t>
                      </a:r>
                      <a:r>
                        <a:rPr lang="de-DE" sz="1200" dirty="0"/>
                        <a:t> </a:t>
                      </a:r>
                      <a:r>
                        <a:rPr lang="de-DE" sz="1200" dirty="0" err="1"/>
                        <a:t>plenaries</a:t>
                      </a:r>
                      <a:endParaRPr lang="en-US" sz="1200" dirty="0"/>
                    </a:p>
                    <a:p>
                      <a:pPr marL="0" indent="0">
                        <a:buFont typeface="Arial" panose="020B0604020202020204" pitchFamily="34" charset="0"/>
                        <a:buNone/>
                      </a:pPr>
                      <a:endParaRPr lang="en-US" sz="1200" dirty="0"/>
                    </a:p>
                  </a:txBody>
                  <a:tcPr marL="36000" marR="36000" marT="36000" marB="36000">
                    <a:solidFill>
                      <a:schemeClr val="bg1">
                        <a:lumMod val="75000"/>
                      </a:schemeClr>
                    </a:solidFill>
                  </a:tcPr>
                </a:tc>
                <a:tc>
                  <a:txBody>
                    <a:bodyPr/>
                    <a:lstStyle/>
                    <a:p>
                      <a:pPr marL="82550" indent="-82550">
                        <a:buFont typeface="Arial" pitchFamily="34" charset="0"/>
                        <a:buNone/>
                      </a:pPr>
                      <a:r>
                        <a:rPr lang="en-US" sz="1100" dirty="0"/>
                        <a:t>802.11AANI</a:t>
                      </a:r>
                    </a:p>
                  </a:txBody>
                  <a:tcPr marL="36000" marR="36000" marT="36000" marB="36000">
                    <a:solidFill>
                      <a:schemeClr val="bg1">
                        <a:lumMod val="85000"/>
                      </a:schemeClr>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noFill/>
                  </a:tcPr>
                </a:tc>
                <a:extLst>
                  <a:ext uri="{0D108BD9-81ED-4DB2-BD59-A6C34878D82A}">
                    <a16:rowId xmlns:a16="http://schemas.microsoft.com/office/drawing/2014/main" val="10005"/>
                  </a:ext>
                </a:extLst>
              </a:tr>
              <a:tr h="685800">
                <a:tc>
                  <a:txBody>
                    <a:bodyPr/>
                    <a:lstStyle/>
                    <a:p>
                      <a:pPr algn="r"/>
                      <a:r>
                        <a:rPr lang="en-US" sz="1500" dirty="0"/>
                        <a:t>13:30</a:t>
                      </a:r>
                    </a:p>
                    <a:p>
                      <a:pPr algn="r"/>
                      <a:endParaRPr lang="en-US" sz="15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dirty="0"/>
                        <a:t>OmniRAN </a:t>
                      </a:r>
                      <a:r>
                        <a:rPr lang="de-DE" sz="1200" dirty="0" err="1"/>
                        <a:t>opening</a:t>
                      </a: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endParaRPr lang="en-US" dirty="0"/>
                    </a:p>
                  </a:txBody>
                  <a:tcPr marL="36000" marR="36000" marT="36000" marB="36000">
                    <a:solidFill>
                      <a:schemeClr val="bg1"/>
                    </a:solidFill>
                  </a:tcPr>
                </a:tc>
                <a:tc rowSpan="3">
                  <a:txBody>
                    <a:bodyPr/>
                    <a:lstStyle/>
                    <a:p>
                      <a:endParaRPr lang="en-US" sz="1400" dirty="0"/>
                    </a:p>
                  </a:txBody>
                  <a:tcPr marL="36000" marR="36000" marT="36000" marB="36000">
                    <a:noFill/>
                  </a:tcPr>
                </a:tc>
                <a:tc vMerge="1">
                  <a:txBody>
                    <a:bodyPr/>
                    <a:lstStyle/>
                    <a:p>
                      <a:endParaRPr lang="en-US"/>
                    </a:p>
                  </a:txBody>
                  <a:tcPr/>
                </a:tc>
                <a:extLst>
                  <a:ext uri="{0D108BD9-81ED-4DB2-BD59-A6C34878D82A}">
                    <a16:rowId xmlns:a16="http://schemas.microsoft.com/office/drawing/2014/main" val="10006"/>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endParaRPr lang="en-US" sz="1200"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a:t>5G Special Session</a:t>
                      </a:r>
                      <a:endParaRPr lang="en-US" sz="1200" dirty="0"/>
                    </a:p>
                  </a:txBody>
                  <a:tcPr marL="36000" marR="36000" marT="36000" marB="36000">
                    <a:solidFill>
                      <a:schemeClr val="accent5"/>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200" dirty="0"/>
                        <a:t>Newcomer’s session</a:t>
                      </a:r>
                    </a:p>
                  </a:txBody>
                  <a:tcPr marL="36000" marR="36000" marT="36000" marB="36000">
                    <a:solidFill>
                      <a:schemeClr val="accent1">
                        <a:lumMod val="40000"/>
                        <a:lumOff val="60000"/>
                      </a:schemeClr>
                    </a:solidFill>
                  </a:tcPr>
                </a:tc>
                <a:tc>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688770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January 2017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Contributions to Industry Connections activity</a:t>
            </a:r>
          </a:p>
          <a:p>
            <a:r>
              <a:rPr lang="en-US" dirty="0"/>
              <a:t>Comments’ resolution on P802.1CF-D0.3</a:t>
            </a:r>
          </a:p>
          <a:p>
            <a:r>
              <a:rPr lang="en-US" dirty="0"/>
              <a:t>Revised and new P802.1CF contributions</a:t>
            </a:r>
          </a:p>
          <a:p>
            <a:pPr lvl="1"/>
            <a:r>
              <a:rPr lang="en-US" dirty="0"/>
              <a:t>Contributions proposing new content</a:t>
            </a:r>
          </a:p>
          <a:p>
            <a:r>
              <a:rPr lang="en-US" dirty="0"/>
              <a:t>Plan for 802.1CF-D0.4 draft</a:t>
            </a:r>
          </a:p>
          <a:p>
            <a:pPr lvl="1"/>
            <a:r>
              <a:rPr lang="en-US" dirty="0"/>
              <a:t>Plan and timeline for next revision</a:t>
            </a:r>
          </a:p>
          <a:p>
            <a:r>
              <a:rPr lang="en-US" dirty="0"/>
              <a:t>Conference calls until Mar F2F</a:t>
            </a:r>
          </a:p>
          <a:p>
            <a:r>
              <a:rPr lang="en-US" dirty="0"/>
              <a:t>Status report to IEEE 802 WGs</a:t>
            </a:r>
          </a:p>
          <a:p>
            <a:r>
              <a:rPr lang="en-US" dirty="0"/>
              <a:t>AOB</a:t>
            </a:r>
          </a:p>
        </p:txBody>
      </p:sp>
    </p:spTree>
    <p:extLst>
      <p:ext uri="{BB962C8B-B14F-4D97-AF65-F5344CB8AC3E}">
        <p14:creationId xmlns:p14="http://schemas.microsoft.com/office/powerpoint/2010/main" val="364115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a:xfrm>
            <a:off x="457200" y="1600200"/>
            <a:ext cx="8458200" cy="4525963"/>
          </a:xfrm>
        </p:spPr>
        <p:txBody>
          <a:bodyPr>
            <a:normAutofit fontScale="77500" lnSpcReduction="20000"/>
          </a:bodyPr>
          <a:lstStyle/>
          <a:p>
            <a:r>
              <a:rPr lang="en-GB" dirty="0"/>
              <a:t>Tuesday, December 13</a:t>
            </a:r>
            <a:r>
              <a:rPr lang="en-GB" baseline="30000" dirty="0"/>
              <a:t>th</a:t>
            </a:r>
            <a:r>
              <a:rPr lang="en-US" dirty="0"/>
              <a:t>, 2016 at 09:30-11:00am ET</a:t>
            </a:r>
          </a:p>
          <a:p>
            <a:endParaRPr lang="en-US" dirty="0"/>
          </a:p>
          <a:p>
            <a:r>
              <a:rPr lang="en-US" dirty="0"/>
              <a:t>Join WebEx meeting:</a:t>
            </a:r>
          </a:p>
          <a:p>
            <a:pPr lvl="1"/>
            <a:r>
              <a:rPr lang="en-US" dirty="0">
                <a:hlinkClick r:id="rId3"/>
              </a:rPr>
              <a:t>https://nokiameetings.webex.com/nokiameetings/j.php?MTID=ma525126306c10c2bf05ce72744c8d15f</a:t>
            </a:r>
            <a:endParaRPr lang="en-US" dirty="0"/>
          </a:p>
          <a:p>
            <a:pPr lvl="1"/>
            <a:r>
              <a:rPr lang="en-US" dirty="0"/>
              <a:t>Meeting number: 951 007 627  </a:t>
            </a:r>
          </a:p>
          <a:p>
            <a:pPr lvl="1"/>
            <a:r>
              <a:rPr lang="en-US" dirty="0"/>
              <a:t>Meeting password: xnp3pE34</a:t>
            </a:r>
          </a:p>
          <a:p>
            <a:r>
              <a:rPr lang="en-US" dirty="0"/>
              <a:t>Join by phone</a:t>
            </a:r>
          </a:p>
          <a:p>
            <a:pPr lvl="1"/>
            <a:r>
              <a:rPr lang="en-US" dirty="0"/>
              <a:t>Access code: 951 007 627  </a:t>
            </a:r>
          </a:p>
          <a:p>
            <a:pPr lvl="1"/>
            <a:r>
              <a:rPr lang="en-US" dirty="0"/>
              <a:t>+1 972 445 9814 United States (Dallas) </a:t>
            </a:r>
          </a:p>
          <a:p>
            <a:pPr lvl="1"/>
            <a:r>
              <a:rPr lang="en-US" dirty="0"/>
              <a:t>Global call-in numbers</a:t>
            </a:r>
          </a:p>
          <a:p>
            <a:pPr lvl="1" fontAlgn="t"/>
            <a:r>
              <a:rPr lang="en-US" dirty="0">
                <a:hlinkClick r:id="rId4"/>
              </a:rPr>
              <a:t>https://nokiameetings.webex.com/nokiameetings/globalcallin.php?serviceType=MC&amp;ED=493455792&amp;tollFree=1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a:bodyPr>
          <a:lstStyle/>
          <a:p>
            <a:r>
              <a:rPr lang="en-US" dirty="0"/>
              <a:t>Review of minutes</a:t>
            </a:r>
          </a:p>
          <a:p>
            <a:pPr lvl="1"/>
            <a:r>
              <a:rPr lang="en-US" dirty="0"/>
              <a:t> San Antonio F2F minutes</a:t>
            </a:r>
          </a:p>
          <a:p>
            <a:r>
              <a:rPr lang="en-US" dirty="0"/>
              <a:t>Reports</a:t>
            </a:r>
          </a:p>
          <a:p>
            <a:pPr fontAlgn="t"/>
            <a:r>
              <a:rPr lang="en-US" dirty="0"/>
              <a:t>Comment resolution of 802.1CF-D0.3</a:t>
            </a:r>
          </a:p>
          <a:p>
            <a:pPr fontAlgn="t"/>
            <a:r>
              <a:rPr lang="en-US" dirty="0"/>
              <a:t>New or revised contributions to 802.1CF</a:t>
            </a:r>
          </a:p>
          <a:p>
            <a:pPr fontAlgn="t"/>
            <a:r>
              <a:rPr lang="en-US" dirty="0"/>
              <a:t>Plans for the Jan '17 Atlanta meeting</a:t>
            </a:r>
          </a:p>
          <a:p>
            <a:pPr lvl="0"/>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Meeting called to order by chair at … AM ET</a:t>
            </a:r>
          </a:p>
          <a:p>
            <a:r>
              <a:rPr lang="en-GB" sz="2400" dirty="0"/>
              <a:t>Minutes taker:</a:t>
            </a:r>
          </a:p>
          <a:p>
            <a:pPr lvl="1"/>
            <a:r>
              <a:rPr lang="en-GB" sz="2000" dirty="0"/>
              <a:t>… 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79269809"/>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accent1">
                              <a:lumMod val="40000"/>
                              <a:lumOff val="60000"/>
                            </a:schemeClr>
                          </a:solidFill>
                        </a:rPr>
                        <a:t>Walter Pienciak</a:t>
                      </a:r>
                    </a:p>
                  </a:txBody>
                  <a:tcPr/>
                </a:tc>
                <a:tc>
                  <a:txBody>
                    <a:bodyPr/>
                    <a:lstStyle/>
                    <a:p>
                      <a:r>
                        <a:rPr lang="en-US" sz="1400" dirty="0">
                          <a:solidFill>
                            <a:schemeClr val="accent1">
                              <a:lumMod val="40000"/>
                              <a:lumOff val="60000"/>
                            </a:schemeClr>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accent1">
                              <a:lumMod val="40000"/>
                              <a:lumOff val="60000"/>
                            </a:schemeClr>
                          </a:solidFill>
                          <a:effectLst/>
                        </a:rPr>
                        <a:t>Wang Hao</a:t>
                      </a:r>
                      <a:endParaRPr lang="en-US" sz="1400" dirty="0">
                        <a:solidFill>
                          <a:schemeClr val="accent1">
                            <a:lumMod val="40000"/>
                            <a:lumOff val="60000"/>
                          </a:schemeClr>
                        </a:solidFill>
                      </a:endParaRPr>
                    </a:p>
                  </a:txBody>
                  <a:tcPr/>
                </a:tc>
                <a:tc>
                  <a:txBody>
                    <a:bodyPr/>
                    <a:lstStyle/>
                    <a:p>
                      <a:r>
                        <a:rPr lang="en-US" sz="1400" dirty="0">
                          <a:solidFill>
                            <a:schemeClr val="accent1">
                              <a:lumMod val="40000"/>
                              <a:lumOff val="60000"/>
                            </a:schemeClr>
                          </a:solidFill>
                          <a:effectLst/>
                        </a:rPr>
                        <a:t>Fujitsu</a:t>
                      </a:r>
                      <a:endParaRPr lang="en-US" sz="1400" dirty="0">
                        <a:solidFill>
                          <a:schemeClr val="accent1">
                            <a:lumMod val="40000"/>
                            <a:lumOff val="6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accent1">
                              <a:lumMod val="40000"/>
                              <a:lumOff val="60000"/>
                            </a:schemeClr>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accent1">
                              <a:lumMod val="40000"/>
                              <a:lumOff val="60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r>
                        <a:rPr lang="en-US" sz="1400" dirty="0" err="1">
                          <a:solidFill>
                            <a:schemeClr val="accent1">
                              <a:lumMod val="40000"/>
                              <a:lumOff val="60000"/>
                            </a:schemeClr>
                          </a:solidFill>
                        </a:rPr>
                        <a:t>Yonggang</a:t>
                      </a:r>
                      <a:r>
                        <a:rPr lang="en-US" sz="1400" dirty="0">
                          <a:solidFill>
                            <a:schemeClr val="accent1">
                              <a:lumMod val="40000"/>
                              <a:lumOff val="60000"/>
                            </a:schemeClr>
                          </a:solidFill>
                        </a:rPr>
                        <a:t> Fang</a:t>
                      </a:r>
                    </a:p>
                  </a:txBody>
                  <a:tcPr/>
                </a:tc>
                <a:tc>
                  <a:txBody>
                    <a:bodyPr/>
                    <a:lstStyle/>
                    <a:p>
                      <a:r>
                        <a:rPr lang="en-US" sz="1400" dirty="0">
                          <a:solidFill>
                            <a:schemeClr val="accent1">
                              <a:lumMod val="40000"/>
                              <a:lumOff val="60000"/>
                            </a:schemeClr>
                          </a:solidFill>
                        </a:rPr>
                        <a:t>ZTE TX</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1075</TotalTime>
  <Words>978</Words>
  <Application>Microsoft Office PowerPoint</Application>
  <PresentationFormat>On-screen Show (4:3)</PresentationFormat>
  <Paragraphs>191</Paragraphs>
  <Slides>17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Helvetica</vt:lpstr>
      <vt:lpstr>Monotype Sorts</vt:lpstr>
      <vt:lpstr>Times</vt:lpstr>
      <vt:lpstr>Times New Roman</vt:lpstr>
      <vt:lpstr>Template</vt:lpstr>
      <vt:lpstr>IEEE 802.1 OmniRAN TG December 13th , 2016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Business #5</vt:lpstr>
      <vt:lpstr>Jan 2017 Agenda Graphics</vt:lpstr>
      <vt:lpstr>Agenda proposal for January 2017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286</cp:revision>
  <cp:lastPrinted>1998-02-10T13:28:06Z</cp:lastPrinted>
  <dcterms:created xsi:type="dcterms:W3CDTF">2011-12-30T17:06:23Z</dcterms:created>
  <dcterms:modified xsi:type="dcterms:W3CDTF">2016-12-13T14:10:02Z</dcterms:modified>
</cp:coreProperties>
</file>