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62" r:id="rId3"/>
    <p:sldId id="376" r:id="rId4"/>
    <p:sldId id="395" r:id="rId5"/>
    <p:sldId id="396" r:id="rId6"/>
    <p:sldId id="397" r:id="rId7"/>
    <p:sldId id="398" r:id="rId8"/>
    <p:sldId id="399" r:id="rId9"/>
    <p:sldId id="401" r:id="rId10"/>
    <p:sldId id="403" r:id="rId11"/>
    <p:sldId id="405" r:id="rId12"/>
    <p:sldId id="402" r:id="rId13"/>
    <p:sldId id="267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87875" autoAdjust="0"/>
  </p:normalViewPr>
  <p:slideViewPr>
    <p:cSldViewPr>
      <p:cViewPr varScale="1">
        <p:scale>
          <a:sx n="81" d="100"/>
          <a:sy n="81" d="100"/>
        </p:scale>
        <p:origin x="-117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88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omniran-16-0085-00-CF00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325596"/>
              </p:ext>
            </p:extLst>
          </p:nvPr>
        </p:nvGraphicFramePr>
        <p:xfrm>
          <a:off x="533400" y="483090"/>
          <a:ext cx="8077201" cy="327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2000" kern="120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Investigation Report on </a:t>
                      </a:r>
                      <a:r>
                        <a:rPr lang="en-US" altLang="zh-CN" sz="2000" kern="120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802.22-2011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2016-11-09]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Hao Wang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86-10-59691000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wangh@cn.fujitsu.com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Su</a:t>
                      </a:r>
                      <a:r>
                        <a:rPr lang="en-US" altLang="zh-CN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Yi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Xiaojing Fan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Matsukura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Laboratory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933056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presentation investigates and summarizes the functions and procedures defined in 802.22-2011, providing references for revision the </a:t>
            </a:r>
            <a:r>
              <a:rPr lang="en-US" sz="1600" dirty="0">
                <a:latin typeface="+mn-lt"/>
              </a:rPr>
              <a:t>AN setup </a:t>
            </a:r>
            <a:r>
              <a:rPr lang="en-US" sz="1600" dirty="0" smtClean="0">
                <a:latin typeface="+mn-lt"/>
              </a:rPr>
              <a:t>procedures </a:t>
            </a:r>
            <a:r>
              <a:rPr lang="en-US" sz="1600" dirty="0">
                <a:latin typeface="+mn-lt"/>
              </a:rPr>
              <a:t>on shared </a:t>
            </a:r>
            <a:r>
              <a:rPr lang="en-US" sz="1600" dirty="0" smtClean="0">
                <a:latin typeface="+mn-lt"/>
              </a:rPr>
              <a:t>spectrum.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Incumbent </a:t>
            </a:r>
            <a:r>
              <a:rPr lang="en-US" altLang="zh-CN" dirty="0" smtClean="0"/>
              <a:t>Protection Mechanisms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z="2000" dirty="0" smtClean="0">
                <a:solidFill>
                  <a:prstClr val="black"/>
                </a:solidFill>
              </a:rPr>
              <a:t>Automatic Sensing </a:t>
            </a:r>
            <a:r>
              <a:rPr lang="en-US" altLang="zh-CN" sz="2000" dirty="0">
                <a:solidFill>
                  <a:prstClr val="black"/>
                </a:solidFill>
              </a:rPr>
              <a:t>in </a:t>
            </a:r>
            <a:r>
              <a:rPr lang="en-US" altLang="zh-CN" sz="2000" dirty="0">
                <a:solidFill>
                  <a:prstClr val="black"/>
                </a:solidFill>
              </a:rPr>
              <a:t>quiet periods</a:t>
            </a:r>
          </a:p>
          <a:p>
            <a:pPr lvl="0"/>
            <a:r>
              <a:rPr lang="en-US" altLang="zh-CN" sz="2000" dirty="0">
                <a:solidFill>
                  <a:prstClr val="black"/>
                </a:solidFill>
              </a:rPr>
              <a:t>UCS </a:t>
            </a:r>
            <a:r>
              <a:rPr lang="en-US" altLang="zh-CN" sz="2000" dirty="0" smtClean="0">
                <a:solidFill>
                  <a:prstClr val="black"/>
                </a:solidFill>
              </a:rPr>
              <a:t>notification to notify BS about the detected presence of incumbent </a:t>
            </a:r>
            <a:endParaRPr lang="en-US" altLang="zh-CN" sz="2000" dirty="0">
              <a:solidFill>
                <a:prstClr val="black"/>
              </a:solidFill>
            </a:endParaRP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In notification phase or upstream transmission periods</a:t>
            </a:r>
          </a:p>
          <a:p>
            <a:pPr lvl="0"/>
            <a:r>
              <a:rPr lang="en-US" altLang="zh-CN" sz="2000" dirty="0" smtClean="0">
                <a:solidFill>
                  <a:prstClr val="black"/>
                </a:solidFill>
              </a:rPr>
              <a:t>SSA </a:t>
            </a:r>
            <a:r>
              <a:rPr lang="en-US" altLang="zh-CN" sz="2000" dirty="0">
                <a:solidFill>
                  <a:prstClr val="black"/>
                </a:solidFill>
              </a:rPr>
              <a:t>measurement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BS collects detail incumbent transmission measurements from CPEs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Triggered by </a:t>
            </a:r>
            <a:r>
              <a:rPr lang="en-US" altLang="zh-CN" sz="1600" dirty="0" smtClean="0">
                <a:solidFill>
                  <a:prstClr val="black"/>
                </a:solidFill>
              </a:rPr>
              <a:t>UCS notification or upper layer requirement</a:t>
            </a:r>
            <a:endParaRPr lang="en-US" altLang="zh-CN" sz="1600" dirty="0">
              <a:solidFill>
                <a:prstClr val="black"/>
              </a:solidFill>
            </a:endParaRPr>
          </a:p>
          <a:p>
            <a:pPr lvl="0"/>
            <a:r>
              <a:rPr lang="en-US" altLang="zh-CN" sz="2000" dirty="0" smtClean="0">
                <a:solidFill>
                  <a:prstClr val="black"/>
                </a:solidFill>
              </a:rPr>
              <a:t>Incumbent </a:t>
            </a:r>
            <a:r>
              <a:rPr lang="en-US" altLang="zh-CN" sz="2000" dirty="0">
                <a:solidFill>
                  <a:prstClr val="black"/>
                </a:solidFill>
              </a:rPr>
              <a:t>detection </a:t>
            </a:r>
            <a:r>
              <a:rPr lang="en-US" altLang="zh-CN" sz="2000" dirty="0" smtClean="0">
                <a:solidFill>
                  <a:prstClr val="black"/>
                </a:solidFill>
              </a:rPr>
              <a:t>recovery (IDRP)</a:t>
            </a:r>
            <a:endParaRPr lang="en-US" altLang="zh-CN" sz="2000" dirty="0">
              <a:solidFill>
                <a:prstClr val="black"/>
              </a:solidFill>
            </a:endParaRP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Quiet specific CPEs</a:t>
            </a:r>
            <a:endParaRPr lang="zh-CN" altLang="en-US" sz="1600" dirty="0">
              <a:solidFill>
                <a:prstClr val="black"/>
              </a:solidFill>
            </a:endParaRP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Switch whole cell to </a:t>
            </a:r>
            <a:r>
              <a:rPr lang="en-US" altLang="zh-CN" sz="1600" dirty="0" smtClean="0">
                <a:solidFill>
                  <a:prstClr val="black"/>
                </a:solidFill>
              </a:rPr>
              <a:t/>
            </a:r>
            <a:br>
              <a:rPr lang="en-US" altLang="zh-CN" sz="1600" dirty="0" smtClean="0">
                <a:solidFill>
                  <a:prstClr val="black"/>
                </a:solidFill>
              </a:rPr>
            </a:br>
            <a:r>
              <a:rPr lang="en-US" altLang="zh-CN" sz="1600" dirty="0" smtClean="0">
                <a:solidFill>
                  <a:prstClr val="black"/>
                </a:solidFill>
              </a:rPr>
              <a:t>backup channel </a:t>
            </a:r>
            <a:br>
              <a:rPr lang="en-US" altLang="zh-CN" sz="1600" dirty="0" smtClean="0">
                <a:solidFill>
                  <a:prstClr val="black"/>
                </a:solidFill>
              </a:rPr>
            </a:br>
            <a:r>
              <a:rPr lang="en-US" altLang="zh-CN" sz="1600" dirty="0" smtClean="0">
                <a:solidFill>
                  <a:prstClr val="black"/>
                </a:solidFill>
              </a:rPr>
              <a:t>(may cause termination</a:t>
            </a:r>
            <a:br>
              <a:rPr lang="en-US" altLang="zh-CN" sz="1600" dirty="0" smtClean="0">
                <a:solidFill>
                  <a:prstClr val="black"/>
                </a:solidFill>
              </a:rPr>
            </a:br>
            <a:r>
              <a:rPr lang="en-US" altLang="zh-CN" sz="1600" dirty="0" smtClean="0">
                <a:solidFill>
                  <a:prstClr val="black"/>
                </a:solidFill>
              </a:rPr>
              <a:t>of service)</a:t>
            </a:r>
            <a:endParaRPr lang="en-US" altLang="zh-CN" sz="1600" dirty="0">
              <a:solidFill>
                <a:prstClr val="black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9" y="4490034"/>
            <a:ext cx="5040560" cy="214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35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Example Procedure of Incumbent Protection 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421127"/>
              </p:ext>
            </p:extLst>
          </p:nvPr>
        </p:nvGraphicFramePr>
        <p:xfrm>
          <a:off x="4858395" y="1453405"/>
          <a:ext cx="3602037" cy="528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Visio" r:id="rId3" imgW="3765221" imgH="5530680" progId="Visio.Drawing.11">
                  <p:embed/>
                </p:oleObj>
              </mc:Choice>
              <mc:Fallback>
                <p:oleObj name="Visio" r:id="rId3" imgW="3765221" imgH="5530680" progId="Visio.Drawing.11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8395" y="1453405"/>
                        <a:ext cx="3602037" cy="528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左大括号 4"/>
          <p:cNvSpPr/>
          <p:nvPr/>
        </p:nvSpPr>
        <p:spPr bwMode="auto">
          <a:xfrm>
            <a:off x="4572000" y="1844824"/>
            <a:ext cx="288032" cy="79208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2014101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Automatic sensing and UCS notification</a:t>
            </a:r>
            <a:endParaRPr lang="zh-CN" altLang="en-US" sz="1600" dirty="0"/>
          </a:p>
        </p:txBody>
      </p:sp>
      <p:sp>
        <p:nvSpPr>
          <p:cNvPr id="7" name="左大括号 6"/>
          <p:cNvSpPr/>
          <p:nvPr/>
        </p:nvSpPr>
        <p:spPr bwMode="auto">
          <a:xfrm>
            <a:off x="4572000" y="2852936"/>
            <a:ext cx="288032" cy="194421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594502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Measurement request and report</a:t>
            </a:r>
            <a:endParaRPr lang="zh-CN" altLang="en-US" sz="1600" dirty="0"/>
          </a:p>
        </p:txBody>
      </p:sp>
      <p:sp>
        <p:nvSpPr>
          <p:cNvPr id="9" name="左大括号 8"/>
          <p:cNvSpPr/>
          <p:nvPr/>
        </p:nvSpPr>
        <p:spPr bwMode="auto">
          <a:xfrm>
            <a:off x="4572000" y="5013176"/>
            <a:ext cx="288032" cy="144016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5182453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Detection and recovery</a:t>
            </a:r>
            <a:endParaRPr lang="zh-CN" altLang="en-US" sz="1600" dirty="0"/>
          </a:p>
        </p:txBody>
      </p:sp>
      <p:sp>
        <p:nvSpPr>
          <p:cNvPr id="11" name="矩形 10"/>
          <p:cNvSpPr/>
          <p:nvPr/>
        </p:nvSpPr>
        <p:spPr>
          <a:xfrm>
            <a:off x="467544" y="5589240"/>
            <a:ext cx="410445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kern="0" dirty="0"/>
              <a:t>If channel switch fails</a:t>
            </a:r>
          </a:p>
          <a:p>
            <a:pPr marL="381600" lvl="1" indent="-285750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BS terminates operation </a:t>
            </a:r>
            <a:r>
              <a:rPr lang="en-US" altLang="zh-CN" sz="1400" kern="0" dirty="0" smtClean="0"/>
              <a:t>if </a:t>
            </a:r>
            <a:r>
              <a:rPr lang="en-US" altLang="zh-CN" sz="1400" kern="0" dirty="0"/>
              <a:t>no backup channel available</a:t>
            </a:r>
          </a:p>
          <a:p>
            <a:pPr marL="381600" lvl="1" indent="-285750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CPE re-initializes if </a:t>
            </a:r>
            <a:r>
              <a:rPr lang="en-US" altLang="zh-CN" sz="1400" kern="0" dirty="0" smtClean="0"/>
              <a:t>fails on </a:t>
            </a:r>
            <a:r>
              <a:rPr lang="en-US" altLang="zh-CN" sz="1400" kern="0" dirty="0"/>
              <a:t>all backup </a:t>
            </a:r>
            <a:r>
              <a:rPr lang="en-US" altLang="zh-CN" sz="1400" kern="0" dirty="0" smtClean="0"/>
              <a:t>channels</a:t>
            </a:r>
            <a:endParaRPr lang="en-US" altLang="zh-CN" sz="1400" kern="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4566484" y="3506525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measurement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383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Database Service Access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29473"/>
            <a:ext cx="8363272" cy="4525963"/>
          </a:xfrm>
        </p:spPr>
        <p:txBody>
          <a:bodyPr/>
          <a:lstStyle/>
          <a:p>
            <a:r>
              <a:rPr lang="en-US" altLang="zh-CN" sz="2000" dirty="0" smtClean="0"/>
              <a:t>Primitives and messages</a:t>
            </a:r>
          </a:p>
          <a:p>
            <a:pPr lvl="1"/>
            <a:r>
              <a:rPr lang="en-US" altLang="zh-CN" sz="1600" b="1" dirty="0" smtClean="0"/>
              <a:t>M-DB-AVAILABLE-REQUEST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to verify the </a:t>
            </a:r>
            <a:r>
              <a:rPr lang="en-US" altLang="zh-CN" sz="1600" dirty="0" smtClean="0"/>
              <a:t>availability of </a:t>
            </a:r>
            <a:r>
              <a:rPr lang="en-US" altLang="zh-CN" sz="1600" dirty="0" smtClean="0"/>
              <a:t>database service</a:t>
            </a:r>
          </a:p>
          <a:p>
            <a:pPr lvl="1"/>
            <a:r>
              <a:rPr lang="en-US" altLang="zh-CN" sz="1600" b="1" dirty="0"/>
              <a:t>M-DB-AVAILABLE-CONFIRM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to </a:t>
            </a:r>
            <a:r>
              <a:rPr lang="en-US" altLang="zh-CN" sz="1600" dirty="0"/>
              <a:t>confirm 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availability </a:t>
            </a:r>
            <a:endParaRPr lang="en-US" altLang="zh-CN" sz="1600" dirty="0" smtClean="0"/>
          </a:p>
          <a:p>
            <a:pPr lvl="1"/>
            <a:r>
              <a:rPr lang="en-US" altLang="zh-CN" sz="1600" b="1" dirty="0"/>
              <a:t>M-DEVICE-ENLISTMENT-REQUEST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to </a:t>
            </a:r>
            <a:r>
              <a:rPr lang="en-US" altLang="zh-CN" sz="1600" dirty="0"/>
              <a:t>enlist </a:t>
            </a:r>
            <a:r>
              <a:rPr lang="en-US" altLang="zh-CN" sz="1600" dirty="0" smtClean="0"/>
              <a:t>a </a:t>
            </a:r>
            <a:r>
              <a:rPr lang="en-US" altLang="zh-CN" sz="1600" dirty="0" smtClean="0"/>
              <a:t>new device</a:t>
            </a:r>
            <a:endParaRPr lang="en-US" altLang="zh-CN" sz="1600" dirty="0" smtClean="0"/>
          </a:p>
          <a:p>
            <a:endParaRPr lang="zh-CN" altLang="en-US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0" t="3869" r="17856" b="9147"/>
          <a:stretch/>
        </p:blipFill>
        <p:spPr bwMode="auto">
          <a:xfrm>
            <a:off x="5580112" y="3789040"/>
            <a:ext cx="3529693" cy="2657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459452" y="2564904"/>
            <a:ext cx="656082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1600" b="1" dirty="0">
                <a:latin typeface="Arial" pitchFamily="34" charset="0"/>
                <a:ea typeface="ＭＳ Ｐゴシック" charset="-128"/>
                <a:cs typeface="Arial" pitchFamily="34" charset="0"/>
              </a:rPr>
              <a:t>M-DEVICE-ENLISTMENT-CONFIRM: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to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confirm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the register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1600" b="1" dirty="0">
                <a:latin typeface="Arial" pitchFamily="34" charset="0"/>
                <a:ea typeface="ＭＳ Ｐゴシック" charset="-128"/>
                <a:cs typeface="Arial" pitchFamily="34" charset="0"/>
              </a:rPr>
              <a:t>M-DB-AVAILABLE-CHANNEL-REQUEST: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to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request a list of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available channels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and maximum allowed EIRP per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channel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1600" b="1" dirty="0">
                <a:latin typeface="Arial" pitchFamily="34" charset="0"/>
                <a:ea typeface="ＭＳ Ｐゴシック" charset="-128"/>
                <a:cs typeface="Arial" pitchFamily="34" charset="0"/>
              </a:rPr>
              <a:t>M-DB-AVAILABLE-CHANNEL-INDICATION: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to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return </a:t>
            </a:r>
            <a:r>
              <a:rPr lang="en-US" altLang="zh-CN" sz="16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parameters</a:t>
            </a:r>
            <a:endParaRPr lang="en-US" altLang="zh-CN" sz="1600" dirty="0"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9452" y="4005064"/>
            <a:ext cx="5408692" cy="234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1600" b="1" dirty="0">
                <a:latin typeface="Arial" pitchFamily="34" charset="0"/>
                <a:ea typeface="ＭＳ Ｐゴシック" charset="-128"/>
                <a:cs typeface="Arial" pitchFamily="34" charset="0"/>
              </a:rPr>
              <a:t>M-DB-DELIST-REQUEST: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to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remove enlistment</a:t>
            </a:r>
            <a:endParaRPr lang="en-US" altLang="zh-CN" sz="1600" dirty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1600" b="1" dirty="0">
                <a:latin typeface="Arial" pitchFamily="34" charset="0"/>
                <a:ea typeface="ＭＳ Ｐゴシック" charset="-128"/>
                <a:cs typeface="Arial" pitchFamily="34" charset="0"/>
              </a:rPr>
              <a:t>M-DB-DELIST-CONFIRM</a:t>
            </a:r>
            <a:r>
              <a:rPr lang="en-US" altLang="zh-CN" sz="1600" b="1" dirty="0">
                <a:latin typeface="Arial" pitchFamily="34" charset="0"/>
                <a:ea typeface="ＭＳ Ｐゴシック" charset="-128"/>
                <a:cs typeface="Arial" pitchFamily="34" charset="0"/>
              </a:rPr>
              <a:t>: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to confirm the removal</a:t>
            </a:r>
          </a:p>
          <a:p>
            <a:pPr marL="342900" lvl="0" indent="-342900" eaLnBrk="1" hangingPunct="1">
              <a:spcBef>
                <a:spcPct val="20000"/>
              </a:spcBef>
              <a:buFontTx/>
              <a:buChar char="•"/>
            </a:pPr>
            <a:r>
              <a:rPr lang="en-US" altLang="zh-CN" sz="1800" kern="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Security for the messages is necessary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16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allow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authentication </a:t>
            </a:r>
            <a:r>
              <a:rPr lang="en-US" altLang="zh-CN" sz="16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between database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service </a:t>
            </a:r>
            <a:r>
              <a:rPr lang="en-US" altLang="zh-CN" sz="16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and BS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16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avoid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the message exchange </a:t>
            </a:r>
            <a:r>
              <a:rPr lang="en-US" altLang="zh-CN" sz="16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being altered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on the backhaul connection. </a:t>
            </a:r>
            <a:endParaRPr lang="en-US" altLang="zh-CN" sz="1600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16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support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SSL </a:t>
            </a:r>
            <a:r>
              <a:rPr lang="en-US" altLang="zh-CN" sz="16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for </a:t>
            </a:r>
            <a:r>
              <a:rPr lang="en-US" altLang="zh-CN" sz="1600" dirty="0">
                <a:latin typeface="Arial" pitchFamily="34" charset="0"/>
                <a:ea typeface="ＭＳ Ｐゴシック" charset="-128"/>
                <a:cs typeface="Arial" pitchFamily="34" charset="0"/>
              </a:rPr>
              <a:t>transport layer security</a:t>
            </a:r>
            <a:endParaRPr lang="zh-CN" altLang="en-US" sz="1600" dirty="0"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56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Comments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kern="1200" dirty="0"/>
              <a:t>Investigation Report on 802.22-2011 for </a:t>
            </a:r>
            <a:r>
              <a:rPr lang="en-US" altLang="zh-CN" kern="1200" dirty="0" smtClean="0"/>
              <a:t>Revision of AN </a:t>
            </a:r>
            <a:r>
              <a:rPr lang="en-US" altLang="zh-CN" kern="1200" dirty="0" smtClean="0"/>
              <a:t>Setup in ASA Bands</a:t>
            </a:r>
            <a:r>
              <a:rPr lang="en-US" altLang="zh-CN" kern="1200" dirty="0"/>
              <a:t/>
            </a:r>
            <a:br>
              <a:rPr lang="en-US" altLang="zh-CN" kern="1200" dirty="0"/>
            </a:br>
            <a:r>
              <a:rPr lang="zh-CN" altLang="zh-CN" dirty="0"/>
              <a:t/>
            </a:r>
            <a:br>
              <a:rPr lang="zh-CN" altLang="zh-CN" dirty="0"/>
            </a:br>
            <a:endParaRPr lang="en-US" alt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2016-11-09</a:t>
            </a:r>
            <a:endParaRPr lang="en-US" dirty="0" smtClean="0"/>
          </a:p>
          <a:p>
            <a:r>
              <a:rPr lang="en-US" dirty="0" smtClean="0"/>
              <a:t>Hao Wang</a:t>
            </a:r>
          </a:p>
          <a:p>
            <a:r>
              <a:rPr lang="en-US" dirty="0" smtClean="0"/>
              <a:t>Fujitsu R&amp;D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101" y="2996952"/>
            <a:ext cx="5157363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Management Reference Model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US" altLang="zh-CN" sz="1700" dirty="0"/>
              <a:t>The </a:t>
            </a:r>
            <a:r>
              <a:rPr lang="en-US" altLang="zh-CN" sz="1700" b="1" dirty="0"/>
              <a:t>BS and CPEs </a:t>
            </a:r>
            <a:r>
              <a:rPr lang="en-US" altLang="zh-CN" sz="1700" dirty="0"/>
              <a:t>shall collect </a:t>
            </a:r>
            <a:r>
              <a:rPr lang="en-US" altLang="zh-CN" sz="1700" dirty="0" smtClean="0"/>
              <a:t>and store </a:t>
            </a:r>
            <a:r>
              <a:rPr lang="en-US" altLang="zh-CN" sz="1700" dirty="0"/>
              <a:t>the managed objects </a:t>
            </a:r>
            <a:r>
              <a:rPr lang="en-US" altLang="zh-CN" sz="1700" dirty="0" smtClean="0"/>
              <a:t>in </a:t>
            </a:r>
            <a:r>
              <a:rPr lang="en-US" altLang="zh-CN" sz="1700" dirty="0"/>
              <a:t>the format as defined in the WRAN Management Information </a:t>
            </a:r>
            <a:r>
              <a:rPr lang="en-US" altLang="zh-CN" sz="1700" dirty="0" smtClean="0"/>
              <a:t>Base (MIB).</a:t>
            </a:r>
          </a:p>
          <a:p>
            <a:pPr lvl="0"/>
            <a:r>
              <a:rPr lang="en-US" altLang="zh-CN" sz="1700" dirty="0">
                <a:solidFill>
                  <a:prstClr val="black"/>
                </a:solidFill>
              </a:rPr>
              <a:t>Examples of services that may be provided by the </a:t>
            </a:r>
            <a:r>
              <a:rPr lang="en-US" altLang="zh-CN" sz="1700" b="1" dirty="0">
                <a:solidFill>
                  <a:prstClr val="black"/>
                </a:solidFill>
              </a:rPr>
              <a:t>NCMS</a:t>
            </a:r>
            <a:r>
              <a:rPr lang="en-US" altLang="zh-CN" sz="1700" dirty="0">
                <a:solidFill>
                  <a:prstClr val="black"/>
                </a:solidFill>
              </a:rPr>
              <a:t> include: Authentication, Authorization, and Accounting (AAA) services, Radio Resources Management (RRM) services, security services, Service Flow Management services, Location-Based services (LBS) management, and Network Management services.</a:t>
            </a:r>
            <a:endParaRPr lang="zh-CN" altLang="en-US" sz="1700" dirty="0">
              <a:solidFill>
                <a:prstClr val="black"/>
              </a:solidFill>
            </a:endParaRPr>
          </a:p>
          <a:p>
            <a:endParaRPr lang="en-US" altLang="zh-CN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67544" y="3429000"/>
            <a:ext cx="32403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US" altLang="zh-CN" sz="1700" b="1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D</a:t>
            </a:r>
            <a:r>
              <a:rPr lang="en-US" altLang="zh-CN" sz="1700" b="1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atabase </a:t>
            </a:r>
            <a:r>
              <a:rPr lang="en-US" altLang="zh-CN" sz="1700" b="1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service</a:t>
            </a:r>
            <a:r>
              <a:rPr lang="en-US" altLang="zh-CN" sz="170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: Service officially operated under the rules of the local regulatory authority </a:t>
            </a:r>
            <a:r>
              <a:rPr lang="en-US" altLang="zh-CN" sz="170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that provides </a:t>
            </a:r>
            <a:r>
              <a:rPr lang="en-US" altLang="zh-CN" sz="170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 list of available channels and possibly the maximum EIRP allowable on these channels based </a:t>
            </a:r>
            <a:r>
              <a:rPr lang="en-US" altLang="zh-CN" sz="170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on queries </a:t>
            </a:r>
            <a:r>
              <a:rPr lang="en-US" altLang="zh-CN" sz="170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containing the geolocation of the Wireless Regional Area Network (WRAN) </a:t>
            </a:r>
            <a:r>
              <a:rPr lang="en-US" altLang="zh-CN" sz="170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devices.</a:t>
            </a:r>
            <a:endParaRPr lang="zh-CN" altLang="en-US" sz="1700" dirty="0">
              <a:solidFill>
                <a:prstClr val="black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75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Architecture of a 802.22 BS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5307372" cy="5547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04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802.22 Functionality to AN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altLang="zh-CN" sz="2800" dirty="0" smtClean="0"/>
              <a:t>MAC common part sublayer</a:t>
            </a:r>
          </a:p>
          <a:p>
            <a:pPr lvl="1"/>
            <a:r>
              <a:rPr lang="en-US" altLang="zh-CN" sz="2400" dirty="0" smtClean="0"/>
              <a:t>BS initialization</a:t>
            </a:r>
          </a:p>
          <a:p>
            <a:pPr lvl="1"/>
            <a:r>
              <a:rPr lang="en-US" altLang="zh-CN" sz="2400" dirty="0"/>
              <a:t>Incumbent </a:t>
            </a:r>
            <a:r>
              <a:rPr lang="en-US" altLang="zh-CN" sz="2400" dirty="0" smtClean="0"/>
              <a:t>protection</a:t>
            </a:r>
          </a:p>
          <a:p>
            <a:pPr lvl="1"/>
            <a:r>
              <a:rPr lang="en-US" altLang="zh-CN" sz="2400" dirty="0"/>
              <a:t>Quiet periods and </a:t>
            </a:r>
            <a:r>
              <a:rPr lang="en-US" altLang="zh-CN" sz="2400" dirty="0" smtClean="0"/>
              <a:t>sensing</a:t>
            </a:r>
          </a:p>
          <a:p>
            <a:pPr lvl="1"/>
            <a:r>
              <a:rPr lang="en-US" altLang="zh-CN" sz="2400" dirty="0"/>
              <a:t>Channel </a:t>
            </a:r>
            <a:r>
              <a:rPr lang="en-US" altLang="zh-CN" sz="2400" dirty="0" smtClean="0"/>
              <a:t>management</a:t>
            </a:r>
          </a:p>
          <a:p>
            <a:r>
              <a:rPr lang="en-US" altLang="zh-CN" sz="2800" dirty="0" smtClean="0"/>
              <a:t>Cognitive </a:t>
            </a:r>
            <a:r>
              <a:rPr lang="en-US" altLang="zh-CN" sz="2800" dirty="0"/>
              <a:t>radio </a:t>
            </a:r>
            <a:r>
              <a:rPr lang="en-US" altLang="zh-CN" sz="2800" dirty="0" smtClean="0"/>
              <a:t>capability</a:t>
            </a:r>
          </a:p>
          <a:p>
            <a:pPr lvl="1"/>
            <a:r>
              <a:rPr lang="en-US" altLang="zh-CN" sz="2400" dirty="0"/>
              <a:t>Spectrum Manager </a:t>
            </a:r>
            <a:r>
              <a:rPr lang="en-US" altLang="zh-CN" sz="2400" dirty="0" smtClean="0"/>
              <a:t>operation</a:t>
            </a:r>
          </a:p>
          <a:p>
            <a:pPr lvl="1"/>
            <a:r>
              <a:rPr lang="en-US" altLang="zh-CN" sz="2400" dirty="0"/>
              <a:t>Database </a:t>
            </a:r>
            <a:r>
              <a:rPr lang="en-US" altLang="zh-CN" sz="2400" dirty="0" smtClean="0"/>
              <a:t>service</a:t>
            </a:r>
          </a:p>
          <a:p>
            <a:pPr lvl="2"/>
            <a:r>
              <a:rPr lang="en-US" altLang="zh-CN" sz="2000" dirty="0" smtClean="0"/>
              <a:t>Primitives and messages exchange between BS and Database</a:t>
            </a:r>
          </a:p>
          <a:p>
            <a:pPr lvl="2"/>
            <a:r>
              <a:rPr lang="en-US" altLang="zh-CN" sz="2000" dirty="0" smtClean="0"/>
              <a:t>Security for the messages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860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" t="1296" r="1751"/>
          <a:stretch/>
        </p:blipFill>
        <p:spPr bwMode="auto">
          <a:xfrm>
            <a:off x="35496" y="1052736"/>
            <a:ext cx="4781304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 Initialization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60032" y="1279301"/>
            <a:ext cx="4248472" cy="503001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CN" sz="1600" dirty="0" smtClean="0"/>
              <a:t>BS </a:t>
            </a:r>
            <a:r>
              <a:rPr lang="en-US" altLang="zh-CN" sz="1600" dirty="0"/>
              <a:t>is professionally installed.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 smtClean="0"/>
              <a:t>BS </a:t>
            </a:r>
            <a:r>
              <a:rPr lang="en-US" altLang="zh-CN" sz="1600" dirty="0"/>
              <a:t>acquires the antenna gain information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 smtClean="0"/>
              <a:t>Determine </a:t>
            </a:r>
            <a:r>
              <a:rPr lang="en-US" altLang="zh-CN" sz="1600" dirty="0"/>
              <a:t>the BS geographic location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 smtClean="0"/>
              <a:t>If </a:t>
            </a:r>
            <a:r>
              <a:rPr lang="en-US" altLang="zh-CN" sz="1600" dirty="0"/>
              <a:t>a database service </a:t>
            </a:r>
            <a:r>
              <a:rPr lang="en-US" altLang="zh-CN" sz="1600" dirty="0" smtClean="0"/>
              <a:t>exists, </a:t>
            </a:r>
            <a:r>
              <a:rPr lang="en-US" altLang="zh-CN" sz="1600" dirty="0"/>
              <a:t>the SM at the BS receives an initial list </a:t>
            </a:r>
            <a:r>
              <a:rPr lang="en-US" altLang="zh-CN" sz="1600" dirty="0" smtClean="0"/>
              <a:t>of available </a:t>
            </a:r>
            <a:r>
              <a:rPr lang="en-US" altLang="zh-CN" sz="1600" dirty="0"/>
              <a:t>channels from the database </a:t>
            </a:r>
            <a:r>
              <a:rPr lang="en-US" altLang="zh-CN" sz="1600" dirty="0" smtClean="0"/>
              <a:t>service.  </a:t>
            </a:r>
            <a:br>
              <a:rPr lang="en-US" altLang="zh-CN" sz="1600" dirty="0" smtClean="0"/>
            </a:br>
            <a:r>
              <a:rPr lang="en-US" altLang="zh-CN" sz="1600" dirty="0" smtClean="0"/>
              <a:t>If not exists, </a:t>
            </a:r>
            <a:r>
              <a:rPr lang="en-US" altLang="zh-CN" sz="1600" dirty="0"/>
              <a:t>the SM </a:t>
            </a:r>
            <a:r>
              <a:rPr lang="en-US" altLang="zh-CN" sz="1600" dirty="0" smtClean="0"/>
              <a:t>initially considers </a:t>
            </a:r>
            <a:r>
              <a:rPr lang="en-US" altLang="zh-CN" sz="1600" dirty="0"/>
              <a:t>all channels available.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 smtClean="0"/>
              <a:t>Operator </a:t>
            </a:r>
            <a:r>
              <a:rPr lang="en-US" altLang="zh-CN" sz="1600" dirty="0"/>
              <a:t>disallows channels on the available channel list as needed.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 smtClean="0"/>
              <a:t>Perform </a:t>
            </a:r>
            <a:r>
              <a:rPr lang="en-US" altLang="zh-CN" sz="1600" dirty="0"/>
              <a:t>incumbent detection in all usable channels and synchronize network to neighboring BSs.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 smtClean="0"/>
              <a:t>Presentation </a:t>
            </a:r>
            <a:r>
              <a:rPr lang="en-US" altLang="zh-CN" sz="1600" dirty="0"/>
              <a:t>of the available channel list to the higher layers for selection of an operating channel.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 smtClean="0"/>
              <a:t>Commence </a:t>
            </a:r>
            <a:r>
              <a:rPr lang="en-US" altLang="zh-CN" sz="1600" dirty="0"/>
              <a:t>operation on the selected operating channel(s).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391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Classification of Channels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Available</a:t>
            </a:r>
          </a:p>
          <a:p>
            <a:pPr lvl="1"/>
            <a:r>
              <a:rPr lang="en-US" altLang="zh-CN" sz="2400" dirty="0" smtClean="0"/>
              <a:t>Potential used for WRAN </a:t>
            </a:r>
            <a:r>
              <a:rPr lang="en-US" altLang="zh-CN" sz="2400" dirty="0"/>
              <a:t>operation at a given </a:t>
            </a:r>
            <a:r>
              <a:rPr lang="en-US" altLang="zh-CN" sz="2400" dirty="0" smtClean="0"/>
              <a:t>location</a:t>
            </a:r>
          </a:p>
          <a:p>
            <a:pPr lvl="1"/>
            <a:r>
              <a:rPr lang="en-US" altLang="zh-CN" sz="2400" dirty="0" smtClean="0"/>
              <a:t>Stored at database</a:t>
            </a:r>
          </a:p>
          <a:p>
            <a:r>
              <a:rPr lang="en-US" altLang="zh-CN" sz="2800" dirty="0"/>
              <a:t>Available channels are further </a:t>
            </a:r>
            <a:r>
              <a:rPr lang="en-US" altLang="zh-CN" sz="2800" dirty="0" smtClean="0"/>
              <a:t>classified based on sensing</a:t>
            </a:r>
          </a:p>
          <a:p>
            <a:pPr lvl="1"/>
            <a:r>
              <a:rPr lang="en-US" altLang="zh-CN" sz="2400" dirty="0" smtClean="0"/>
              <a:t>Channel set: </a:t>
            </a:r>
            <a:r>
              <a:rPr lang="en-US" altLang="zh-CN" sz="2400" dirty="0"/>
              <a:t>“Disallowed,” “Operating,” “Backup,” “Candidate,” “Protected,” </a:t>
            </a:r>
            <a:r>
              <a:rPr lang="en-US" altLang="zh-CN" sz="2400" dirty="0" smtClean="0"/>
              <a:t>and “Unclassified</a:t>
            </a:r>
            <a:r>
              <a:rPr lang="en-US" altLang="zh-CN" sz="2400" dirty="0"/>
              <a:t>,” 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Maintained by BS and CPE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962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Layered Sensing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5987008" cy="4525963"/>
          </a:xfrm>
        </p:spPr>
        <p:txBody>
          <a:bodyPr/>
          <a:lstStyle/>
          <a:p>
            <a:pPr lvl="0"/>
            <a:r>
              <a:rPr lang="en-US" altLang="zh-CN" sz="2000" dirty="0">
                <a:solidFill>
                  <a:prstClr val="black"/>
                </a:solidFill>
              </a:rPr>
              <a:t>Spectrum Manager (SM): always </a:t>
            </a:r>
            <a:r>
              <a:rPr lang="en-US" altLang="zh-CN" sz="2000" dirty="0" smtClean="0">
                <a:solidFill>
                  <a:prstClr val="black"/>
                </a:solidFill>
              </a:rPr>
              <a:t>at BS</a:t>
            </a:r>
            <a:endParaRPr lang="en-US" altLang="zh-CN" sz="2000" dirty="0">
              <a:solidFill>
                <a:prstClr val="black"/>
              </a:solidFill>
            </a:endParaRP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Maintain spectrum availability Information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Channel classification and selection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Association control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Channel set management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Accessing the database service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Scheduling quiet periods for spectrum sensing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Enforcing IEEE 802.22 and regulatory domain policies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Making channel move decisions for one or more CPEs or the entire cell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Self-coexistence with other WRANs, etc</a:t>
            </a:r>
            <a:r>
              <a:rPr lang="en-US" altLang="zh-CN" sz="1800" dirty="0" smtClean="0">
                <a:solidFill>
                  <a:prstClr val="black"/>
                </a:solidFill>
              </a:rPr>
              <a:t>.</a:t>
            </a:r>
            <a:endParaRPr lang="en-US" altLang="zh-CN" sz="1800" dirty="0">
              <a:solidFill>
                <a:prstClr val="black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9" t="54853" r="51708" b="5762"/>
          <a:stretch/>
        </p:blipFill>
        <p:spPr bwMode="auto">
          <a:xfrm>
            <a:off x="6012160" y="1678177"/>
            <a:ext cx="2968123" cy="2830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457603" y="5517232"/>
            <a:ext cx="7786805" cy="100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hangingPunct="1">
              <a:spcBef>
                <a:spcPct val="20000"/>
              </a:spcBef>
              <a:buFontTx/>
              <a:buChar char="•"/>
            </a:pPr>
            <a:r>
              <a:rPr lang="en-US" altLang="zh-CN" sz="2000" kern="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Spectrum Sensing Automation (SSA): </a:t>
            </a:r>
            <a:r>
              <a:rPr lang="en-US" altLang="zh-CN" sz="2000" kern="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at both BS </a:t>
            </a:r>
            <a:r>
              <a:rPr lang="en-US" altLang="zh-CN" sz="2000" kern="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and </a:t>
            </a:r>
            <a:r>
              <a:rPr lang="en-US" altLang="zh-CN" sz="2000" kern="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CPEs</a:t>
            </a:r>
            <a:endParaRPr lang="en-US" altLang="zh-CN" sz="2000" kern="0" dirty="0">
              <a:solidFill>
                <a:prstClr val="black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1800" kern="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interface to the Spectrum Sensing Function (SSF) and execute the commands from the SM to enable spectrum sensing</a:t>
            </a:r>
            <a:endParaRPr lang="zh-CN" altLang="en-US" sz="1800" kern="0" dirty="0">
              <a:solidFill>
                <a:prstClr val="black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17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Sensing Manager (SM)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525963"/>
          </a:xfrm>
        </p:spPr>
        <p:txBody>
          <a:bodyPr/>
          <a:lstStyle/>
          <a:p>
            <a:r>
              <a:rPr lang="en-US" altLang="zh-CN" sz="1800" dirty="0" smtClean="0"/>
              <a:t>“SM </a:t>
            </a:r>
            <a:r>
              <a:rPr lang="en-US" altLang="zh-CN" sz="1800" dirty="0"/>
              <a:t>has a key role in the overall architecture as it is the </a:t>
            </a:r>
            <a:r>
              <a:rPr lang="en-US" altLang="zh-CN" sz="1800" b="1" dirty="0"/>
              <a:t>central point at the BS</a:t>
            </a:r>
            <a:r>
              <a:rPr lang="en-US" altLang="zh-CN" sz="1800" dirty="0"/>
              <a:t> where all </a:t>
            </a:r>
            <a:r>
              <a:rPr lang="en-US" altLang="zh-CN" sz="1800" dirty="0" smtClean="0"/>
              <a:t>the information </a:t>
            </a:r>
            <a:r>
              <a:rPr lang="en-US" altLang="zh-CN" sz="1800" dirty="0"/>
              <a:t>on the spectrum </a:t>
            </a:r>
            <a:r>
              <a:rPr lang="en-US" altLang="zh-CN" sz="1800" b="1" dirty="0"/>
              <a:t>availability resulting from the database service </a:t>
            </a:r>
            <a:r>
              <a:rPr lang="en-US" altLang="zh-CN" sz="1800" dirty="0"/>
              <a:t>and the </a:t>
            </a:r>
            <a:r>
              <a:rPr lang="en-US" altLang="zh-CN" sz="1800" b="1" dirty="0"/>
              <a:t>spectrum </a:t>
            </a:r>
            <a:r>
              <a:rPr lang="en-US" altLang="zh-CN" sz="1800" b="1" dirty="0" smtClean="0"/>
              <a:t>sensing function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is gathered</a:t>
            </a:r>
            <a:r>
              <a:rPr lang="en-US" altLang="zh-CN" sz="1800" dirty="0" smtClean="0"/>
              <a:t>.”</a:t>
            </a:r>
            <a:endParaRPr lang="en-US" altLang="zh-CN" sz="1800" dirty="0" smtClean="0"/>
          </a:p>
          <a:p>
            <a:r>
              <a:rPr lang="en-US" altLang="zh-CN" sz="1800" dirty="0" smtClean="0"/>
              <a:t>“SM </a:t>
            </a:r>
            <a:r>
              <a:rPr lang="en-US" altLang="zh-CN" sz="1800" dirty="0"/>
              <a:t>is responsible for the most important tasks, such </a:t>
            </a:r>
            <a:r>
              <a:rPr lang="en-US" altLang="zh-CN" sz="1800" dirty="0" smtClean="0"/>
              <a:t>as maintaining </a:t>
            </a:r>
            <a:r>
              <a:rPr lang="en-US" altLang="zh-CN" sz="1800" dirty="0"/>
              <a:t>spectrum availability information, channel selection, channel management, </a:t>
            </a:r>
            <a:r>
              <a:rPr lang="en-US" altLang="zh-CN" sz="1800" dirty="0" smtClean="0"/>
              <a:t>scheduling spectrum </a:t>
            </a:r>
            <a:r>
              <a:rPr lang="en-US" altLang="zh-CN" sz="1800" dirty="0"/>
              <a:t>sensing operation, access to the database, enforcing IEEE 802.22 and regulatory domain </a:t>
            </a:r>
            <a:r>
              <a:rPr lang="en-US" altLang="zh-CN" sz="1800" dirty="0" smtClean="0"/>
              <a:t>policies, and </a:t>
            </a:r>
            <a:r>
              <a:rPr lang="en-US" altLang="zh-CN" sz="1800" dirty="0"/>
              <a:t>enabling self-coexistence, etc. </a:t>
            </a:r>
            <a:r>
              <a:rPr lang="en-US" altLang="zh-CN" sz="1800" dirty="0" smtClean="0"/>
              <a:t>“</a:t>
            </a:r>
            <a:endParaRPr lang="zh-CN" altLang="en-US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056" y="3573016"/>
            <a:ext cx="5208240" cy="305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94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32033</TotalTime>
  <Words>839</Words>
  <Application>Microsoft Office PowerPoint</Application>
  <PresentationFormat>全屏显示(4:3)</PresentationFormat>
  <Paragraphs>119</Paragraphs>
  <Slides>13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omniran-14-0033-00-ecsg-omniran-pptx-template</vt:lpstr>
      <vt:lpstr>Microsoft Office Visio 绘图</vt:lpstr>
      <vt:lpstr>PowerPoint 演示文稿</vt:lpstr>
      <vt:lpstr>Investigation Report on 802.22-2011 for Revision of AN Setup in ASA Bands  </vt:lpstr>
      <vt:lpstr>Management Reference Model</vt:lpstr>
      <vt:lpstr>Architecture of a 802.22 BS</vt:lpstr>
      <vt:lpstr>Related 802.22 Functionality to AN Setup</vt:lpstr>
      <vt:lpstr>BS Initialization</vt:lpstr>
      <vt:lpstr>Classification of Channels</vt:lpstr>
      <vt:lpstr>Layered Sensing</vt:lpstr>
      <vt:lpstr>Sensing Manager (SM)</vt:lpstr>
      <vt:lpstr>Incumbent Protection Mechanisms</vt:lpstr>
      <vt:lpstr>An Example Procedure of Incumbent Protection </vt:lpstr>
      <vt:lpstr>Database Service Access</vt:lpstr>
      <vt:lpstr>Questions,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omniran-15-0052-00-CF00-fault-diagnosis-maintenance</dc:title>
  <dc:creator>Wang Hao</dc:creator>
  <cp:lastModifiedBy>Hao</cp:lastModifiedBy>
  <cp:revision>667</cp:revision>
  <cp:lastPrinted>1998-02-10T13:28:06Z</cp:lastPrinted>
  <dcterms:created xsi:type="dcterms:W3CDTF">2015-11-03T12:23:58Z</dcterms:created>
  <dcterms:modified xsi:type="dcterms:W3CDTF">2016-11-09T17:29:38Z</dcterms:modified>
</cp:coreProperties>
</file>