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98" r:id="rId3"/>
    <p:sldId id="316" r:id="rId4"/>
    <p:sldId id="315" r:id="rId5"/>
    <p:sldId id="290" r:id="rId6"/>
    <p:sldId id="291" r:id="rId7"/>
    <p:sldId id="292" r:id="rId8"/>
    <p:sldId id="293" r:id="rId9"/>
    <p:sldId id="271" r:id="rId10"/>
    <p:sldId id="297" r:id="rId11"/>
    <p:sldId id="299" r:id="rId12"/>
    <p:sldId id="317" r:id="rId13"/>
    <p:sldId id="309" r:id="rId14"/>
    <p:sldId id="318" r:id="rId15"/>
    <p:sldId id="321" r:id="rId16"/>
    <p:sldId id="319" r:id="rId17"/>
    <p:sldId id="322" r:id="rId18"/>
    <p:sldId id="323" r:id="rId19"/>
    <p:sldId id="32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93" autoAdjust="0"/>
    <p:restoredTop sz="95192" autoAdjust="0"/>
  </p:normalViewPr>
  <p:slideViewPr>
    <p:cSldViewPr>
      <p:cViewPr varScale="1">
        <p:scale>
          <a:sx n="93" d="100"/>
          <a:sy n="93" d="100"/>
        </p:scale>
        <p:origin x="105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omniran-16-0077-02-00TG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6/omniran-16-0081-00-CF00-802-1cf-d0-3-collected-comments.xls" TargetMode="External"/><Relationship Id="rId2" Type="http://schemas.openxmlformats.org/officeDocument/2006/relationships/hyperlink" Target="https://mentor.ieee.org/omniran/dcn/16/omniran-16-0075-00-00TG-oct-2016-confcall-minute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81-01-CF00-802-1cf-d0-3-collected-comments.xls" TargetMode="External"/><Relationship Id="rId2" Type="http://schemas.openxmlformats.org/officeDocument/2006/relationships/hyperlink" Target="https://mentor.ieee.org/omniran/dcn/16/omniran-16-0079-00-CF00-chapter-7-1-restructuring.pptx" TargetMode="External"/><Relationship Id="rId1" Type="http://schemas.openxmlformats.org/officeDocument/2006/relationships/slideLayout" Target="../slideLayouts/slideLayout2.xml"/><Relationship Id="rId4" Type="http://schemas.openxmlformats.org/officeDocument/2006/relationships/hyperlink" Target="https://mentor.ieee.org/omniran/dcn/16/omniran-16-0082-00-5gaa-nov-9-special-session-on-5g-sc-action-a.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6/omniran-16-0085-00-CF00-investigation-report-on-802-22-2011.pptx" TargetMode="External"/><Relationship Id="rId2" Type="http://schemas.openxmlformats.org/officeDocument/2006/relationships/hyperlink" Target="https://mentor.ieee.org/omniran/dcn/16/omniran-16-0081-01-CF00-802-1cf-d0-3-collected-comments.x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6/omniran-16-0087-01-00TG-brief-introduction-to-p802-1cf.pptx" TargetMode="External"/><Relationship Id="rId2" Type="http://schemas.openxmlformats.org/officeDocument/2006/relationships/hyperlink" Target="https://mentor.ieee.org/omniran/dcn/16/omniran-16-0087-00-00TG-brief-introduction-to-p802-1cf.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6/omniran-16-0071-01-CF00-key-concepts-of-an-instanti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omniran/dcn/16/omniran-16-0088-00-00TG-nov-2016-report-to-802-wgs.pptx" TargetMode="External"/><Relationship Id="rId2" Type="http://schemas.openxmlformats.org/officeDocument/2006/relationships/hyperlink" Target="https://mentor.ieee.org/omniran/dcn/16/omniran-16-0067-02-CF00-deployment-scenarios-for-home-network.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November 2016 F2F Meeting</a:t>
            </a:r>
            <a:br>
              <a:rPr lang="en-US" dirty="0" smtClean="0"/>
            </a:br>
            <a:r>
              <a:rPr lang="en-US" dirty="0" smtClean="0"/>
              <a:t>San Antonio, TX</a:t>
            </a:r>
            <a:endParaRPr lang="en-US" dirty="0"/>
          </a:p>
        </p:txBody>
      </p:sp>
      <p:sp>
        <p:nvSpPr>
          <p:cNvPr id="3" name="Subtitle 2"/>
          <p:cNvSpPr>
            <a:spLocks noGrp="1"/>
          </p:cNvSpPr>
          <p:nvPr>
            <p:ph type="subTitle" idx="1"/>
          </p:nvPr>
        </p:nvSpPr>
        <p:spPr/>
        <p:txBody>
          <a:bodyPr/>
          <a:lstStyle/>
          <a:p>
            <a:r>
              <a:rPr lang="en-US" dirty="0" smtClean="0"/>
              <a:t>2016-11-07</a:t>
            </a:r>
          </a:p>
          <a:p>
            <a:r>
              <a:rPr lang="en-US" dirty="0" smtClean="0"/>
              <a:t>Max Riegel, Nokia </a:t>
            </a:r>
            <a:r>
              <a:rPr lang="en-US" dirty="0" err="1" smtClean="0"/>
              <a:t>BellLabs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16:02 </a:t>
            </a:r>
          </a:p>
          <a:p>
            <a:r>
              <a:rPr lang="en-GB" sz="2400" dirty="0" smtClean="0"/>
              <a:t>Minutes taker:</a:t>
            </a:r>
          </a:p>
          <a:p>
            <a:pPr lvl="1"/>
            <a:r>
              <a:rPr lang="en-GB" sz="2000" dirty="0" smtClean="0"/>
              <a:t> 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37582789"/>
              </p:ext>
            </p:extLst>
          </p:nvPr>
        </p:nvGraphicFramePr>
        <p:xfrm>
          <a:off x="914400" y="3352800"/>
          <a:ext cx="7620001" cy="27432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Lily Hu</a:t>
                      </a:r>
                      <a:endParaRPr lang="en-US" sz="1400" dirty="0">
                        <a:solidFill>
                          <a:schemeClr val="tx1"/>
                        </a:solidFill>
                      </a:endParaRPr>
                    </a:p>
                  </a:txBody>
                  <a:tcPr/>
                </a:tc>
                <a:tc>
                  <a:txBody>
                    <a:bodyPr/>
                    <a:lstStyle/>
                    <a:p>
                      <a:r>
                        <a:rPr lang="en-US" sz="1400" dirty="0" smtClean="0">
                          <a:solidFill>
                            <a:schemeClr val="tx1"/>
                          </a:solidFill>
                        </a:rPr>
                        <a:t>Huawei</a:t>
                      </a:r>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Yinliang</a:t>
                      </a:r>
                      <a:r>
                        <a:rPr lang="en-US" sz="1400" dirty="0" smtClean="0">
                          <a:solidFill>
                            <a:schemeClr val="tx1"/>
                          </a:solidFill>
                        </a:rPr>
                        <a:t> Hu</a:t>
                      </a:r>
                      <a:endParaRPr lang="en-US" sz="1400" dirty="0">
                        <a:solidFill>
                          <a:schemeClr val="tx1"/>
                        </a:solidFill>
                      </a:endParaRPr>
                    </a:p>
                  </a:txBody>
                  <a:tcPr/>
                </a:tc>
                <a:tc>
                  <a:txBody>
                    <a:bodyPr/>
                    <a:lstStyle/>
                    <a:p>
                      <a:r>
                        <a:rPr lang="en-US" sz="1400" dirty="0" smtClean="0">
                          <a:solidFill>
                            <a:schemeClr val="tx1"/>
                          </a:solidFill>
                        </a:rPr>
                        <a:t>Huawei</a:t>
                      </a:r>
                      <a:endParaRPr lang="en-US" sz="1400" dirty="0">
                        <a:solidFill>
                          <a:schemeClr val="tx1"/>
                        </a:solidFill>
                      </a:endParaRPr>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dirty="0" smtClean="0">
                          <a:solidFill>
                            <a:schemeClr val="tx1"/>
                          </a:solidFill>
                        </a:rPr>
                        <a:t> Assoc.</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Hao</a:t>
                      </a:r>
                      <a:r>
                        <a:rPr lang="en-US" sz="1400" dirty="0" smtClean="0">
                          <a:solidFill>
                            <a:schemeClr val="tx1"/>
                          </a:solidFill>
                        </a:rPr>
                        <a:t> Chen</a:t>
                      </a:r>
                      <a:endParaRPr lang="en-US" sz="1400" dirty="0">
                        <a:solidFill>
                          <a:schemeClr val="tx1"/>
                        </a:solidFill>
                      </a:endParaRPr>
                    </a:p>
                  </a:txBody>
                  <a:tcPr/>
                </a:tc>
                <a:tc>
                  <a:txBody>
                    <a:bodyPr/>
                    <a:lstStyle/>
                    <a:p>
                      <a:r>
                        <a:rPr lang="en-US" sz="1400" dirty="0" smtClean="0">
                          <a:solidFill>
                            <a:schemeClr val="tx1"/>
                          </a:solidFill>
                        </a:rPr>
                        <a:t>Huawei</a:t>
                      </a:r>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a:t>
                      </a:r>
                      <a:endParaRPr lang="en-US" sz="1400" dirty="0">
                        <a:solidFill>
                          <a:schemeClr val="tx1"/>
                        </a:solidFill>
                      </a:endParaRPr>
                    </a:p>
                  </a:txBody>
                  <a:tcPr/>
                </a:tc>
              </a:tr>
              <a:tr h="292100">
                <a:tc>
                  <a:txBody>
                    <a:bodyPr/>
                    <a:lstStyle/>
                    <a:p>
                      <a:r>
                        <a:rPr lang="en-US" sz="1400" dirty="0" err="1" smtClean="0">
                          <a:solidFill>
                            <a:schemeClr val="tx1"/>
                          </a:solidFill>
                        </a:rPr>
                        <a:t>AJung</a:t>
                      </a:r>
                      <a:r>
                        <a:rPr lang="en-US" sz="1400" dirty="0" smtClean="0">
                          <a:solidFill>
                            <a:schemeClr val="tx1"/>
                          </a:solidFill>
                        </a:rPr>
                        <a:t> Kim</a:t>
                      </a:r>
                      <a:endParaRPr lang="en-US" sz="1400" dirty="0">
                        <a:solidFill>
                          <a:schemeClr val="tx1"/>
                        </a:solidFill>
                      </a:endParaRPr>
                    </a:p>
                  </a:txBody>
                  <a:tcPr/>
                </a:tc>
                <a:tc>
                  <a:txBody>
                    <a:bodyPr/>
                    <a:lstStyle/>
                    <a:p>
                      <a:r>
                        <a:rPr lang="en-US" sz="1400" dirty="0" err="1" smtClean="0">
                          <a:solidFill>
                            <a:schemeClr val="tx1"/>
                          </a:solidFill>
                        </a:rPr>
                        <a:t>Sejong</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Patrick </a:t>
                      </a:r>
                      <a:r>
                        <a:rPr lang="en-US" sz="1400" dirty="0" err="1" smtClean="0">
                          <a:solidFill>
                            <a:schemeClr val="tx1"/>
                          </a:solidFill>
                        </a:rPr>
                        <a:t>Slaats</a:t>
                      </a:r>
                      <a:endParaRPr lang="en-US" sz="1400" dirty="0">
                        <a:solidFill>
                          <a:schemeClr val="tx1"/>
                        </a:solidFill>
                      </a:endParaRPr>
                    </a:p>
                  </a:txBody>
                  <a:tcPr/>
                </a:tc>
                <a:tc>
                  <a:txBody>
                    <a:bodyPr/>
                    <a:lstStyle/>
                    <a:p>
                      <a:r>
                        <a:rPr lang="en-US" sz="1400" dirty="0" smtClean="0">
                          <a:solidFill>
                            <a:schemeClr val="tx1"/>
                          </a:solidFill>
                        </a:rPr>
                        <a:t>IEEE-SA</a:t>
                      </a:r>
                      <a:endParaRPr lang="en-US" sz="1400" dirty="0">
                        <a:solidFill>
                          <a:schemeClr val="tx1"/>
                        </a:solidFill>
                      </a:endParaRPr>
                    </a:p>
                  </a:txBody>
                  <a:tcPr/>
                </a:tc>
              </a:tr>
              <a:tr h="292100">
                <a:tc>
                  <a:txBody>
                    <a:bodyPr/>
                    <a:lstStyle/>
                    <a:p>
                      <a:r>
                        <a:rPr lang="en-US" sz="1400" dirty="0" smtClean="0">
                          <a:solidFill>
                            <a:schemeClr val="tx1"/>
                          </a:solidFill>
                        </a:rPr>
                        <a:t> Michael Fischer</a:t>
                      </a:r>
                      <a:endParaRPr lang="en-US" sz="1400" dirty="0">
                        <a:solidFill>
                          <a:schemeClr val="tx1"/>
                        </a:solidFill>
                      </a:endParaRPr>
                    </a:p>
                  </a:txBody>
                  <a:tcPr/>
                </a:tc>
                <a:tc>
                  <a:txBody>
                    <a:bodyPr/>
                    <a:lstStyle/>
                    <a:p>
                      <a:r>
                        <a:rPr lang="en-US" sz="1400" dirty="0" smtClean="0">
                          <a:solidFill>
                            <a:schemeClr val="tx1"/>
                          </a:solidFill>
                        </a:rPr>
                        <a:t>NXP Semiconductor</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Mick Seaman</a:t>
                      </a:r>
                      <a:endParaRPr lang="en-US" sz="1400" dirty="0">
                        <a:solidFill>
                          <a:schemeClr val="tx1"/>
                        </a:solidFill>
                      </a:endParaRPr>
                    </a:p>
                  </a:txBody>
                  <a:tcPr/>
                </a:tc>
                <a:tc>
                  <a:txBody>
                    <a:bodyPr/>
                    <a:lstStyle/>
                    <a:p>
                      <a:r>
                        <a:rPr lang="en-US" sz="1400" dirty="0" smtClean="0">
                          <a:solidFill>
                            <a:schemeClr val="tx1"/>
                          </a:solidFill>
                        </a:rPr>
                        <a:t>self</a:t>
                      </a:r>
                      <a:endParaRPr lang="en-US" sz="1400" dirty="0">
                        <a:solidFill>
                          <a:schemeClr val="tx1"/>
                        </a:solidFill>
                      </a:endParaRPr>
                    </a:p>
                  </a:txBody>
                  <a:tcPr/>
                </a:tc>
              </a:tr>
              <a:tr h="292100">
                <a:tc>
                  <a:txBody>
                    <a:bodyPr/>
                    <a:lstStyle/>
                    <a:p>
                      <a:r>
                        <a:rPr lang="en-US" sz="1400" dirty="0" smtClean="0">
                          <a:solidFill>
                            <a:schemeClr val="tx1"/>
                          </a:solidFill>
                        </a:rPr>
                        <a:t>James </a:t>
                      </a:r>
                      <a:r>
                        <a:rPr lang="en-US" sz="1400" dirty="0" err="1" smtClean="0">
                          <a:solidFill>
                            <a:schemeClr val="tx1"/>
                          </a:solidFill>
                        </a:rPr>
                        <a:t>Lepp</a:t>
                      </a:r>
                      <a:endParaRPr lang="en-US" sz="1400" dirty="0">
                        <a:solidFill>
                          <a:schemeClr val="tx1"/>
                        </a:solidFill>
                      </a:endParaRPr>
                    </a:p>
                  </a:txBody>
                  <a:tcPr/>
                </a:tc>
                <a:tc>
                  <a:txBody>
                    <a:bodyPr/>
                    <a:lstStyle/>
                    <a:p>
                      <a:r>
                        <a:rPr lang="en-US" sz="1400" dirty="0" smtClean="0">
                          <a:solidFill>
                            <a:schemeClr val="tx1"/>
                          </a:solidFill>
                        </a:rPr>
                        <a:t>Blackberry</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Hyeong</a:t>
                      </a:r>
                      <a:r>
                        <a:rPr lang="en-US" sz="1400" baseline="0" dirty="0" smtClean="0">
                          <a:solidFill>
                            <a:schemeClr val="tx1"/>
                          </a:solidFill>
                        </a:rPr>
                        <a:t> Ho Lee</a:t>
                      </a:r>
                      <a:endParaRPr lang="en-US" sz="1400" dirty="0" smtClean="0">
                        <a:solidFill>
                          <a:schemeClr val="tx1"/>
                        </a:solidFill>
                      </a:endParaRPr>
                    </a:p>
                  </a:txBody>
                  <a:tcPr/>
                </a:tc>
                <a:tc>
                  <a:txBody>
                    <a:bodyPr/>
                    <a:lstStyle/>
                    <a:p>
                      <a:r>
                        <a:rPr lang="en-US" sz="1400" dirty="0" smtClean="0">
                          <a:solidFill>
                            <a:schemeClr val="tx1"/>
                          </a:solidFill>
                        </a:rPr>
                        <a:t>ETRI</a:t>
                      </a:r>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Nobody spoke up.</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November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Result </a:t>
            </a:r>
            <a:r>
              <a:rPr lang="en-US" dirty="0"/>
              <a:t>of TG ballot of </a:t>
            </a:r>
            <a:r>
              <a:rPr lang="en-US" dirty="0" smtClean="0"/>
              <a:t>P802.1CF-D0.3</a:t>
            </a:r>
            <a:endParaRPr lang="en-US" dirty="0"/>
          </a:p>
          <a:p>
            <a:pPr lvl="1"/>
            <a:r>
              <a:rPr lang="en-US" dirty="0"/>
              <a:t>Comments’ database</a:t>
            </a:r>
          </a:p>
          <a:p>
            <a:r>
              <a:rPr lang="en-US" dirty="0" smtClean="0"/>
              <a:t>Comments</a:t>
            </a:r>
            <a:r>
              <a:rPr lang="en-US" dirty="0"/>
              <a:t>’ resolution on </a:t>
            </a:r>
            <a:r>
              <a:rPr lang="en-US" dirty="0" smtClean="0"/>
              <a:t>P802.1CF-D0.3</a:t>
            </a:r>
            <a:endParaRPr lang="en-US" dirty="0"/>
          </a:p>
          <a:p>
            <a:r>
              <a:rPr lang="en-US" dirty="0" smtClean="0"/>
              <a:t>Revised and new P802.1CF contributions</a:t>
            </a:r>
          </a:p>
          <a:p>
            <a:pPr lvl="1"/>
            <a:r>
              <a:rPr lang="en-US" dirty="0" smtClean="0"/>
              <a:t>Contributions proposing new content</a:t>
            </a:r>
          </a:p>
          <a:p>
            <a:r>
              <a:rPr lang="en-US" dirty="0"/>
              <a:t>Contributions to Industry Connections activity (5G SC Action A</a:t>
            </a:r>
            <a:r>
              <a:rPr lang="en-US" dirty="0" smtClean="0"/>
              <a:t>)</a:t>
            </a:r>
          </a:p>
          <a:p>
            <a:r>
              <a:rPr lang="en-US" dirty="0" smtClean="0"/>
              <a:t>Plan for 802.1CF-D0.4 draft</a:t>
            </a:r>
          </a:p>
          <a:p>
            <a:pPr lvl="1"/>
            <a:r>
              <a:rPr lang="en-US" dirty="0" smtClean="0"/>
              <a:t>Open issues to be addressed by next revision</a:t>
            </a:r>
          </a:p>
          <a:p>
            <a:pPr lvl="1"/>
            <a:r>
              <a:rPr lang="en-US" dirty="0" smtClean="0"/>
              <a:t>Plan and timeline for next revision</a:t>
            </a:r>
          </a:p>
          <a:p>
            <a:r>
              <a:rPr lang="en-US" dirty="0" smtClean="0"/>
              <a:t>External review of 802.1CF</a:t>
            </a:r>
          </a:p>
          <a:p>
            <a:pPr lvl="1"/>
            <a:r>
              <a:rPr lang="en-US" dirty="0" smtClean="0"/>
              <a:t>Presentation on IETF-97 (Seoul, Korea, Nov 13-18)</a:t>
            </a:r>
          </a:p>
          <a:p>
            <a:pPr lvl="1"/>
            <a:r>
              <a:rPr lang="en-US" dirty="0" smtClean="0"/>
              <a:t>Other groups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206898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a:t>
            </a:r>
          </a:p>
        </p:txBody>
      </p:sp>
      <p:sp>
        <p:nvSpPr>
          <p:cNvPr id="3" name="Content Placeholder 2"/>
          <p:cNvSpPr>
            <a:spLocks noGrp="1"/>
          </p:cNvSpPr>
          <p:nvPr>
            <p:ph idx="1"/>
          </p:nvPr>
        </p:nvSpPr>
        <p:spPr/>
        <p:txBody>
          <a:bodyPr>
            <a:normAutofit fontScale="40000" lnSpcReduction="20000"/>
          </a:bodyPr>
          <a:lstStyle/>
          <a:p>
            <a:r>
              <a:rPr lang="en-US" dirty="0" smtClean="0"/>
              <a:t>Mon</a:t>
            </a:r>
          </a:p>
          <a:p>
            <a:pPr lvl="1"/>
            <a:r>
              <a:rPr lang="en-US" dirty="0"/>
              <a:t>Review of minutes</a:t>
            </a:r>
          </a:p>
          <a:p>
            <a:pPr lvl="1"/>
            <a:r>
              <a:rPr lang="en-US" dirty="0"/>
              <a:t>Reports</a:t>
            </a:r>
          </a:p>
          <a:p>
            <a:pPr lvl="1"/>
            <a:r>
              <a:rPr lang="en-US" dirty="0"/>
              <a:t>Result of TG ballot of P802.1CF-D0.3</a:t>
            </a:r>
          </a:p>
          <a:p>
            <a:pPr lvl="2"/>
            <a:r>
              <a:rPr lang="en-US" dirty="0"/>
              <a:t>Comments’ database</a:t>
            </a:r>
          </a:p>
          <a:p>
            <a:pPr lvl="1"/>
            <a:r>
              <a:rPr lang="en-US" dirty="0"/>
              <a:t>Comments’ resolution on </a:t>
            </a:r>
            <a:r>
              <a:rPr lang="en-US" dirty="0" smtClean="0"/>
              <a:t>P802.1CF-D0.3</a:t>
            </a:r>
          </a:p>
          <a:p>
            <a:pPr lvl="2"/>
            <a:r>
              <a:rPr lang="en-US" dirty="0" smtClean="0"/>
              <a:t>Section 7.1</a:t>
            </a:r>
          </a:p>
          <a:p>
            <a:r>
              <a:rPr lang="en-US" dirty="0" smtClean="0"/>
              <a:t>Tue</a:t>
            </a:r>
          </a:p>
          <a:p>
            <a:pPr lvl="1"/>
            <a:r>
              <a:rPr lang="en-US" dirty="0"/>
              <a:t>Comments’ resolution on P802.1CF-D0.3</a:t>
            </a:r>
          </a:p>
          <a:p>
            <a:pPr lvl="1"/>
            <a:r>
              <a:rPr lang="en-US" dirty="0"/>
              <a:t>Contributions to Industry Connections activity (5G SC Action A</a:t>
            </a:r>
            <a:r>
              <a:rPr lang="en-US" dirty="0" smtClean="0"/>
              <a:t>)</a:t>
            </a:r>
          </a:p>
          <a:p>
            <a:r>
              <a:rPr lang="en-US" dirty="0" smtClean="0"/>
              <a:t>Wed</a:t>
            </a:r>
          </a:p>
          <a:p>
            <a:pPr lvl="1"/>
            <a:r>
              <a:rPr lang="en-US" dirty="0"/>
              <a:t>Comments’ resolution on P802.1CF-D0.3</a:t>
            </a:r>
          </a:p>
          <a:p>
            <a:pPr lvl="1"/>
            <a:r>
              <a:rPr lang="en-US" dirty="0" smtClean="0"/>
              <a:t>Revised </a:t>
            </a:r>
            <a:r>
              <a:rPr lang="en-US" dirty="0"/>
              <a:t>and new P802.1CF contributions</a:t>
            </a:r>
          </a:p>
          <a:p>
            <a:pPr lvl="2"/>
            <a:r>
              <a:rPr lang="en-US" dirty="0"/>
              <a:t>Contributions proposing new </a:t>
            </a:r>
            <a:r>
              <a:rPr lang="en-US" dirty="0" smtClean="0"/>
              <a:t>content</a:t>
            </a:r>
          </a:p>
          <a:p>
            <a:r>
              <a:rPr lang="en-US" dirty="0" smtClean="0"/>
              <a:t>Thu</a:t>
            </a:r>
          </a:p>
          <a:p>
            <a:pPr lvl="1"/>
            <a:r>
              <a:rPr lang="en-US" dirty="0"/>
              <a:t>External review of 802.1CF</a:t>
            </a:r>
          </a:p>
          <a:p>
            <a:pPr lvl="2"/>
            <a:r>
              <a:rPr lang="en-US" dirty="0"/>
              <a:t>Presentation on IETF-97 (Seoul, Korea, Nov 13-18)</a:t>
            </a:r>
          </a:p>
          <a:p>
            <a:pPr lvl="2"/>
            <a:r>
              <a:rPr lang="en-US" dirty="0"/>
              <a:t>Other groups</a:t>
            </a:r>
          </a:p>
          <a:p>
            <a:pPr lvl="1"/>
            <a:r>
              <a:rPr lang="en-US" dirty="0" smtClean="0"/>
              <a:t>Comments</a:t>
            </a:r>
            <a:r>
              <a:rPr lang="en-US" dirty="0"/>
              <a:t>’ resolution on </a:t>
            </a:r>
            <a:r>
              <a:rPr lang="en-US" dirty="0" smtClean="0"/>
              <a:t>P802.1CF-D0.3</a:t>
            </a:r>
          </a:p>
          <a:p>
            <a:pPr lvl="2"/>
            <a:r>
              <a:rPr lang="en-US" dirty="0" smtClean="0"/>
              <a:t>Section 8.1</a:t>
            </a:r>
          </a:p>
          <a:p>
            <a:pPr lvl="2"/>
            <a:r>
              <a:rPr lang="en-US" dirty="0" smtClean="0"/>
              <a:t>Section 8.3</a:t>
            </a:r>
            <a:endParaRPr lang="en-US" dirty="0"/>
          </a:p>
          <a:p>
            <a:pPr lvl="1"/>
            <a:r>
              <a:rPr lang="en-US" dirty="0" smtClean="0"/>
              <a:t>Plan </a:t>
            </a:r>
            <a:r>
              <a:rPr lang="en-US" dirty="0"/>
              <a:t>for 802.1CF-D0.4 draft</a:t>
            </a:r>
          </a:p>
          <a:p>
            <a:pPr lvl="2"/>
            <a:r>
              <a:rPr lang="en-US" dirty="0"/>
              <a:t>Open issues to be addressed by next revision</a:t>
            </a:r>
          </a:p>
          <a:p>
            <a:pPr lvl="2"/>
            <a:r>
              <a:rPr lang="en-US" dirty="0"/>
              <a:t>Plan and timeline for next revision</a:t>
            </a:r>
          </a:p>
          <a:p>
            <a:pPr lvl="1"/>
            <a:r>
              <a:rPr lang="en-US" dirty="0" smtClean="0"/>
              <a:t>Status </a:t>
            </a:r>
            <a:r>
              <a:rPr lang="en-US" dirty="0"/>
              <a:t>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a:t>
            </a:r>
            <a:r>
              <a:rPr lang="en-US" dirty="0" smtClean="0"/>
              <a:t>minutes</a:t>
            </a:r>
          </a:p>
          <a:p>
            <a:pPr lvl="1"/>
            <a:r>
              <a:rPr lang="en-US" dirty="0">
                <a:hlinkClick r:id="rId2"/>
              </a:rPr>
              <a:t>https://</a:t>
            </a:r>
            <a:r>
              <a:rPr lang="en-US" dirty="0" smtClean="0">
                <a:hlinkClick r:id="rId2"/>
              </a:rPr>
              <a:t>mentor.ieee.org/omniran/dcn/16/omniran-16-0075-00-00TG-oct-2016-confcall-minutes.docx</a:t>
            </a:r>
            <a:endParaRPr lang="en-US" dirty="0" smtClean="0"/>
          </a:p>
          <a:p>
            <a:pPr lvl="2"/>
            <a:r>
              <a:rPr lang="en-US" dirty="0" smtClean="0"/>
              <a:t>No comments raised</a:t>
            </a:r>
            <a:endParaRPr lang="en-US" dirty="0"/>
          </a:p>
          <a:p>
            <a:r>
              <a:rPr lang="en-US" dirty="0" smtClean="0"/>
              <a:t>Reports</a:t>
            </a:r>
          </a:p>
          <a:p>
            <a:pPr lvl="1"/>
            <a:r>
              <a:rPr lang="en-US" dirty="0" smtClean="0"/>
              <a:t>5G Action A preparation</a:t>
            </a:r>
          </a:p>
          <a:p>
            <a:pPr lvl="2"/>
            <a:r>
              <a:rPr lang="en-US" dirty="0" smtClean="0"/>
              <a:t>Chair shortly explained the preparations and intentions for progressing the 5G SC Action A. A special session is planned for Wed PM2 providing further details on Industry Connections.</a:t>
            </a:r>
            <a:endParaRPr lang="en-US" dirty="0"/>
          </a:p>
          <a:p>
            <a:r>
              <a:rPr lang="en-US" dirty="0"/>
              <a:t>Result of TG ballot of </a:t>
            </a:r>
            <a:r>
              <a:rPr lang="en-US" dirty="0" smtClean="0"/>
              <a:t>P802.1CF-D0.3</a:t>
            </a:r>
          </a:p>
          <a:p>
            <a:pPr lvl="1"/>
            <a:r>
              <a:rPr lang="en-US" dirty="0" smtClean="0"/>
              <a:t>13 responses, </a:t>
            </a:r>
          </a:p>
          <a:p>
            <a:pPr lvl="2"/>
            <a:r>
              <a:rPr lang="en-US" dirty="0" smtClean="0"/>
              <a:t>1 approve, 5 disapprove with comments, 7 abstain</a:t>
            </a:r>
            <a:endParaRPr lang="en-US" dirty="0"/>
          </a:p>
          <a:p>
            <a:pPr lvl="1"/>
            <a:r>
              <a:rPr lang="en-US" dirty="0"/>
              <a:t>Comments’ </a:t>
            </a:r>
            <a:r>
              <a:rPr lang="en-US" dirty="0" smtClean="0"/>
              <a:t>database</a:t>
            </a:r>
          </a:p>
          <a:p>
            <a:pPr lvl="2"/>
            <a:r>
              <a:rPr lang="en-US" dirty="0">
                <a:hlinkClick r:id="rId3"/>
              </a:rPr>
              <a:t>https://</a:t>
            </a:r>
            <a:r>
              <a:rPr lang="en-US" dirty="0" smtClean="0">
                <a:hlinkClick r:id="rId3"/>
              </a:rPr>
              <a:t>mentor.ieee.org/omniran/dcn/16/omniran-16-0081-00-CF00-802-1cf-d0-3-collected-comments.xls</a:t>
            </a:r>
            <a:endParaRPr lang="en-US" dirty="0" smtClean="0"/>
          </a:p>
          <a:p>
            <a:pPr lvl="2"/>
            <a:r>
              <a:rPr lang="en-US" dirty="0" smtClean="0"/>
              <a:t>48 comments,</a:t>
            </a:r>
          </a:p>
          <a:p>
            <a:pPr lvl="3"/>
            <a:r>
              <a:rPr lang="en-US" dirty="0" smtClean="0"/>
              <a:t>23 editorial, 25 technical</a:t>
            </a:r>
            <a:endParaRPr lang="en-US" dirty="0"/>
          </a:p>
          <a:p>
            <a:endParaRPr lang="en-US" dirty="0"/>
          </a:p>
        </p:txBody>
      </p:sp>
    </p:spTree>
    <p:extLst>
      <p:ext uri="{BB962C8B-B14F-4D97-AF65-F5344CB8AC3E}">
        <p14:creationId xmlns:p14="http://schemas.microsoft.com/office/powerpoint/2010/main" val="1782760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a:xfrm>
            <a:off x="457200" y="1417638"/>
            <a:ext cx="8229600" cy="4906962"/>
          </a:xfrm>
        </p:spPr>
        <p:txBody>
          <a:bodyPr>
            <a:normAutofit fontScale="55000" lnSpcReduction="20000"/>
          </a:bodyPr>
          <a:lstStyle/>
          <a:p>
            <a:r>
              <a:rPr lang="en-US" dirty="0"/>
              <a:t>Comments’ resolution on </a:t>
            </a:r>
            <a:r>
              <a:rPr lang="en-US" dirty="0" smtClean="0"/>
              <a:t>P802.1CF-D0.3</a:t>
            </a:r>
          </a:p>
          <a:p>
            <a:pPr lvl="1"/>
            <a:r>
              <a:rPr lang="en-US" dirty="0" smtClean="0"/>
              <a:t>Chair proposed to start comment resolution at chapter 7.1 due to availability of original author </a:t>
            </a:r>
            <a:r>
              <a:rPr lang="en-US" dirty="0" err="1" smtClean="0"/>
              <a:t>Yonggang</a:t>
            </a:r>
            <a:r>
              <a:rPr lang="en-US" dirty="0" smtClean="0"/>
              <a:t> only in Mo PM2 session</a:t>
            </a:r>
          </a:p>
          <a:p>
            <a:pPr lvl="1"/>
            <a:r>
              <a:rPr lang="en-US" dirty="0" smtClean="0"/>
              <a:t>Max presented the presentation related to the overall restructuring of 7.1</a:t>
            </a:r>
          </a:p>
          <a:p>
            <a:pPr lvl="2"/>
            <a:r>
              <a:rPr lang="en-US" dirty="0">
                <a:hlinkClick r:id="rId2"/>
              </a:rPr>
              <a:t>https://</a:t>
            </a:r>
            <a:r>
              <a:rPr lang="en-US" dirty="0" smtClean="0">
                <a:hlinkClick r:id="rId2"/>
              </a:rPr>
              <a:t>mentor.ieee.org/omniran/dcn/16/omniran-16-0079-00-CF00-chapter-7-1-restructuring.pptx</a:t>
            </a:r>
            <a:endParaRPr lang="en-US" dirty="0" smtClean="0"/>
          </a:p>
          <a:p>
            <a:pPr lvl="2"/>
            <a:r>
              <a:rPr lang="en-US" dirty="0" smtClean="0"/>
              <a:t>Group agreed with the approach proposed in the slides asking Max for submission of restructured text proposal</a:t>
            </a:r>
          </a:p>
          <a:p>
            <a:pPr lvl="1"/>
            <a:r>
              <a:rPr lang="en-US" dirty="0" smtClean="0"/>
              <a:t>Comment resolution continued with 7.1 comments of Wang </a:t>
            </a:r>
            <a:r>
              <a:rPr lang="en-US" dirty="0" err="1" smtClean="0"/>
              <a:t>Hao</a:t>
            </a:r>
            <a:r>
              <a:rPr lang="en-US" dirty="0" smtClean="0"/>
              <a:t>. Results covered in the comments spreadsheet</a:t>
            </a:r>
          </a:p>
          <a:p>
            <a:pPr lvl="2"/>
            <a:r>
              <a:rPr lang="en-US" dirty="0">
                <a:hlinkClick r:id="rId3"/>
              </a:rPr>
              <a:t>https://</a:t>
            </a:r>
            <a:r>
              <a:rPr lang="en-US" dirty="0" smtClean="0">
                <a:hlinkClick r:id="rId3"/>
              </a:rPr>
              <a:t>mentor.ieee.org/omniran/dcn/16/omniran-16-0081-01-CF00-802-1cf-d0-3-collected-comments.xls</a:t>
            </a:r>
            <a:endParaRPr lang="en-US" dirty="0"/>
          </a:p>
          <a:p>
            <a:pPr marL="0" indent="0">
              <a:buNone/>
            </a:pPr>
            <a:r>
              <a:rPr lang="en-US" dirty="0" smtClean="0"/>
              <a:t>Recess at 18:02</a:t>
            </a:r>
          </a:p>
          <a:p>
            <a:pPr marL="0" indent="0">
              <a:buNone/>
            </a:pPr>
            <a:endParaRPr lang="en-US" dirty="0"/>
          </a:p>
          <a:p>
            <a:pPr marL="0" indent="0">
              <a:buNone/>
            </a:pPr>
            <a:r>
              <a:rPr lang="en-US" dirty="0" smtClean="0"/>
              <a:t>Reconvene Tue, 16:03</a:t>
            </a:r>
            <a:endParaRPr lang="en-US" dirty="0"/>
          </a:p>
          <a:p>
            <a:r>
              <a:rPr lang="en-US" dirty="0" smtClean="0"/>
              <a:t>Contributions </a:t>
            </a:r>
            <a:r>
              <a:rPr lang="en-US" dirty="0"/>
              <a:t>to Industry Connections activity (5G SC Action A</a:t>
            </a:r>
            <a:r>
              <a:rPr lang="en-US" dirty="0" smtClean="0"/>
              <a:t>)</a:t>
            </a:r>
          </a:p>
          <a:p>
            <a:pPr lvl="1"/>
            <a:r>
              <a:rPr lang="en-US" dirty="0" smtClean="0"/>
              <a:t>Chair presented draft meeting slides prepared for the Wed PM2 special session to receive feedback from the group on the proposed statements.</a:t>
            </a:r>
          </a:p>
          <a:p>
            <a:pPr lvl="1"/>
            <a:r>
              <a:rPr lang="en-US" dirty="0" smtClean="0"/>
              <a:t>Group supported the presented approach and provided proposals for enhancements to the meeting slides. Revised slides were uploaded to the mentor after the session including also links to the supporting documents prepared for the special session.</a:t>
            </a:r>
          </a:p>
          <a:p>
            <a:pPr lvl="2"/>
            <a:r>
              <a:rPr lang="en-US" dirty="0">
                <a:hlinkClick r:id="rId4"/>
              </a:rPr>
              <a:t>https://</a:t>
            </a:r>
            <a:r>
              <a:rPr lang="en-US" dirty="0" smtClean="0">
                <a:hlinkClick r:id="rId4"/>
              </a:rPr>
              <a:t>mentor.ieee.org/omniran/dcn/16/omniran-16-0082-00-5gaa-nov-9-special-session-on-5g-sc-action-a.pptx</a:t>
            </a:r>
            <a:endParaRPr lang="en-US" dirty="0" smtClean="0"/>
          </a:p>
          <a:p>
            <a:pPr lvl="2"/>
            <a:endParaRPr lang="en-US" dirty="0"/>
          </a:p>
          <a:p>
            <a:endParaRPr lang="en-US" dirty="0"/>
          </a:p>
        </p:txBody>
      </p:sp>
    </p:spTree>
    <p:extLst>
      <p:ext uri="{BB962C8B-B14F-4D97-AF65-F5344CB8AC3E}">
        <p14:creationId xmlns:p14="http://schemas.microsoft.com/office/powerpoint/2010/main" val="849891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47500" lnSpcReduction="20000"/>
          </a:bodyPr>
          <a:lstStyle/>
          <a:p>
            <a:r>
              <a:rPr lang="en-US" dirty="0"/>
              <a:t>Comments’ resolution on </a:t>
            </a:r>
            <a:r>
              <a:rPr lang="en-US" dirty="0" smtClean="0"/>
              <a:t>P802.1CF-D0.3</a:t>
            </a:r>
          </a:p>
          <a:p>
            <a:pPr lvl="1"/>
            <a:r>
              <a:rPr lang="en-US" dirty="0" smtClean="0"/>
              <a:t>Group continued comment resolution starting from comment 1</a:t>
            </a:r>
          </a:p>
          <a:p>
            <a:pPr lvl="1"/>
            <a:r>
              <a:rPr lang="en-US" dirty="0" smtClean="0"/>
              <a:t>Resolutions captured in the updated comments spreadsheet</a:t>
            </a:r>
          </a:p>
          <a:p>
            <a:pPr lvl="2"/>
            <a:r>
              <a:rPr lang="en-US" dirty="0">
                <a:hlinkClick r:id="rId2"/>
              </a:rPr>
              <a:t>https://</a:t>
            </a:r>
            <a:r>
              <a:rPr lang="en-US" dirty="0" smtClean="0">
                <a:hlinkClick r:id="rId2"/>
              </a:rPr>
              <a:t>mentor.ieee.org/omniran/dcn/16/omniran-16-0081-01-CF00-802-1cf-d0-3-collected-comments.xls</a:t>
            </a:r>
            <a:endParaRPr lang="en-US" dirty="0" smtClean="0"/>
          </a:p>
          <a:p>
            <a:r>
              <a:rPr lang="en-US" dirty="0" err="1" smtClean="0"/>
              <a:t>Hao</a:t>
            </a:r>
            <a:r>
              <a:rPr lang="en-US" dirty="0" smtClean="0"/>
              <a:t> Wang recommended to arrange for an additional session on Thu AM1 to enable to cover more of the submitted comments during the F2F meeting. The chair offered to get in contact with the meeting organizers to arrange the additional session.</a:t>
            </a:r>
          </a:p>
          <a:p>
            <a:pPr marL="0" indent="0">
              <a:buNone/>
            </a:pPr>
            <a:r>
              <a:rPr lang="en-US" dirty="0" smtClean="0"/>
              <a:t>Recess: 18:00</a:t>
            </a:r>
          </a:p>
          <a:p>
            <a:endParaRPr lang="en-US" dirty="0"/>
          </a:p>
          <a:p>
            <a:pPr marL="0" indent="0">
              <a:buNone/>
            </a:pPr>
            <a:r>
              <a:rPr lang="en-US" dirty="0" smtClean="0"/>
              <a:t>Reconvene Wed 13:30</a:t>
            </a:r>
          </a:p>
          <a:p>
            <a:r>
              <a:rPr lang="en-US" dirty="0" smtClean="0"/>
              <a:t>Chair informed the group that there is another session on Thu AM1 in Travis CD and proposed to make use of the session to conclude on the </a:t>
            </a:r>
            <a:r>
              <a:rPr lang="en-US" dirty="0" err="1" smtClean="0"/>
              <a:t>slideset</a:t>
            </a:r>
            <a:r>
              <a:rPr lang="en-US" dirty="0" smtClean="0"/>
              <a:t> for the IETF-97 the following week in Seoul, Korea.</a:t>
            </a:r>
          </a:p>
          <a:p>
            <a:r>
              <a:rPr lang="en-US" dirty="0" smtClean="0"/>
              <a:t>Comments</a:t>
            </a:r>
            <a:r>
              <a:rPr lang="en-US" dirty="0"/>
              <a:t>’ resolution on P802.1CF-D0.3</a:t>
            </a:r>
          </a:p>
          <a:p>
            <a:pPr lvl="1"/>
            <a:r>
              <a:rPr lang="en-US" dirty="0" smtClean="0"/>
              <a:t>Wang </a:t>
            </a:r>
            <a:r>
              <a:rPr lang="en-US" dirty="0" err="1" smtClean="0"/>
              <a:t>Hao</a:t>
            </a:r>
            <a:r>
              <a:rPr lang="en-US" dirty="0" smtClean="0"/>
              <a:t> presented his findings regarding cognitive spectrum management capabilities of IEEE 802.22</a:t>
            </a:r>
          </a:p>
          <a:p>
            <a:pPr lvl="2"/>
            <a:r>
              <a:rPr lang="en-US" dirty="0">
                <a:hlinkClick r:id="rId3"/>
              </a:rPr>
              <a:t>https://</a:t>
            </a:r>
            <a:r>
              <a:rPr lang="en-US" dirty="0" smtClean="0">
                <a:hlinkClick r:id="rId3"/>
              </a:rPr>
              <a:t>mentor.ieee.org/omniran/dcn/16/omniran-16-0085-00-CF00-investigation-report-on-802-22-2011.pptx</a:t>
            </a:r>
            <a:endParaRPr lang="en-US" dirty="0"/>
          </a:p>
          <a:p>
            <a:pPr lvl="1"/>
            <a:r>
              <a:rPr lang="en-US" dirty="0" smtClean="0"/>
              <a:t>Having better understanding of the spectrum management capabilities in 802.22 the group </a:t>
            </a:r>
            <a:r>
              <a:rPr lang="en-US" dirty="0"/>
              <a:t>continued comment </a:t>
            </a:r>
            <a:r>
              <a:rPr lang="en-US" dirty="0" smtClean="0"/>
              <a:t>resolution on section 7.1.2</a:t>
            </a:r>
            <a:endParaRPr lang="en-US" dirty="0"/>
          </a:p>
          <a:p>
            <a:pPr lvl="1"/>
            <a:r>
              <a:rPr lang="en-US" dirty="0"/>
              <a:t>Resolutions captured in the updated comments spreadsheet</a:t>
            </a:r>
          </a:p>
          <a:p>
            <a:pPr lvl="2"/>
            <a:r>
              <a:rPr lang="en-US" dirty="0">
                <a:hlinkClick r:id="rId2"/>
              </a:rPr>
              <a:t>https://</a:t>
            </a:r>
            <a:r>
              <a:rPr lang="en-US" dirty="0" smtClean="0">
                <a:hlinkClick r:id="rId2"/>
              </a:rPr>
              <a:t>mentor.ieee.org/omniran/dcn/16/omniran-16-0081-01-CF00-802-1cf-d0-3-collected-comments.xls</a:t>
            </a:r>
            <a:endParaRPr lang="en-US" dirty="0"/>
          </a:p>
          <a:p>
            <a:pPr marL="0" indent="0">
              <a:buNone/>
            </a:pPr>
            <a:r>
              <a:rPr lang="en-US" dirty="0" smtClean="0"/>
              <a:t>Recess 15:30</a:t>
            </a:r>
          </a:p>
        </p:txBody>
      </p:sp>
    </p:spTree>
    <p:extLst>
      <p:ext uri="{BB962C8B-B14F-4D97-AF65-F5344CB8AC3E}">
        <p14:creationId xmlns:p14="http://schemas.microsoft.com/office/powerpoint/2010/main" val="273284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a:xfrm>
            <a:off x="457200" y="1417638"/>
            <a:ext cx="8229600" cy="4906962"/>
          </a:xfrm>
        </p:spPr>
        <p:txBody>
          <a:bodyPr>
            <a:normAutofit fontScale="55000" lnSpcReduction="20000"/>
          </a:bodyPr>
          <a:lstStyle/>
          <a:p>
            <a:pPr marL="0" indent="0">
              <a:buNone/>
            </a:pPr>
            <a:r>
              <a:rPr lang="en-US" dirty="0" smtClean="0"/>
              <a:t>Reconvene Thu 08:10</a:t>
            </a:r>
          </a:p>
          <a:p>
            <a:r>
              <a:rPr lang="en-US" dirty="0"/>
              <a:t>External review of 802.1CF</a:t>
            </a:r>
          </a:p>
          <a:p>
            <a:pPr lvl="1"/>
            <a:r>
              <a:rPr lang="en-US" dirty="0"/>
              <a:t>Presentation on IETF-97 (Seoul, Korea, Nov 13-18)</a:t>
            </a:r>
          </a:p>
          <a:p>
            <a:pPr lvl="2"/>
            <a:r>
              <a:rPr lang="en-US" dirty="0"/>
              <a:t>Chair provided introduction to the background of the P802.1CF presentation to the IETF in Seoul and brought up his proposal for review.</a:t>
            </a:r>
          </a:p>
          <a:p>
            <a:pPr lvl="2"/>
            <a:r>
              <a:rPr lang="en-US" dirty="0">
                <a:hlinkClick r:id="rId2"/>
              </a:rPr>
              <a:t>https://mentor.ieee.org/omniran/dcn/16/omniran-16-0087-00-00TG-brief-introduction-to-p802-1cf.pptx</a:t>
            </a:r>
            <a:endParaRPr lang="en-US" dirty="0"/>
          </a:p>
          <a:p>
            <a:pPr lvl="2"/>
            <a:r>
              <a:rPr lang="en-US" dirty="0"/>
              <a:t>The group went over the slides and proposed a number of edits for enhancement and clarification. The agreed result was uploaded to mentor under</a:t>
            </a:r>
          </a:p>
          <a:p>
            <a:pPr lvl="3"/>
            <a:r>
              <a:rPr lang="en-US" dirty="0">
                <a:hlinkClick r:id="rId3"/>
              </a:rPr>
              <a:t>https://mentor.ieee.org/omniran/dcn/16/omniran-16-0087-01-00TG-brief-introduction-to-p802-1cf.pptx</a:t>
            </a:r>
            <a:endParaRPr lang="en-US" dirty="0"/>
          </a:p>
          <a:p>
            <a:pPr lvl="1"/>
            <a:r>
              <a:rPr lang="en-US" dirty="0" smtClean="0"/>
              <a:t>Other groups</a:t>
            </a:r>
          </a:p>
          <a:p>
            <a:pPr lvl="2"/>
            <a:r>
              <a:rPr lang="en-US" dirty="0" smtClean="0"/>
              <a:t>The group discussed potential other groups to share the draft with for receiving further comments. The following groups were mentioned during the discussion:</a:t>
            </a:r>
            <a:endParaRPr lang="en-US" dirty="0"/>
          </a:p>
          <a:p>
            <a:pPr lvl="3"/>
            <a:r>
              <a:rPr lang="en-US" dirty="0"/>
              <a:t>MEF when backhaul representation is more matured</a:t>
            </a:r>
          </a:p>
          <a:p>
            <a:pPr lvl="3"/>
            <a:r>
              <a:rPr lang="en-US" dirty="0"/>
              <a:t>ONF - ???</a:t>
            </a:r>
          </a:p>
          <a:p>
            <a:pPr lvl="3"/>
            <a:r>
              <a:rPr lang="en-US" dirty="0"/>
              <a:t>ETSI NFV – when virtualization section is more matured</a:t>
            </a:r>
          </a:p>
          <a:p>
            <a:pPr lvl="3"/>
            <a:r>
              <a:rPr lang="en-US" dirty="0"/>
              <a:t>IEEE SDN initiative – get in closer contact to learn about latest </a:t>
            </a:r>
            <a:r>
              <a:rPr lang="en-US" dirty="0" smtClean="0"/>
              <a:t>status</a:t>
            </a:r>
          </a:p>
          <a:p>
            <a:r>
              <a:rPr lang="en-US" dirty="0" smtClean="0"/>
              <a:t>Comments</a:t>
            </a:r>
            <a:r>
              <a:rPr lang="en-US" dirty="0"/>
              <a:t>’ resolution on P802.1CF-D0.3</a:t>
            </a:r>
          </a:p>
          <a:p>
            <a:pPr lvl="1"/>
            <a:r>
              <a:rPr lang="en-US" dirty="0"/>
              <a:t>With Mick available in the session, his comment on the flaws regards authentication addressed an example message flow given for IEEE 802.11 in the SDN chapter. The chair invited Mick to review the normative section 7.4 on authentication and trust establishment, and provide comments for that section. Max will try to arrange a dedicated meeting with Mick in the upcoming interim meeting to go over the section 7.4</a:t>
            </a:r>
            <a:r>
              <a:rPr lang="en-US" dirty="0" smtClean="0"/>
              <a:t>.</a:t>
            </a:r>
          </a:p>
          <a:p>
            <a:pPr lvl="1"/>
            <a:endParaRPr lang="en-US" dirty="0"/>
          </a:p>
        </p:txBody>
      </p:sp>
    </p:spTree>
    <p:extLst>
      <p:ext uri="{BB962C8B-B14F-4D97-AF65-F5344CB8AC3E}">
        <p14:creationId xmlns:p14="http://schemas.microsoft.com/office/powerpoint/2010/main" val="1205124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#6</a:t>
            </a:r>
            <a:endParaRPr lang="en-US" dirty="0"/>
          </a:p>
        </p:txBody>
      </p:sp>
      <p:sp>
        <p:nvSpPr>
          <p:cNvPr id="3" name="Content Placeholder 2"/>
          <p:cNvSpPr>
            <a:spLocks noGrp="1"/>
          </p:cNvSpPr>
          <p:nvPr>
            <p:ph idx="1"/>
          </p:nvPr>
        </p:nvSpPr>
        <p:spPr>
          <a:xfrm>
            <a:off x="457200" y="1143000"/>
            <a:ext cx="8229600" cy="5334000"/>
          </a:xfrm>
        </p:spPr>
        <p:txBody>
          <a:bodyPr>
            <a:normAutofit fontScale="55000" lnSpcReduction="20000"/>
          </a:bodyPr>
          <a:lstStyle/>
          <a:p>
            <a:r>
              <a:rPr lang="en-US" dirty="0" smtClean="0"/>
              <a:t>Plan </a:t>
            </a:r>
            <a:r>
              <a:rPr lang="en-US" dirty="0"/>
              <a:t>for 802.1CF-D0.4 draft</a:t>
            </a:r>
          </a:p>
          <a:p>
            <a:pPr lvl="1"/>
            <a:r>
              <a:rPr lang="en-US" dirty="0"/>
              <a:t>Open issues to be addressed by next revision</a:t>
            </a:r>
          </a:p>
          <a:p>
            <a:pPr lvl="2"/>
            <a:r>
              <a:rPr lang="en-US" dirty="0"/>
              <a:t>The chair provided his views on the maturity of the draft for going WG ballot. He explained that the current draft has considerable ambiguities and opens regards the definition of the attributes, as well as the references to the existing IEEE 802 standards suite. </a:t>
            </a:r>
          </a:p>
          <a:p>
            <a:pPr lvl="2"/>
            <a:r>
              <a:rPr lang="en-US" dirty="0"/>
              <a:t>Various ways to provide references were discussed and there was agreement that the example available in section 7.3 Association and </a:t>
            </a:r>
            <a:r>
              <a:rPr lang="en-US" dirty="0" err="1"/>
              <a:t>Deassociation</a:t>
            </a:r>
            <a:r>
              <a:rPr lang="en-US" dirty="0"/>
              <a:t> may be the most appropriate to provide meaningful information with a reasonable effort to determine the references. Discussion also brought up that stating the references to particular editions of the standards may be most robust. Standards may change any time through amendments and revisions potentially leading to renumbering of the sections.</a:t>
            </a:r>
          </a:p>
          <a:p>
            <a:pPr lvl="1"/>
            <a:r>
              <a:rPr lang="en-US" dirty="0"/>
              <a:t>Plan and timeline for next revision</a:t>
            </a:r>
          </a:p>
          <a:p>
            <a:pPr lvl="2"/>
            <a:r>
              <a:rPr lang="en-US" dirty="0"/>
              <a:t>Potential timeline for resolving of the most severe issues was discussed and the group came to the conclusion that creation of D0.4 after the Atlanta interim may be the earliest date.</a:t>
            </a:r>
          </a:p>
          <a:p>
            <a:pPr lvl="2"/>
            <a:r>
              <a:rPr lang="en-US" dirty="0"/>
              <a:t>Concerns were raised that the current timeline may lapse by a couple of months</a:t>
            </a:r>
            <a:r>
              <a:rPr lang="en-US" dirty="0" smtClean="0"/>
              <a:t>.</a:t>
            </a:r>
          </a:p>
          <a:p>
            <a:r>
              <a:rPr lang="en-US" dirty="0"/>
              <a:t>Revised and new P802.1CF contributions</a:t>
            </a:r>
          </a:p>
          <a:p>
            <a:pPr lvl="1"/>
            <a:r>
              <a:rPr lang="en-US" dirty="0" smtClean="0"/>
              <a:t>Network instantiation</a:t>
            </a:r>
          </a:p>
          <a:p>
            <a:pPr lvl="2"/>
            <a:r>
              <a:rPr lang="en-US" dirty="0" smtClean="0"/>
              <a:t>Max presented a revision of his slides containing an introduction of the network slicing requirements of NGMN.</a:t>
            </a:r>
          </a:p>
          <a:p>
            <a:pPr lvl="3"/>
            <a:r>
              <a:rPr lang="en-US" dirty="0">
                <a:hlinkClick r:id="rId2"/>
              </a:rPr>
              <a:t>https://</a:t>
            </a:r>
            <a:r>
              <a:rPr lang="en-US" dirty="0" smtClean="0">
                <a:hlinkClick r:id="rId2"/>
              </a:rPr>
              <a:t>mentor.ieee.org/omniran/dcn/16/omniran-16-0071-01-CF00-key-concepts-of-an-instantiation.pptx</a:t>
            </a:r>
            <a:endParaRPr lang="en-US" dirty="0" smtClean="0"/>
          </a:p>
          <a:p>
            <a:pPr lvl="2"/>
            <a:r>
              <a:rPr lang="en-US" dirty="0" smtClean="0"/>
              <a:t>During discussion it become evident that the NGMN terminology is not appropriate for IEEE 802 and better terminology was discussed and agreed.</a:t>
            </a:r>
          </a:p>
          <a:p>
            <a:pPr lvl="2"/>
            <a:r>
              <a:rPr lang="en-US" dirty="0" smtClean="0"/>
              <a:t>There was consensus that the NGMN requirement of sub-network instances being able to serve multiple network instances should not pursued for the time being.</a:t>
            </a:r>
          </a:p>
          <a:p>
            <a:pPr lvl="2"/>
            <a:r>
              <a:rPr lang="en-US" dirty="0" smtClean="0"/>
              <a:t>The concept of sub-networks serving multiple network instances could be realized by Provider Bridging, however specification such capabilities requires further discussions.</a:t>
            </a:r>
          </a:p>
          <a:p>
            <a:pPr lvl="2"/>
            <a:r>
              <a:rPr lang="en-US" dirty="0" smtClean="0"/>
              <a:t>The principles propose in the presentation were agreed to become base of the network instantiation chapter.</a:t>
            </a:r>
            <a:endParaRPr lang="en-US" dirty="0"/>
          </a:p>
          <a:p>
            <a:endParaRPr lang="en-US" dirty="0" smtClean="0"/>
          </a:p>
        </p:txBody>
      </p:sp>
    </p:spTree>
    <p:extLst>
      <p:ext uri="{BB962C8B-B14F-4D97-AF65-F5344CB8AC3E}">
        <p14:creationId xmlns:p14="http://schemas.microsoft.com/office/powerpoint/2010/main" val="1340755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#7</a:t>
            </a:r>
            <a:endParaRPr lang="en-US" dirty="0"/>
          </a:p>
        </p:txBody>
      </p:sp>
      <p:sp>
        <p:nvSpPr>
          <p:cNvPr id="3" name="Content Placeholder 2"/>
          <p:cNvSpPr>
            <a:spLocks noGrp="1"/>
          </p:cNvSpPr>
          <p:nvPr>
            <p:ph idx="1"/>
          </p:nvPr>
        </p:nvSpPr>
        <p:spPr/>
        <p:txBody>
          <a:bodyPr>
            <a:normAutofit fontScale="55000" lnSpcReduction="20000"/>
          </a:bodyPr>
          <a:lstStyle/>
          <a:p>
            <a:r>
              <a:rPr lang="en-US" dirty="0"/>
              <a:t>Revised and new P802.1CF </a:t>
            </a:r>
            <a:r>
              <a:rPr lang="en-US" dirty="0" smtClean="0"/>
              <a:t>contributions, cont.</a:t>
            </a:r>
            <a:endParaRPr lang="en-US" dirty="0"/>
          </a:p>
          <a:p>
            <a:pPr lvl="1"/>
            <a:r>
              <a:rPr lang="en-US" dirty="0" smtClean="0"/>
              <a:t>Deployment scenarios for home networks</a:t>
            </a:r>
          </a:p>
          <a:p>
            <a:pPr lvl="2"/>
            <a:r>
              <a:rPr lang="en-US" dirty="0">
                <a:hlinkClick r:id="rId2"/>
              </a:rPr>
              <a:t>https://</a:t>
            </a:r>
            <a:r>
              <a:rPr lang="en-US" dirty="0" smtClean="0">
                <a:hlinkClick r:id="rId2"/>
              </a:rPr>
              <a:t>mentor.ieee.org/omniran/dcn/16/omniran-16-0067-02-CF00-deployment-scenarios-for-home-network.docx</a:t>
            </a:r>
            <a:endParaRPr lang="en-US" dirty="0" smtClean="0"/>
          </a:p>
          <a:p>
            <a:pPr lvl="2"/>
            <a:r>
              <a:rPr lang="en-US" dirty="0" smtClean="0"/>
              <a:t>Hao Wang presented the changes introduced in the latest revision to accommodate the comments raised in last conference call.</a:t>
            </a:r>
          </a:p>
          <a:p>
            <a:pPr lvl="2"/>
            <a:r>
              <a:rPr lang="en-US" dirty="0" smtClean="0"/>
              <a:t>Group agrees that revised version reflect expectations and contribution is ready for inclusion in next revision of draft.</a:t>
            </a:r>
            <a:br>
              <a:rPr lang="en-US" dirty="0" smtClean="0"/>
            </a:br>
            <a:endParaRPr lang="en-US" dirty="0" smtClean="0"/>
          </a:p>
          <a:p>
            <a:r>
              <a:rPr lang="en-US" dirty="0" smtClean="0"/>
              <a:t>Status </a:t>
            </a:r>
            <a:r>
              <a:rPr lang="en-US" dirty="0"/>
              <a:t>report to IEEE 802 </a:t>
            </a:r>
            <a:r>
              <a:rPr lang="en-US" dirty="0" smtClean="0"/>
              <a:t>WGs</a:t>
            </a:r>
          </a:p>
          <a:p>
            <a:pPr lvl="1"/>
            <a:r>
              <a:rPr lang="en-US" dirty="0" smtClean="0"/>
              <a:t>Chair drafted slides for agreement with the group. The reviewed and revised slides were uploaded by the chair after the session:</a:t>
            </a:r>
          </a:p>
          <a:p>
            <a:pPr lvl="2"/>
            <a:r>
              <a:rPr lang="en-US" dirty="0">
                <a:hlinkClick r:id="rId3"/>
              </a:rPr>
              <a:t>https://</a:t>
            </a:r>
            <a:r>
              <a:rPr lang="en-US" dirty="0" smtClean="0">
                <a:hlinkClick r:id="rId3"/>
              </a:rPr>
              <a:t>mentor.ieee.org/omniran/dcn/16/omniran-16-0088-00-00TG-nov-2016-report-to-802-wgs.pptx</a:t>
            </a:r>
            <a:r>
              <a:rPr lang="en-US" dirty="0" smtClean="0"/>
              <a:t/>
            </a:r>
            <a:br>
              <a:rPr lang="en-US" dirty="0" smtClean="0"/>
            </a:br>
            <a:endParaRPr lang="en-US" dirty="0"/>
          </a:p>
          <a:p>
            <a:r>
              <a:rPr lang="en-US" dirty="0" smtClean="0"/>
              <a:t>AOB</a:t>
            </a:r>
          </a:p>
          <a:p>
            <a:pPr lvl="1"/>
            <a:r>
              <a:rPr lang="en-US" dirty="0" smtClean="0"/>
              <a:t>Motion to the closing 802.1 plenary</a:t>
            </a:r>
          </a:p>
          <a:p>
            <a:pPr lvl="2"/>
            <a:r>
              <a:rPr lang="en-US" dirty="0" smtClean="0"/>
              <a:t>Conference calls on Dec 6</a:t>
            </a:r>
            <a:r>
              <a:rPr lang="en-US" baseline="30000" dirty="0" smtClean="0"/>
              <a:t>th</a:t>
            </a:r>
            <a:r>
              <a:rPr lang="en-US" dirty="0" smtClean="0"/>
              <a:t> (5GAA) and Dec 13</a:t>
            </a:r>
            <a:r>
              <a:rPr lang="en-US" baseline="30000" dirty="0" smtClean="0"/>
              <a:t>th</a:t>
            </a:r>
            <a:r>
              <a:rPr lang="en-US" dirty="0" smtClean="0"/>
              <a:t> (P802.1CF)</a:t>
            </a:r>
          </a:p>
          <a:p>
            <a:pPr lvl="2"/>
            <a:r>
              <a:rPr lang="en-US" dirty="0" smtClean="0"/>
              <a:t>Further conference calls between Jan and Mar with 10 days prior announcement on the 802.1 mailing list</a:t>
            </a:r>
            <a:r>
              <a:rPr lang="en-US" dirty="0" smtClean="0"/>
              <a:t>.</a:t>
            </a:r>
            <a:br>
              <a:rPr lang="en-US" dirty="0" smtClean="0"/>
            </a:br>
            <a:endParaRPr lang="en-US" dirty="0" smtClean="0"/>
          </a:p>
          <a:p>
            <a:r>
              <a:rPr lang="en-US" dirty="0" smtClean="0"/>
              <a:t>Chair adjourned meeting at 12:37</a:t>
            </a:r>
            <a:endParaRPr lang="en-US" dirty="0"/>
          </a:p>
        </p:txBody>
      </p:sp>
    </p:spTree>
    <p:extLst>
      <p:ext uri="{BB962C8B-B14F-4D97-AF65-F5344CB8AC3E}">
        <p14:creationId xmlns:p14="http://schemas.microsoft.com/office/powerpoint/2010/main" val="170799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2016 F2F Meeting</a:t>
            </a:r>
            <a:endParaRPr lang="en-US" dirty="0"/>
          </a:p>
        </p:txBody>
      </p:sp>
      <p:sp>
        <p:nvSpPr>
          <p:cNvPr id="3" name="Content Placeholder 2"/>
          <p:cNvSpPr>
            <a:spLocks noGrp="1"/>
          </p:cNvSpPr>
          <p:nvPr>
            <p:ph idx="1"/>
          </p:nvPr>
        </p:nvSpPr>
        <p:spPr>
          <a:xfrm>
            <a:off x="457200" y="1417638"/>
            <a:ext cx="8229600" cy="4906962"/>
          </a:xfrm>
        </p:spPr>
        <p:txBody>
          <a:bodyPr>
            <a:normAutofit fontScale="70000" lnSpcReduction="20000"/>
          </a:bodyPr>
          <a:lstStyle/>
          <a:p>
            <a:r>
              <a:rPr lang="en-US" dirty="0" smtClean="0"/>
              <a:t>Venue:</a:t>
            </a:r>
          </a:p>
          <a:p>
            <a:pPr lvl="1"/>
            <a:r>
              <a:rPr lang="en-US" b="1" dirty="0" smtClean="0"/>
              <a:t>Grand Hyatt San Antonio</a:t>
            </a:r>
          </a:p>
          <a:p>
            <a:pPr lvl="2"/>
            <a:r>
              <a:rPr lang="en-US" dirty="0" smtClean="0"/>
              <a:t>600 East Market Street </a:t>
            </a:r>
            <a:br>
              <a:rPr lang="en-US" dirty="0" smtClean="0"/>
            </a:br>
            <a:r>
              <a:rPr lang="en-US" dirty="0" smtClean="0"/>
              <a:t>San Antonio, TX, USA </a:t>
            </a:r>
            <a:br>
              <a:rPr lang="en-US" dirty="0" smtClean="0"/>
            </a:br>
            <a:r>
              <a:rPr lang="en-US" dirty="0" smtClean="0"/>
              <a:t>Information Tel: +1 210 224 1234</a:t>
            </a:r>
            <a:br>
              <a:rPr lang="en-US" dirty="0" smtClean="0"/>
            </a:br>
            <a:endParaRPr lang="en-US" dirty="0" smtClean="0"/>
          </a:p>
          <a:p>
            <a:r>
              <a:rPr lang="en-US" dirty="0" smtClean="0"/>
              <a:t>Meeting room:</a:t>
            </a:r>
          </a:p>
          <a:p>
            <a:pPr lvl="1"/>
            <a:r>
              <a:rPr lang="en-US" dirty="0" smtClean="0"/>
              <a:t>Mon, Wed, Thu AM2 	Bowie A, 2</a:t>
            </a:r>
            <a:r>
              <a:rPr lang="en-US" baseline="30000" dirty="0" smtClean="0"/>
              <a:t>nd</a:t>
            </a:r>
            <a:r>
              <a:rPr lang="en-US" dirty="0" smtClean="0"/>
              <a:t> floor</a:t>
            </a:r>
          </a:p>
          <a:p>
            <a:pPr lvl="1"/>
            <a:r>
              <a:rPr lang="en-US" dirty="0" smtClean="0"/>
              <a:t>Tue			Republic, 4</a:t>
            </a:r>
            <a:r>
              <a:rPr lang="en-US" baseline="30000" dirty="0" smtClean="0"/>
              <a:t>th</a:t>
            </a:r>
            <a:r>
              <a:rPr lang="en-US" dirty="0" smtClean="0"/>
              <a:t> floor</a:t>
            </a:r>
          </a:p>
          <a:p>
            <a:pPr lvl="1"/>
            <a:r>
              <a:rPr lang="en-US" dirty="0" smtClean="0"/>
              <a:t>Thu AM1			Travis C/D, 3</a:t>
            </a:r>
            <a:r>
              <a:rPr lang="en-US" baseline="30000" dirty="0" smtClean="0"/>
              <a:t>rd</a:t>
            </a:r>
            <a:r>
              <a:rPr lang="en-US" dirty="0" smtClean="0"/>
              <a:t> floor</a:t>
            </a:r>
            <a:br>
              <a:rPr lang="en-US" dirty="0" smtClean="0"/>
            </a:br>
            <a:endParaRPr lang="en-US" dirty="0" smtClean="0"/>
          </a:p>
          <a:p>
            <a:r>
              <a:rPr lang="en-US" dirty="0" smtClean="0"/>
              <a:t>Sessions:</a:t>
            </a:r>
          </a:p>
          <a:p>
            <a:pPr lvl="1"/>
            <a:r>
              <a:rPr lang="en-US" dirty="0" smtClean="0"/>
              <a:t>Mon, 	Nov 7</a:t>
            </a:r>
            <a:r>
              <a:rPr lang="en-US" baseline="30000" dirty="0" smtClean="0"/>
              <a:t>th</a:t>
            </a:r>
            <a:r>
              <a:rPr lang="en-US" dirty="0" smtClean="0"/>
              <a:t>,		16:00-18:00</a:t>
            </a:r>
          </a:p>
          <a:p>
            <a:pPr lvl="1"/>
            <a:r>
              <a:rPr lang="en-US" dirty="0" smtClean="0"/>
              <a:t>Tue, 	Nov </a:t>
            </a:r>
            <a:r>
              <a:rPr lang="en-US" dirty="0"/>
              <a:t>8</a:t>
            </a:r>
            <a:r>
              <a:rPr lang="en-US" baseline="30000" dirty="0" smtClean="0"/>
              <a:t>th</a:t>
            </a:r>
            <a:r>
              <a:rPr lang="en-US" dirty="0" smtClean="0"/>
              <a:t>, 	16:00-18:00</a:t>
            </a:r>
          </a:p>
          <a:p>
            <a:pPr lvl="1"/>
            <a:r>
              <a:rPr lang="en-US" dirty="0" smtClean="0"/>
              <a:t>Wed,</a:t>
            </a:r>
            <a:r>
              <a:rPr lang="en-US" dirty="0"/>
              <a:t>	</a:t>
            </a:r>
            <a:r>
              <a:rPr lang="en-US" dirty="0" smtClean="0"/>
              <a:t>Nov </a:t>
            </a:r>
            <a:r>
              <a:rPr lang="en-US" dirty="0"/>
              <a:t>9</a:t>
            </a:r>
            <a:r>
              <a:rPr lang="en-US" baseline="30000" dirty="0" smtClean="0"/>
              <a:t>th</a:t>
            </a:r>
            <a:r>
              <a:rPr lang="en-US" dirty="0"/>
              <a:t>,	</a:t>
            </a:r>
            <a:r>
              <a:rPr lang="en-US" dirty="0" smtClean="0"/>
              <a:t>	13:30-15:30</a:t>
            </a:r>
          </a:p>
          <a:p>
            <a:pPr lvl="1"/>
            <a:r>
              <a:rPr lang="en-US" dirty="0" smtClean="0"/>
              <a:t>Wed, 	Nov </a:t>
            </a:r>
            <a:r>
              <a:rPr lang="en-US" dirty="0"/>
              <a:t>9</a:t>
            </a:r>
            <a:r>
              <a:rPr lang="en-US" baseline="30000" dirty="0" smtClean="0"/>
              <a:t>th</a:t>
            </a:r>
            <a:r>
              <a:rPr lang="en-US" dirty="0" smtClean="0"/>
              <a:t>, 	</a:t>
            </a:r>
            <a:r>
              <a:rPr lang="en-US" dirty="0"/>
              <a:t>16:00-18:00	special session on </a:t>
            </a:r>
            <a:r>
              <a:rPr lang="en-US" dirty="0" smtClean="0"/>
              <a:t>5G</a:t>
            </a:r>
          </a:p>
          <a:p>
            <a:pPr lvl="1"/>
            <a:r>
              <a:rPr lang="en-US" dirty="0" smtClean="0"/>
              <a:t>Thu, 	Nov 10</a:t>
            </a:r>
            <a:r>
              <a:rPr lang="en-US" baseline="30000" dirty="0" smtClean="0"/>
              <a:t>th</a:t>
            </a:r>
            <a:r>
              <a:rPr lang="en-US" dirty="0" smtClean="0"/>
              <a:t>,	10:30-12:30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Result </a:t>
            </a:r>
            <a:r>
              <a:rPr lang="en-US" dirty="0"/>
              <a:t>of TG ballot of </a:t>
            </a:r>
            <a:r>
              <a:rPr lang="en-US" dirty="0" smtClean="0"/>
              <a:t>P802.1CF-D0.3</a:t>
            </a:r>
            <a:endParaRPr lang="en-US" dirty="0"/>
          </a:p>
          <a:p>
            <a:pPr lvl="1"/>
            <a:r>
              <a:rPr lang="en-US" dirty="0"/>
              <a:t>Comments’ database</a:t>
            </a:r>
          </a:p>
          <a:p>
            <a:r>
              <a:rPr lang="en-US" dirty="0" smtClean="0"/>
              <a:t>Comments</a:t>
            </a:r>
            <a:r>
              <a:rPr lang="en-US" dirty="0"/>
              <a:t>’ resolution on </a:t>
            </a:r>
            <a:r>
              <a:rPr lang="en-US" dirty="0" smtClean="0"/>
              <a:t>P802.1CF-D0.3</a:t>
            </a:r>
            <a:endParaRPr lang="en-US" dirty="0"/>
          </a:p>
          <a:p>
            <a:r>
              <a:rPr lang="en-US" dirty="0" smtClean="0"/>
              <a:t>Revised and new P802.1CF contributions</a:t>
            </a:r>
          </a:p>
          <a:p>
            <a:pPr lvl="1"/>
            <a:r>
              <a:rPr lang="en-US" dirty="0" smtClean="0"/>
              <a:t>Contributions proposing new content</a:t>
            </a:r>
          </a:p>
          <a:p>
            <a:r>
              <a:rPr lang="en-US" dirty="0"/>
              <a:t>Contributions to Industry Connections activity (5G SC Action A</a:t>
            </a:r>
            <a:r>
              <a:rPr lang="en-US" dirty="0" smtClean="0"/>
              <a:t>)</a:t>
            </a:r>
          </a:p>
          <a:p>
            <a:r>
              <a:rPr lang="en-US" dirty="0" smtClean="0"/>
              <a:t>Plan for 802.1CF-D0.4 draft</a:t>
            </a:r>
          </a:p>
          <a:p>
            <a:pPr lvl="1"/>
            <a:r>
              <a:rPr lang="en-US" dirty="0" smtClean="0"/>
              <a:t>Open issues to be addressed by next revision</a:t>
            </a:r>
          </a:p>
          <a:p>
            <a:pPr lvl="1"/>
            <a:r>
              <a:rPr lang="en-US" dirty="0" smtClean="0"/>
              <a:t>Plan and timeline for next revision</a:t>
            </a:r>
          </a:p>
          <a:p>
            <a:r>
              <a:rPr lang="en-US" dirty="0" smtClean="0"/>
              <a:t>External review of 802.1CF</a:t>
            </a:r>
          </a:p>
          <a:p>
            <a:pPr lvl="1"/>
            <a:r>
              <a:rPr lang="en-US" dirty="0" smtClean="0"/>
              <a:t>Presentation on IETF-97 (Seoul, Korea, Nov 13-18)</a:t>
            </a:r>
          </a:p>
          <a:p>
            <a:pPr lvl="1"/>
            <a:r>
              <a:rPr lang="en-US" dirty="0" smtClean="0"/>
              <a:t>Other groups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59086778"/>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11/09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r>
                        <a:rPr lang="en-US" sz="1800" baseline="0" dirty="0" smtClean="0">
                          <a:solidFill>
                            <a:schemeClr val="tx2"/>
                          </a:solidFill>
                        </a:rPr>
                        <a:t> 11</a:t>
                      </a:r>
                      <a:r>
                        <a:rPr lang="en-US" sz="1800" dirty="0" smtClean="0">
                          <a:solidFill>
                            <a:schemeClr val="tx2"/>
                          </a:solidFill>
                        </a:rPr>
                        <a:t>/10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11/11</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802.11AANI</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802.11 ARC</a:t>
                      </a:r>
                      <a:endParaRPr lang="en-US" sz="1200" dirty="0"/>
                    </a:p>
                  </a:txBody>
                  <a:tcPr marL="36000" marR="36000" marT="36000" marB="36000">
                    <a:solidFill>
                      <a:schemeClr val="bg1">
                        <a:lumMod val="85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endParaRPr lang="en-US" sz="12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5G Special Session</a:t>
                      </a:r>
                      <a:endParaRPr lang="en-US" sz="1200" dirty="0" smtClean="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smtClean="0"/>
                        <a:t>Privacy</a:t>
                      </a:r>
                      <a:r>
                        <a:rPr lang="en-US" sz="1200" baseline="0" dirty="0" smtClean="0"/>
                        <a:t> Open </a:t>
                      </a:r>
                      <a:r>
                        <a:rPr lang="en-US" sz="1200" baseline="0" dirty="0" err="1" smtClean="0"/>
                        <a:t>Mtg</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1547</TotalTime>
  <Words>2033</Words>
  <Application>Microsoft Office PowerPoint</Application>
  <PresentationFormat>On-screen Show (4:3)</PresentationFormat>
  <Paragraphs>300</Paragraphs>
  <Slides>19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ＭＳ Ｐゴシック</vt:lpstr>
      <vt:lpstr>Arial</vt:lpstr>
      <vt:lpstr>Helvetica</vt:lpstr>
      <vt:lpstr>Monotype Sorts</vt:lpstr>
      <vt:lpstr>Times</vt:lpstr>
      <vt:lpstr>Times New Roman</vt:lpstr>
      <vt:lpstr>Template</vt:lpstr>
      <vt:lpstr>IEEE 802.1 OmniRAN TG November 2016 F2F Meeting San Antonio, TX</vt:lpstr>
      <vt:lpstr>November 2016 F2F Meeting</vt:lpstr>
      <vt:lpstr>Agenda proposal for November 2016 F2F</vt:lpstr>
      <vt:lpstr>Nov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November 2016 F2F</vt:lpstr>
      <vt:lpstr>Schedules</vt:lpstr>
      <vt:lpstr>Business #2</vt:lpstr>
      <vt:lpstr>Business #3</vt:lpstr>
      <vt:lpstr>Business #4</vt:lpstr>
      <vt:lpstr>Business #5</vt:lpstr>
      <vt:lpstr>Business #6</vt:lpstr>
      <vt:lpstr>Business #7</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295</cp:revision>
  <cp:lastPrinted>1998-02-10T13:28:06Z</cp:lastPrinted>
  <dcterms:created xsi:type="dcterms:W3CDTF">2011-12-30T17:06:23Z</dcterms:created>
  <dcterms:modified xsi:type="dcterms:W3CDTF">2016-11-17T14:15:52Z</dcterms:modified>
</cp:coreProperties>
</file>