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26" d="100"/>
          <a:sy n="126" d="100"/>
        </p:scale>
        <p:origin x="3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omniran-16-0074-01-00TG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72-00-00TG-sep-2016-confcall-minutes.docx" TargetMode="External"/><Relationship Id="rId7" Type="http://schemas.openxmlformats.org/officeDocument/2006/relationships/hyperlink" Target="https://mentor.ieee.org/omniran/dcn/16/omniran-16-0067-01-CF00-deployment-scenarios-for-home-network.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73-00-CF00-virtual-access-network-instantiation.docx" TargetMode="External"/><Relationship Id="rId5" Type="http://schemas.openxmlformats.org/officeDocument/2006/relationships/hyperlink" Target="https://mentor.ieee.org/omniran/dcn/16/omniran-16-0066-00-CF00-comments-on-p802-1cf-d02.xls" TargetMode="External"/><Relationship Id="rId4" Type="http://schemas.openxmlformats.org/officeDocument/2006/relationships/hyperlink" Target="http://www.ieee802.org/1/private/email2/msg25260.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private/email2/msg25260.html" TargetMode="External"/><Relationship Id="rId2" Type="http://schemas.openxmlformats.org/officeDocument/2006/relationships/hyperlink" Target="https://mentor.ieee.org/omniran/dcn/16/omniran-16-0072-00-00TG-sep-2016-confcall-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76-00-00TG-doc-16-66-comments-resolution.xls" TargetMode="External"/><Relationship Id="rId2" Type="http://schemas.openxmlformats.org/officeDocument/2006/relationships/hyperlink" Target="https://mentor.ieee.org/omniran/dcn/16/omniran-16-0066-00-CF00-comments-on-p802-1cf-d02.x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gmn.org/uploads/media/160113_Network_Slicing_v1_0.pdf" TargetMode="External"/><Relationship Id="rId2" Type="http://schemas.openxmlformats.org/officeDocument/2006/relationships/hyperlink" Target="https://mentor.ieee.org/omniran/dcn/16/omniran-16-0073-00-CF00-virtual-access-network-instantiation.docx" TargetMode="External"/><Relationship Id="rId1" Type="http://schemas.openxmlformats.org/officeDocument/2006/relationships/slideLayout" Target="../slideLayouts/slideLayout2.xml"/><Relationship Id="rId4" Type="http://schemas.openxmlformats.org/officeDocument/2006/relationships/hyperlink" Target="https://mentor.ieee.org/omniran/dcn/16/omniran-16-0067-01-CF00-deployment-scenarios-for-home-network.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88411d73bd2839e7688641c2762c84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October 25</a:t>
            </a:r>
            <a:r>
              <a:rPr lang="en-US" baseline="30000" dirty="0" smtClean="0"/>
              <a:t>th</a:t>
            </a:r>
            <a:r>
              <a:rPr lang="en-US" dirty="0" smtClean="0"/>
              <a:t> , 2016 Conference Call</a:t>
            </a:r>
            <a:endParaRPr lang="en-US" dirty="0"/>
          </a:p>
        </p:txBody>
      </p:sp>
      <p:sp>
        <p:nvSpPr>
          <p:cNvPr id="3" name="Subtitle 2"/>
          <p:cNvSpPr>
            <a:spLocks noGrp="1"/>
          </p:cNvSpPr>
          <p:nvPr>
            <p:ph type="subTitle" idx="1"/>
          </p:nvPr>
        </p:nvSpPr>
        <p:spPr/>
        <p:txBody>
          <a:bodyPr/>
          <a:lstStyle/>
          <a:p>
            <a:r>
              <a:rPr lang="en-US" dirty="0" smtClean="0"/>
              <a:t>2016-10-24</a:t>
            </a:r>
            <a:r>
              <a:rPr lang="en-US" dirty="0"/>
              <a:t/>
            </a:r>
            <a:br>
              <a:rPr lang="en-US" dirty="0"/>
            </a:br>
            <a:r>
              <a:rPr lang="en-US" dirty="0"/>
              <a:t>Max </a:t>
            </a:r>
            <a:r>
              <a:rPr lang="en-US" dirty="0" smtClean="0"/>
              <a:t>Riegel, Nokia </a:t>
            </a:r>
            <a:r>
              <a:rPr lang="en-US" dirty="0" err="1" smtClean="0"/>
              <a:t>BellLabs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Nothing brought 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a:t>Review of minutes</a:t>
            </a:r>
          </a:p>
          <a:p>
            <a:pPr lvl="1"/>
            <a:r>
              <a:rPr lang="en-US" dirty="0" err="1"/>
              <a:t>Confcall</a:t>
            </a:r>
            <a:r>
              <a:rPr lang="en-US" dirty="0"/>
              <a:t> Sept 27th </a:t>
            </a:r>
            <a:r>
              <a:rPr lang="en-US" dirty="0" smtClean="0"/>
              <a:t>minutes</a:t>
            </a:r>
          </a:p>
          <a:p>
            <a:pPr lvl="2"/>
            <a:r>
              <a:rPr lang="en-US" dirty="0">
                <a:hlinkClick r:id="rId3"/>
              </a:rPr>
              <a:t>https://</a:t>
            </a:r>
            <a:r>
              <a:rPr lang="en-US" dirty="0" smtClean="0">
                <a:hlinkClick r:id="rId3"/>
              </a:rPr>
              <a:t>mentor.ieee.org/omniran/dcn/16/omniran-16-0072-00-00TG-sep-2016-confcall-minutes.docx</a:t>
            </a:r>
            <a:endParaRPr lang="en-US" dirty="0"/>
          </a:p>
          <a:p>
            <a:r>
              <a:rPr lang="en-US" dirty="0" smtClean="0"/>
              <a:t>Reports</a:t>
            </a:r>
          </a:p>
          <a:p>
            <a:pPr lvl="1"/>
            <a:r>
              <a:rPr lang="en-US" dirty="0" smtClean="0"/>
              <a:t>802.1CF TG ballot recirculation</a:t>
            </a:r>
          </a:p>
          <a:p>
            <a:pPr lvl="2"/>
            <a:r>
              <a:rPr lang="en-US" dirty="0">
                <a:hlinkClick r:id="rId4"/>
              </a:rPr>
              <a:t>http://</a:t>
            </a:r>
            <a:r>
              <a:rPr lang="en-US" dirty="0" smtClean="0">
                <a:hlinkClick r:id="rId4"/>
              </a:rPr>
              <a:t>www.ieee802.org/1/private/email2/msg25260.html</a:t>
            </a:r>
            <a:endParaRPr lang="en-US" dirty="0"/>
          </a:p>
          <a:p>
            <a:pPr lvl="0"/>
            <a:r>
              <a:rPr lang="en-US" dirty="0"/>
              <a:t>Resolution of comments on </a:t>
            </a:r>
            <a:r>
              <a:rPr lang="en-US" dirty="0" smtClean="0"/>
              <a:t>chapter </a:t>
            </a:r>
            <a:r>
              <a:rPr lang="en-US" dirty="0"/>
              <a:t>8 of </a:t>
            </a:r>
            <a:r>
              <a:rPr lang="en-US" dirty="0" smtClean="0"/>
              <a:t>802.1CF-d0.2</a:t>
            </a:r>
          </a:p>
          <a:p>
            <a:pPr lvl="2"/>
            <a:r>
              <a:rPr lang="en-US" dirty="0">
                <a:hlinkClick r:id="rId5"/>
              </a:rPr>
              <a:t>https://</a:t>
            </a:r>
            <a:r>
              <a:rPr lang="en-US" dirty="0" smtClean="0">
                <a:hlinkClick r:id="rId5"/>
              </a:rPr>
              <a:t>mentor.ieee.org/omniran/dcn/16/omniran-16-0066-00-CF00-comments-on-p802-1cf-d02.xls</a:t>
            </a:r>
            <a:endParaRPr lang="en-US" dirty="0"/>
          </a:p>
          <a:p>
            <a:pPr lvl="0"/>
            <a:r>
              <a:rPr lang="en-US" dirty="0"/>
              <a:t>Contributions to P802.1CF</a:t>
            </a:r>
          </a:p>
          <a:p>
            <a:pPr lvl="1"/>
            <a:r>
              <a:rPr lang="en-US" dirty="0"/>
              <a:t>Access network </a:t>
            </a:r>
            <a:r>
              <a:rPr lang="en-US" dirty="0" smtClean="0"/>
              <a:t>instantiation</a:t>
            </a:r>
          </a:p>
          <a:p>
            <a:pPr lvl="2"/>
            <a:r>
              <a:rPr lang="en-US" dirty="0">
                <a:hlinkClick r:id="rId6"/>
              </a:rPr>
              <a:t>https://</a:t>
            </a:r>
            <a:r>
              <a:rPr lang="en-US" dirty="0" smtClean="0">
                <a:hlinkClick r:id="rId6"/>
              </a:rPr>
              <a:t>mentor.ieee.org/omniran/dcn/16/omniran-16-0073-00-CF00-virtual-access-network-instantiation.docx</a:t>
            </a:r>
            <a:endParaRPr lang="en-US" dirty="0"/>
          </a:p>
          <a:p>
            <a:pPr lvl="1"/>
            <a:r>
              <a:rPr lang="en-US" dirty="0" smtClean="0"/>
              <a:t>Other</a:t>
            </a:r>
          </a:p>
          <a:p>
            <a:pPr lvl="2"/>
            <a:r>
              <a:rPr lang="en-US" dirty="0">
                <a:hlinkClick r:id="rId7"/>
              </a:rPr>
              <a:t>https://</a:t>
            </a:r>
            <a:r>
              <a:rPr lang="en-US" dirty="0" smtClean="0">
                <a:hlinkClick r:id="rId7"/>
              </a:rPr>
              <a:t>mentor.ieee.org/omniran/dcn/16/omniran-16-0067-01-CF00-deployment-scenarios-for-home-network.docx</a:t>
            </a:r>
            <a:endParaRPr lang="en-US" dirty="0"/>
          </a:p>
          <a:p>
            <a:pPr lvl="0"/>
            <a:r>
              <a:rPr lang="en-US" dirty="0"/>
              <a:t>Plans for the San Antonio F2F meeting</a:t>
            </a:r>
          </a:p>
          <a:p>
            <a:pPr lvl="0"/>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pPr lvl="1"/>
            <a:r>
              <a:rPr lang="en-US" dirty="0" err="1"/>
              <a:t>Confcall</a:t>
            </a:r>
            <a:r>
              <a:rPr lang="en-US" dirty="0"/>
              <a:t> Sept 27th minutes</a:t>
            </a:r>
          </a:p>
          <a:p>
            <a:pPr lvl="2"/>
            <a:r>
              <a:rPr lang="en-US" dirty="0">
                <a:hlinkClick r:id="rId2"/>
              </a:rPr>
              <a:t>https://</a:t>
            </a:r>
            <a:r>
              <a:rPr lang="en-US" dirty="0" smtClean="0">
                <a:hlinkClick r:id="rId2"/>
              </a:rPr>
              <a:t>mentor.ieee.org/omniran/dcn/16/omniran-16-0072-00-00TG-sep-2016-confcall-minutes.docx</a:t>
            </a:r>
            <a:endParaRPr lang="en-US" dirty="0" smtClean="0"/>
          </a:p>
          <a:p>
            <a:pPr lvl="2"/>
            <a:r>
              <a:rPr lang="en-US" dirty="0" smtClean="0"/>
              <a:t>Chair presented minutes. No comments raised.</a:t>
            </a:r>
            <a:endParaRPr lang="en-US" dirty="0"/>
          </a:p>
          <a:p>
            <a:r>
              <a:rPr lang="en-US" dirty="0" smtClean="0"/>
              <a:t>Reports</a:t>
            </a:r>
          </a:p>
          <a:p>
            <a:pPr lvl="1"/>
            <a:r>
              <a:rPr lang="en-US" dirty="0"/>
              <a:t>802.1CF TG ballot recirculation</a:t>
            </a:r>
          </a:p>
          <a:p>
            <a:pPr lvl="2"/>
            <a:r>
              <a:rPr lang="en-US" dirty="0">
                <a:hlinkClick r:id="rId3"/>
              </a:rPr>
              <a:t>http://www.ieee802.org/1/private/email2/msg25260.html</a:t>
            </a:r>
            <a:endParaRPr lang="en-US" dirty="0"/>
          </a:p>
          <a:p>
            <a:pPr lvl="2"/>
            <a:r>
              <a:rPr lang="en-US" dirty="0" smtClean="0"/>
              <a:t>Chair reported that creation of D0.3 happened in time. Recirculation started on October 18</a:t>
            </a:r>
            <a:r>
              <a:rPr lang="en-US" baseline="30000" dirty="0" smtClean="0"/>
              <a:t>th</a:t>
            </a:r>
            <a:r>
              <a:rPr lang="en-US" dirty="0" smtClean="0"/>
              <a:t>, with comments due latest on November 3</a:t>
            </a:r>
            <a:r>
              <a:rPr lang="en-US" baseline="30000" dirty="0" smtClean="0"/>
              <a:t>rd</a:t>
            </a:r>
            <a:r>
              <a:rPr lang="en-US" dirty="0" smtClean="0"/>
              <a:t>.</a:t>
            </a:r>
          </a:p>
          <a:p>
            <a:pPr lvl="2"/>
            <a:r>
              <a:rPr lang="en-US" dirty="0" smtClean="0"/>
              <a:t>Comment resolution will start at the San Antonio meeting. </a:t>
            </a:r>
          </a:p>
          <a:p>
            <a:pPr lvl="1"/>
            <a:r>
              <a:rPr lang="en-US" dirty="0" smtClean="0"/>
              <a:t>5G SC status</a:t>
            </a:r>
          </a:p>
          <a:p>
            <a:pPr lvl="2"/>
            <a:r>
              <a:rPr lang="en-US" dirty="0" smtClean="0"/>
              <a:t>Liaison send out by EC to 3GPP PCG to invite for intensified cooperation on inclusion of 802.11 into IMT-2020 application.</a:t>
            </a:r>
            <a:endParaRPr lang="en-US" dirty="0"/>
          </a:p>
          <a:p>
            <a:pPr lvl="2"/>
            <a:r>
              <a:rPr lang="en-US" dirty="0" smtClean="0"/>
              <a:t>OmniRAN planning a special session in San Antonio to progress 5G SC Action A.</a:t>
            </a:r>
          </a:p>
          <a:p>
            <a:pPr lvl="1"/>
            <a:r>
              <a:rPr lang="en-US" dirty="0" smtClean="0"/>
              <a:t>Other reports</a:t>
            </a:r>
          </a:p>
          <a:p>
            <a:pPr lvl="2"/>
            <a:r>
              <a:rPr lang="en-US" dirty="0" smtClean="0"/>
              <a:t>None.</a:t>
            </a:r>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Resolution of comments on chapter 8 of 802.1CF-d0.2</a:t>
            </a:r>
          </a:p>
          <a:p>
            <a:pPr lvl="2"/>
            <a:r>
              <a:rPr lang="en-US" dirty="0">
                <a:hlinkClick r:id="rId2"/>
              </a:rPr>
              <a:t>https://</a:t>
            </a:r>
            <a:r>
              <a:rPr lang="en-US" dirty="0" smtClean="0">
                <a:hlinkClick r:id="rId2"/>
              </a:rPr>
              <a:t>mentor.ieee.org/omniran/dcn/16/omniran-16-0066-00-CF00-comments-on-p802-1cf-d02.xls</a:t>
            </a:r>
            <a:endParaRPr lang="en-US" dirty="0" smtClean="0"/>
          </a:p>
          <a:p>
            <a:pPr lvl="2"/>
            <a:r>
              <a:rPr lang="en-US" dirty="0" smtClean="0"/>
              <a:t>Resolution done. Excel </a:t>
            </a:r>
            <a:r>
              <a:rPr lang="en-US" dirty="0"/>
              <a:t>sheet uploaded under </a:t>
            </a:r>
            <a:r>
              <a:rPr lang="en-US" dirty="0">
                <a:hlinkClick r:id="rId3"/>
              </a:rPr>
              <a:t>https://</a:t>
            </a:r>
            <a:r>
              <a:rPr lang="en-US" dirty="0" smtClean="0">
                <a:hlinkClick r:id="rId3"/>
              </a:rPr>
              <a:t>mentor.ieee.org/omniran/dcn/16/omniran-16-0076-00-00TG-doc-16-66-comments-resolution.xls</a:t>
            </a:r>
            <a:endParaRPr lang="en-US" dirty="0" smtClean="0"/>
          </a:p>
          <a:p>
            <a:pPr lvl="2"/>
            <a:r>
              <a:rPr lang="en-US" dirty="0" smtClean="0"/>
              <a:t>Antonio will provide additional paragraph on northbound interfaces and relation of SDN architecture to NRM until November 14</a:t>
            </a:r>
            <a:r>
              <a:rPr lang="en-US" baseline="30000" dirty="0" smtClean="0"/>
              <a:t>th</a:t>
            </a:r>
            <a:r>
              <a:rPr lang="en-US" dirty="0" smtClean="0"/>
              <a:t>.</a:t>
            </a:r>
          </a:p>
          <a:p>
            <a:pPr lvl="2"/>
            <a:r>
              <a:rPr lang="en-US" dirty="0" smtClean="0"/>
              <a:t>Chapter 8.1 source figures required for terminology alignment. Antonio to deliver until November 14</a:t>
            </a:r>
            <a:r>
              <a:rPr lang="en-US" baseline="30000" dirty="0" smtClean="0"/>
              <a:t>th</a:t>
            </a:r>
            <a:r>
              <a:rPr lang="en-US" dirty="0" smtClean="0"/>
              <a:t>.</a:t>
            </a:r>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a:t>Contributions to P802.1CF</a:t>
            </a:r>
          </a:p>
          <a:p>
            <a:pPr lvl="1"/>
            <a:r>
              <a:rPr lang="en-US" dirty="0"/>
              <a:t>Access network instantiation</a:t>
            </a:r>
          </a:p>
          <a:p>
            <a:pPr lvl="2"/>
            <a:r>
              <a:rPr lang="en-US" dirty="0">
                <a:hlinkClick r:id="rId2"/>
              </a:rPr>
              <a:t>https://</a:t>
            </a:r>
            <a:r>
              <a:rPr lang="en-US" dirty="0" smtClean="0">
                <a:hlinkClick r:id="rId2"/>
              </a:rPr>
              <a:t>mentor.ieee.org/omniran/dcn/16/omniran-16-0073-00-CF00-virtual-access-network-instantiation.docx</a:t>
            </a:r>
            <a:endParaRPr lang="en-US" dirty="0" smtClean="0"/>
          </a:p>
          <a:p>
            <a:pPr lvl="2"/>
            <a:r>
              <a:rPr lang="en-US" dirty="0" smtClean="0"/>
              <a:t>Yonggang presented document. Lively discussions.</a:t>
            </a:r>
          </a:p>
          <a:p>
            <a:pPr lvl="2"/>
            <a:r>
              <a:rPr lang="en-US" dirty="0" smtClean="0"/>
              <a:t>Differentiation necessary between virtual network and virtualized network. Antonio recommends to follow terminology as provided by the NGMN whitepaper on network slicing:</a:t>
            </a:r>
          </a:p>
          <a:p>
            <a:pPr lvl="3"/>
            <a:r>
              <a:rPr lang="en-US" u="sng" dirty="0">
                <a:hlinkClick r:id="rId3"/>
              </a:rPr>
              <a:t>https://</a:t>
            </a:r>
            <a:r>
              <a:rPr lang="en-US" u="sng" dirty="0" smtClean="0">
                <a:hlinkClick r:id="rId3"/>
              </a:rPr>
              <a:t>www.ngmn.org/uploads/media/160113_Network_Slicing_v1_0.pdf</a:t>
            </a:r>
            <a:endParaRPr lang="en-US" u="sng" dirty="0" smtClean="0"/>
          </a:p>
          <a:p>
            <a:pPr lvl="2"/>
            <a:r>
              <a:rPr lang="en-US" dirty="0" smtClean="0"/>
              <a:t>Chair concluded that more discussion at the San Antonio meeting is necessary to clarify the numerous issues mentioned during the call.</a:t>
            </a:r>
          </a:p>
          <a:p>
            <a:pPr lvl="2"/>
            <a:r>
              <a:rPr lang="en-US" dirty="0" smtClean="0"/>
              <a:t>Yonggang asked for raising the issues per email to allow him to prepare an enhanced revision for the San Antonio meeting</a:t>
            </a:r>
            <a:endParaRPr lang="en-US" dirty="0"/>
          </a:p>
          <a:p>
            <a:pPr lvl="1"/>
            <a:r>
              <a:rPr lang="en-US" dirty="0"/>
              <a:t>Other</a:t>
            </a:r>
          </a:p>
          <a:p>
            <a:pPr lvl="2"/>
            <a:r>
              <a:rPr lang="en-US" dirty="0">
                <a:hlinkClick r:id="rId4"/>
              </a:rPr>
              <a:t>https://</a:t>
            </a:r>
            <a:r>
              <a:rPr lang="en-US" dirty="0" smtClean="0">
                <a:hlinkClick r:id="rId4"/>
              </a:rPr>
              <a:t>mentor.ieee.org/omniran/dcn/16/omniran-16-0067-01-CF00-deployment-scenarios-for-home-network.docx</a:t>
            </a:r>
            <a:endParaRPr lang="en-US" dirty="0" smtClean="0"/>
          </a:p>
          <a:p>
            <a:pPr lvl="2"/>
            <a:r>
              <a:rPr lang="en-US" dirty="0" smtClean="0"/>
              <a:t>Wang Hao briefly presented the revision of the text about the home network deployment scenario.</a:t>
            </a:r>
          </a:p>
          <a:p>
            <a:pPr lvl="2"/>
            <a:r>
              <a:rPr lang="en-US" dirty="0" smtClean="0"/>
              <a:t>Main discussion targeted the figure indicating the mapping to the NRM. Max recommended to emphasize the logical nature of the mapping by indicating logical entities by solid lines and physical entities by doted lines. Additionally all reference points should be labeled regardless whether the reference points are exposed in the realization or not.</a:t>
            </a:r>
          </a:p>
          <a:p>
            <a:pPr lvl="2"/>
            <a:r>
              <a:rPr lang="en-US" dirty="0" smtClean="0"/>
              <a:t>Wang Hao will create a further revision incorporating enhancements discussed in the meeting also encouraging further feedback by email. Discussion will continue at the San Antonio meeting.</a:t>
            </a:r>
            <a:endParaRPr lang="en-US" dirty="0"/>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Agenda </a:t>
            </a:r>
            <a:r>
              <a:rPr lang="en-US" dirty="0"/>
              <a:t>for the upcoming F2F </a:t>
            </a:r>
            <a:r>
              <a:rPr lang="en-US" dirty="0" smtClean="0"/>
              <a:t>meeting</a:t>
            </a:r>
          </a:p>
          <a:p>
            <a:pPr lvl="1"/>
            <a:r>
              <a:rPr lang="en-US" dirty="0" smtClean="0"/>
              <a:t>San Antonio, TX on November 7</a:t>
            </a:r>
            <a:r>
              <a:rPr lang="en-US" baseline="30000" dirty="0" smtClean="0"/>
              <a:t>th</a:t>
            </a:r>
            <a:r>
              <a:rPr lang="en-US" dirty="0" smtClean="0"/>
              <a:t> -11</a:t>
            </a:r>
            <a:r>
              <a:rPr lang="en-US" baseline="30000" dirty="0" smtClean="0"/>
              <a:t>th</a:t>
            </a:r>
            <a:r>
              <a:rPr lang="en-US" dirty="0" smtClean="0"/>
              <a:t> </a:t>
            </a:r>
          </a:p>
          <a:p>
            <a:pPr lvl="1"/>
            <a:r>
              <a:rPr lang="en-US" dirty="0" smtClean="0"/>
              <a:t>Agenda proposal and session graphics on next two </a:t>
            </a:r>
            <a:r>
              <a:rPr lang="en-US" dirty="0" smtClean="0"/>
              <a:t>slides</a:t>
            </a:r>
          </a:p>
          <a:p>
            <a:pPr lvl="2"/>
            <a:r>
              <a:rPr lang="en-US" dirty="0" smtClean="0"/>
              <a:t>Chair introduced the allocation of meeting slots as well as the proposed agenda.</a:t>
            </a:r>
          </a:p>
          <a:p>
            <a:pPr lvl="2"/>
            <a:r>
              <a:rPr lang="en-US" dirty="0" smtClean="0"/>
              <a:t>No additional requests or recommendations were brought up during the call.</a:t>
            </a:r>
            <a:endParaRPr lang="en-US" dirty="0" smtClean="0"/>
          </a:p>
          <a:p>
            <a:pPr lvl="1"/>
            <a:endParaRPr lang="en-US" dirty="0"/>
          </a:p>
          <a:p>
            <a:r>
              <a:rPr lang="en-US" dirty="0" smtClean="0"/>
              <a:t>AOB</a:t>
            </a:r>
          </a:p>
          <a:p>
            <a:pPr lvl="1"/>
            <a:r>
              <a:rPr lang="en-US" dirty="0" smtClean="0"/>
              <a:t>None</a:t>
            </a:r>
            <a:endParaRPr lang="en-US" dirty="0" smtClean="0"/>
          </a:p>
          <a:p>
            <a:pPr lvl="1"/>
            <a:endParaRPr lang="en-US" dirty="0"/>
          </a:p>
          <a:p>
            <a:r>
              <a:rPr lang="en-US" dirty="0" smtClean="0"/>
              <a:t>Meeting adjourned by chair </a:t>
            </a:r>
            <a:r>
              <a:rPr lang="en-US" dirty="0" smtClean="0"/>
              <a:t>at 11:21ET</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05374227"/>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11/09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r>
                        <a:rPr lang="en-US" sz="1800" baseline="0" dirty="0" smtClean="0">
                          <a:solidFill>
                            <a:schemeClr val="tx2"/>
                          </a:solidFill>
                        </a:rPr>
                        <a:t> 11</a:t>
                      </a:r>
                      <a:r>
                        <a:rPr lang="en-US" sz="1800" dirty="0" smtClean="0">
                          <a:solidFill>
                            <a:schemeClr val="tx2"/>
                          </a:solidFill>
                        </a:rPr>
                        <a:t>/10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11/11</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802.11AANI</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802.11 ARC</a:t>
                      </a:r>
                      <a:endParaRPr lang="en-US" sz="1200" dirty="0"/>
                    </a:p>
                  </a:txBody>
                  <a:tcPr marL="36000" marR="36000" marT="36000" marB="36000">
                    <a:solidFill>
                      <a:schemeClr val="bg1">
                        <a:lumMod val="85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5G Special Session</a:t>
                      </a:r>
                      <a:endParaRPr lang="en-US" sz="1200" dirty="0" smtClean="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smtClean="0"/>
                        <a:t>Privacy</a:t>
                      </a:r>
                      <a:r>
                        <a:rPr lang="en-US" sz="1200" baseline="0" dirty="0" smtClean="0"/>
                        <a:t> Open </a:t>
                      </a:r>
                      <a:r>
                        <a:rPr lang="en-US" sz="1200" baseline="0" dirty="0" err="1" smtClean="0"/>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October 25</a:t>
            </a:r>
            <a:r>
              <a:rPr lang="en-GB" baseline="30000" dirty="0" smtClean="0"/>
              <a:t>th</a:t>
            </a:r>
            <a:r>
              <a:rPr lang="en-US" dirty="0" smtClean="0"/>
              <a:t>, 2016 at 09:30-11:00am ET</a:t>
            </a:r>
          </a:p>
          <a:p>
            <a:endParaRPr lang="en-US" dirty="0" smtClean="0"/>
          </a:p>
          <a:p>
            <a:r>
              <a:rPr lang="en-US" dirty="0" smtClean="0"/>
              <a:t>Join </a:t>
            </a:r>
            <a:r>
              <a:rPr lang="en-US" dirty="0"/>
              <a:t>WebEx meeting:</a:t>
            </a:r>
          </a:p>
          <a:p>
            <a:pPr lvl="1"/>
            <a:r>
              <a:rPr lang="en-US" dirty="0" smtClean="0">
                <a:hlinkClick r:id="rId3"/>
              </a:rPr>
              <a:t>https</a:t>
            </a:r>
            <a:r>
              <a:rPr lang="en-US" dirty="0">
                <a:hlinkClick r:id="rId3"/>
              </a:rPr>
              <a:t>://</a:t>
            </a:r>
            <a:r>
              <a:rPr lang="en-US" dirty="0" smtClean="0">
                <a:hlinkClick r:id="rId3"/>
              </a:rPr>
              <a:t>nokiameetings.webex.com/nokiameetings/j.php?MTID=m188411d73bd2839e7688641c2762c848</a:t>
            </a:r>
            <a:endParaRPr lang="en-US" dirty="0" smtClean="0"/>
          </a:p>
          <a:p>
            <a:pPr lvl="1"/>
            <a:r>
              <a:rPr lang="en-US" dirty="0" smtClean="0"/>
              <a:t>Meeting </a:t>
            </a:r>
            <a:r>
              <a:rPr lang="en-US" dirty="0"/>
              <a:t>number: 958 153 858   </a:t>
            </a:r>
            <a:endParaRPr lang="en-US" dirty="0" smtClean="0"/>
          </a:p>
          <a:p>
            <a:pPr lvl="1"/>
            <a:r>
              <a:rPr lang="en-US" dirty="0" smtClean="0"/>
              <a:t>Meeting </a:t>
            </a:r>
            <a:r>
              <a:rPr lang="en-US" dirty="0"/>
              <a:t>password: </a:t>
            </a:r>
            <a:r>
              <a:rPr lang="en-US" dirty="0" smtClean="0"/>
              <a:t>D8JP9Cg6</a:t>
            </a:r>
          </a:p>
          <a:p>
            <a:pPr lvl="1"/>
            <a:endParaRPr lang="en-US" dirty="0" smtClean="0"/>
          </a:p>
          <a:p>
            <a:r>
              <a:rPr lang="en-US" dirty="0" smtClean="0"/>
              <a:t>Join </a:t>
            </a:r>
            <a:r>
              <a:rPr lang="en-US" dirty="0"/>
              <a:t>by </a:t>
            </a:r>
            <a:r>
              <a:rPr lang="en-US" dirty="0" smtClean="0"/>
              <a:t>phone</a:t>
            </a:r>
          </a:p>
          <a:p>
            <a:pPr lvl="1"/>
            <a:r>
              <a:rPr lang="en-US" dirty="0"/>
              <a:t>Access code: 958 153 858  </a:t>
            </a:r>
            <a:endParaRPr lang="en-US" dirty="0" smtClean="0"/>
          </a:p>
          <a:p>
            <a:pPr lvl="1"/>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Agenda proposal</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smtClean="0"/>
              <a:t>Review of minutes</a:t>
            </a:r>
          </a:p>
          <a:p>
            <a:pPr lvl="1"/>
            <a:r>
              <a:rPr lang="en-US" dirty="0" err="1" smtClean="0"/>
              <a:t>Confcall</a:t>
            </a:r>
            <a:r>
              <a:rPr lang="en-US" dirty="0" smtClean="0"/>
              <a:t> Sept 27th minutes</a:t>
            </a:r>
          </a:p>
          <a:p>
            <a:r>
              <a:rPr lang="en-US" dirty="0" smtClean="0"/>
              <a:t>Reports</a:t>
            </a:r>
          </a:p>
          <a:p>
            <a:pPr lvl="0"/>
            <a:r>
              <a:rPr lang="en-US" dirty="0" smtClean="0"/>
              <a:t>Resolution of comments on </a:t>
            </a:r>
            <a:br>
              <a:rPr lang="en-US" dirty="0" smtClean="0"/>
            </a:br>
            <a:r>
              <a:rPr lang="en-US" dirty="0" smtClean="0"/>
              <a:t>chapter 8 of 802.1CF-d0.2</a:t>
            </a:r>
          </a:p>
          <a:p>
            <a:pPr lvl="0"/>
            <a:r>
              <a:rPr lang="en-US" dirty="0" smtClean="0"/>
              <a:t>Contributions to P802.1CF</a:t>
            </a:r>
          </a:p>
          <a:p>
            <a:pPr lvl="1"/>
            <a:r>
              <a:rPr lang="en-US" dirty="0" smtClean="0"/>
              <a:t>Access network instantiation</a:t>
            </a:r>
          </a:p>
          <a:p>
            <a:pPr lvl="1"/>
            <a:r>
              <a:rPr lang="en-US" dirty="0" smtClean="0"/>
              <a:t>other</a:t>
            </a:r>
          </a:p>
          <a:p>
            <a:pPr lvl="0"/>
            <a:r>
              <a:rPr lang="en-US" dirty="0" smtClean="0"/>
              <a:t>Plans for the San Antonio F2F meeting</a:t>
            </a:r>
          </a:p>
          <a:p>
            <a:pPr lvl="0"/>
            <a:r>
              <a:rPr lang="en-US" dirty="0" err="1" smtClean="0"/>
              <a:t>AoB</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09:32 AM ET</a:t>
            </a:r>
          </a:p>
          <a:p>
            <a:r>
              <a:rPr lang="en-GB" sz="2400" dirty="0" smtClean="0"/>
              <a:t>Minutes taker:</a:t>
            </a:r>
          </a:p>
          <a:p>
            <a:pPr lvl="1"/>
            <a:r>
              <a:rPr lang="en-GB" sz="2000" dirty="0" smtClean="0"/>
              <a:t>Wang Hao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53938754"/>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Fan</a:t>
                      </a:r>
                      <a:r>
                        <a:rPr lang="en-US" sz="1400" baseline="0" dirty="0" smtClean="0">
                          <a:solidFill>
                            <a:schemeClr val="tx1"/>
                          </a:solidFill>
                        </a:rPr>
                        <a:t> </a:t>
                      </a:r>
                      <a:r>
                        <a:rPr lang="en-US" sz="1400" baseline="0" dirty="0" err="1" smtClean="0">
                          <a:solidFill>
                            <a:schemeClr val="tx1"/>
                          </a:solidFill>
                        </a:rPr>
                        <a:t>Xiaojing</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effectLst/>
                        </a:rPr>
                        <a:t>Wang Hao</a:t>
                      </a:r>
                      <a:endParaRPr lang="en-US" sz="1400" dirty="0">
                        <a:solidFill>
                          <a:schemeClr val="tx1"/>
                        </a:solidFill>
                      </a:endParaRPr>
                    </a:p>
                  </a:txBody>
                  <a:tcPr/>
                </a:tc>
                <a:tc>
                  <a:txBody>
                    <a:bodyPr/>
                    <a:lstStyle/>
                    <a:p>
                      <a:r>
                        <a:rPr lang="en-US" sz="1400" dirty="0" smtClean="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Su Yi</a:t>
                      </a: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1196</TotalTime>
  <Words>1351</Words>
  <Application>Microsoft Office PowerPoint</Application>
  <PresentationFormat>On-screen Show (4:3)</PresentationFormat>
  <Paragraphs>229</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October 25th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Nov 2016 Agenda Graphics</vt:lpstr>
      <vt:lpstr>Agenda proposal for November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291</cp:revision>
  <cp:lastPrinted>1998-02-10T13:28:06Z</cp:lastPrinted>
  <dcterms:created xsi:type="dcterms:W3CDTF">2011-12-30T17:06:23Z</dcterms:created>
  <dcterms:modified xsi:type="dcterms:W3CDTF">2016-10-26T16:16:10Z</dcterms:modified>
</cp:coreProperties>
</file>