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24" d="100"/>
          <a:sy n="124" d="100"/>
        </p:scale>
        <p:origin x="96"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omniran-16-0074-00-00TG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72-00-00TG-sep-2016-confcall-minutes.docx" TargetMode="External"/><Relationship Id="rId7" Type="http://schemas.openxmlformats.org/officeDocument/2006/relationships/hyperlink" Target="https://mentor.ieee.org/omniran/dcn/16/omniran-16-0067-01-CF00-deployment-scenarios-for-home-network.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73-00-CF00-virtual-access-network-instantiation.docx" TargetMode="External"/><Relationship Id="rId5" Type="http://schemas.openxmlformats.org/officeDocument/2006/relationships/hyperlink" Target="https://mentor.ieee.org/omniran/dcn/16/omniran-16-0066-00-CF00-comments-on-p802-1cf-d02.xls" TargetMode="External"/><Relationship Id="rId4" Type="http://schemas.openxmlformats.org/officeDocument/2006/relationships/hyperlink" Target="http://www.ieee802.org/1/private/email2/msg25260.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private/email2/msg25260.html" TargetMode="External"/><Relationship Id="rId2" Type="http://schemas.openxmlformats.org/officeDocument/2006/relationships/hyperlink" Target="https://mentor.ieee.org/omniran/dcn/16/omniran-16-0072-00-00TG-sep-2016-confcall-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6/omniran-16-0066-00-CF00-comments-on-p802-1cf-d02.x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6/omniran-16-0067-01-CF00-deployment-scenarios-for-home-network.docx" TargetMode="External"/><Relationship Id="rId2" Type="http://schemas.openxmlformats.org/officeDocument/2006/relationships/hyperlink" Target="https://mentor.ieee.org/omniran/dcn/16/omniran-16-0073-00-CF00-virtual-access-network-instantiatio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88411d73bd2839e7688641c2762c84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October 25</a:t>
            </a:r>
            <a:r>
              <a:rPr lang="en-US" baseline="30000" dirty="0" smtClean="0"/>
              <a:t>th</a:t>
            </a:r>
            <a:r>
              <a:rPr lang="en-US" dirty="0" smtClean="0"/>
              <a:t> </a:t>
            </a:r>
            <a:r>
              <a:rPr lang="en-US" dirty="0" smtClean="0"/>
              <a:t>, </a:t>
            </a:r>
            <a:r>
              <a:rPr lang="en-US" dirty="0" smtClean="0"/>
              <a:t>2016 Conference Call</a:t>
            </a:r>
            <a:endParaRPr lang="en-US" dirty="0"/>
          </a:p>
        </p:txBody>
      </p:sp>
      <p:sp>
        <p:nvSpPr>
          <p:cNvPr id="3" name="Subtitle 2"/>
          <p:cNvSpPr>
            <a:spLocks noGrp="1"/>
          </p:cNvSpPr>
          <p:nvPr>
            <p:ph type="subTitle" idx="1"/>
          </p:nvPr>
        </p:nvSpPr>
        <p:spPr/>
        <p:txBody>
          <a:bodyPr/>
          <a:lstStyle/>
          <a:p>
            <a:r>
              <a:rPr lang="en-US" dirty="0" smtClean="0"/>
              <a:t>2016-10-24</a:t>
            </a:r>
            <a:r>
              <a:rPr lang="en-US" dirty="0"/>
              <a:t/>
            </a:r>
            <a:br>
              <a:rPr lang="en-US" dirty="0"/>
            </a:br>
            <a:r>
              <a:rPr lang="en-US" dirty="0"/>
              <a:t>Max </a:t>
            </a:r>
            <a:r>
              <a:rPr lang="en-US" dirty="0" smtClean="0"/>
              <a:t>Riegel, </a:t>
            </a:r>
            <a:r>
              <a:rPr lang="en-US" dirty="0" smtClean="0"/>
              <a:t>Nokia </a:t>
            </a:r>
            <a:r>
              <a:rPr lang="en-US" dirty="0" err="1" smtClean="0"/>
              <a:t>BellLabs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a:t>Review of minutes</a:t>
            </a:r>
          </a:p>
          <a:p>
            <a:pPr lvl="1"/>
            <a:r>
              <a:rPr lang="en-US" dirty="0" err="1"/>
              <a:t>Confcall</a:t>
            </a:r>
            <a:r>
              <a:rPr lang="en-US" dirty="0"/>
              <a:t> Sept 27th </a:t>
            </a:r>
            <a:r>
              <a:rPr lang="en-US" dirty="0" smtClean="0"/>
              <a:t>minutes</a:t>
            </a:r>
          </a:p>
          <a:p>
            <a:pPr lvl="2"/>
            <a:r>
              <a:rPr lang="en-US" dirty="0">
                <a:hlinkClick r:id="rId3"/>
              </a:rPr>
              <a:t>https://</a:t>
            </a:r>
            <a:r>
              <a:rPr lang="en-US" dirty="0" smtClean="0">
                <a:hlinkClick r:id="rId3"/>
              </a:rPr>
              <a:t>mentor.ieee.org/omniran/dcn/16/omniran-16-0072-00-00TG-sep-2016-confcall-minutes.docx</a:t>
            </a:r>
            <a:endParaRPr lang="en-US" dirty="0"/>
          </a:p>
          <a:p>
            <a:r>
              <a:rPr lang="en-US" dirty="0" smtClean="0"/>
              <a:t>Reports</a:t>
            </a:r>
          </a:p>
          <a:p>
            <a:pPr lvl="1"/>
            <a:r>
              <a:rPr lang="en-US" dirty="0" smtClean="0"/>
              <a:t>802.1CF TG ballot recirculation</a:t>
            </a:r>
          </a:p>
          <a:p>
            <a:pPr lvl="2"/>
            <a:r>
              <a:rPr lang="en-US" dirty="0">
                <a:hlinkClick r:id="rId4"/>
              </a:rPr>
              <a:t>http://</a:t>
            </a:r>
            <a:r>
              <a:rPr lang="en-US" dirty="0" smtClean="0">
                <a:hlinkClick r:id="rId4"/>
              </a:rPr>
              <a:t>www.ieee802.org/1/private/email2/msg25260.html</a:t>
            </a:r>
            <a:endParaRPr lang="en-US" dirty="0"/>
          </a:p>
          <a:p>
            <a:pPr lvl="0"/>
            <a:r>
              <a:rPr lang="en-US" dirty="0"/>
              <a:t>Resolution of comments on </a:t>
            </a:r>
            <a:r>
              <a:rPr lang="en-US" dirty="0" smtClean="0"/>
              <a:t>chapter </a:t>
            </a:r>
            <a:r>
              <a:rPr lang="en-US" dirty="0"/>
              <a:t>8 of </a:t>
            </a:r>
            <a:r>
              <a:rPr lang="en-US" dirty="0" smtClean="0"/>
              <a:t>802.1CF-d0.2</a:t>
            </a:r>
          </a:p>
          <a:p>
            <a:pPr lvl="2"/>
            <a:r>
              <a:rPr lang="en-US" dirty="0">
                <a:hlinkClick r:id="rId5"/>
              </a:rPr>
              <a:t>https://</a:t>
            </a:r>
            <a:r>
              <a:rPr lang="en-US" dirty="0" smtClean="0">
                <a:hlinkClick r:id="rId5"/>
              </a:rPr>
              <a:t>mentor.ieee.org/omniran/dcn/16/omniran-16-0066-00-CF00-comments-on-p802-1cf-d02.xls</a:t>
            </a:r>
            <a:endParaRPr lang="en-US" dirty="0"/>
          </a:p>
          <a:p>
            <a:pPr lvl="0"/>
            <a:r>
              <a:rPr lang="en-US" dirty="0"/>
              <a:t>Contributions to P802.1CF</a:t>
            </a:r>
          </a:p>
          <a:p>
            <a:pPr lvl="1"/>
            <a:r>
              <a:rPr lang="en-US" dirty="0"/>
              <a:t>Access network </a:t>
            </a:r>
            <a:r>
              <a:rPr lang="en-US" dirty="0" smtClean="0"/>
              <a:t>instantiation</a:t>
            </a:r>
          </a:p>
          <a:p>
            <a:pPr lvl="2"/>
            <a:r>
              <a:rPr lang="en-US" dirty="0">
                <a:hlinkClick r:id="rId6"/>
              </a:rPr>
              <a:t>https://</a:t>
            </a:r>
            <a:r>
              <a:rPr lang="en-US" dirty="0" smtClean="0">
                <a:hlinkClick r:id="rId6"/>
              </a:rPr>
              <a:t>mentor.ieee.org/omniran/dcn/16/omniran-16-0073-00-CF00-virtual-access-network-instantiation.docx</a:t>
            </a:r>
            <a:endParaRPr lang="en-US" dirty="0"/>
          </a:p>
          <a:p>
            <a:pPr lvl="1"/>
            <a:r>
              <a:rPr lang="en-US" dirty="0" smtClean="0"/>
              <a:t>Other</a:t>
            </a:r>
          </a:p>
          <a:p>
            <a:pPr lvl="2"/>
            <a:r>
              <a:rPr lang="en-US" dirty="0">
                <a:hlinkClick r:id="rId7"/>
              </a:rPr>
              <a:t>https://</a:t>
            </a:r>
            <a:r>
              <a:rPr lang="en-US" dirty="0" smtClean="0">
                <a:hlinkClick r:id="rId7"/>
              </a:rPr>
              <a:t>mentor.ieee.org/omniran/dcn/16/omniran-16-0067-01-CF00-deployment-scenarios-for-home-network.docx</a:t>
            </a:r>
            <a:endParaRPr lang="en-US" dirty="0"/>
          </a:p>
          <a:p>
            <a:pPr lvl="0"/>
            <a:r>
              <a:rPr lang="en-US" dirty="0"/>
              <a:t>Plans for the San Antonio F2F meeting</a:t>
            </a:r>
          </a:p>
          <a:p>
            <a:pPr lvl="0"/>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Review of minutes</a:t>
            </a:r>
          </a:p>
          <a:p>
            <a:pPr lvl="1"/>
            <a:r>
              <a:rPr lang="en-US" dirty="0" err="1"/>
              <a:t>Confcall</a:t>
            </a:r>
            <a:r>
              <a:rPr lang="en-US" dirty="0"/>
              <a:t> Sept 27th minutes</a:t>
            </a:r>
          </a:p>
          <a:p>
            <a:pPr lvl="2"/>
            <a:r>
              <a:rPr lang="en-US" dirty="0">
                <a:hlinkClick r:id="rId2"/>
              </a:rPr>
              <a:t>https://mentor.ieee.org/omniran/dcn/16/omniran-16-0072-00-00TG-sep-2016-confcall-minutes.docx</a:t>
            </a:r>
            <a:endParaRPr lang="en-US" dirty="0"/>
          </a:p>
          <a:p>
            <a:r>
              <a:rPr lang="en-US" dirty="0" smtClean="0"/>
              <a:t>Reports</a:t>
            </a:r>
            <a:endParaRPr lang="en-US" dirty="0" smtClean="0"/>
          </a:p>
          <a:p>
            <a:pPr lvl="1"/>
            <a:r>
              <a:rPr lang="en-US" dirty="0"/>
              <a:t>802.1CF TG ballot recirculation</a:t>
            </a:r>
          </a:p>
          <a:p>
            <a:pPr lvl="2"/>
            <a:r>
              <a:rPr lang="en-US" dirty="0">
                <a:hlinkClick r:id="rId3"/>
              </a:rPr>
              <a:t>http://www.ieee802.org/1/private/email2/msg25260.html</a:t>
            </a:r>
            <a:endParaRPr lang="en-US" dirty="0"/>
          </a:p>
          <a:p>
            <a:pPr lvl="1"/>
            <a:endParaRPr lang="en-US" dirty="0" smtClean="0"/>
          </a:p>
          <a:p>
            <a:pPr lvl="1"/>
            <a:r>
              <a:rPr lang="en-US" dirty="0" smtClean="0"/>
              <a:t>5G </a:t>
            </a:r>
            <a:r>
              <a:rPr lang="en-US" dirty="0" smtClean="0"/>
              <a:t>SC status</a:t>
            </a:r>
          </a:p>
          <a:p>
            <a:pPr marL="457200" lvl="1" indent="0">
              <a:buNone/>
            </a:pPr>
            <a:endParaRPr lang="en-US" dirty="0"/>
          </a:p>
          <a:p>
            <a:pPr marL="457200" lvl="1" indent="0">
              <a:buNone/>
            </a:pPr>
            <a:endParaRPr lang="en-US" dirty="0" smtClean="0"/>
          </a:p>
          <a:p>
            <a:pPr lvl="1"/>
            <a:r>
              <a:rPr lang="en-US" dirty="0" smtClean="0"/>
              <a:t>Other reports</a:t>
            </a:r>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pPr lvl="0"/>
            <a:r>
              <a:rPr lang="en-US" dirty="0"/>
              <a:t>Resolution of comments on chapter 8 of 802.1CF-d0.2</a:t>
            </a:r>
          </a:p>
          <a:p>
            <a:pPr lvl="2"/>
            <a:r>
              <a:rPr lang="en-US" dirty="0">
                <a:hlinkClick r:id="rId2"/>
              </a:rPr>
              <a:t>https://mentor.ieee.org/omniran/dcn/16/omniran-16-0066-00-CF00-comments-on-p802-1cf-d02.xls</a:t>
            </a:r>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pPr lvl="0"/>
            <a:r>
              <a:rPr lang="en-US" dirty="0"/>
              <a:t>Contributions to P802.1CF</a:t>
            </a:r>
          </a:p>
          <a:p>
            <a:pPr lvl="1"/>
            <a:r>
              <a:rPr lang="en-US" dirty="0"/>
              <a:t>Access network instantiation</a:t>
            </a:r>
          </a:p>
          <a:p>
            <a:pPr lvl="2"/>
            <a:r>
              <a:rPr lang="en-US" dirty="0">
                <a:hlinkClick r:id="rId2"/>
              </a:rPr>
              <a:t>https://mentor.ieee.org/omniran/dcn/16/omniran-16-0073-00-CF00-virtual-access-network-instantiation.docx</a:t>
            </a:r>
            <a:endParaRPr lang="en-US" dirty="0"/>
          </a:p>
          <a:p>
            <a:pPr lvl="1"/>
            <a:r>
              <a:rPr lang="en-US" dirty="0"/>
              <a:t>Other</a:t>
            </a:r>
          </a:p>
          <a:p>
            <a:pPr lvl="2"/>
            <a:r>
              <a:rPr lang="en-US" dirty="0">
                <a:hlinkClick r:id="rId3"/>
              </a:rPr>
              <a:t>https://</a:t>
            </a:r>
            <a:r>
              <a:rPr lang="en-US" dirty="0" smtClean="0">
                <a:hlinkClick r:id="rId3"/>
              </a:rPr>
              <a:t>mentor.ieee.org/omniran/dcn/16/omniran-16-0067-01-CF00-deployment-scenarios-for-home-network.docx</a:t>
            </a:r>
            <a:endParaRPr lang="en-US" dirty="0"/>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lnSpcReduction="10000"/>
          </a:bodyPr>
          <a:lstStyle/>
          <a:p>
            <a:r>
              <a:rPr lang="en-US" dirty="0" smtClean="0"/>
              <a:t>Agenda </a:t>
            </a:r>
            <a:r>
              <a:rPr lang="en-US" dirty="0"/>
              <a:t>for the upcoming F2F </a:t>
            </a:r>
            <a:r>
              <a:rPr lang="en-US" dirty="0" smtClean="0"/>
              <a:t>meeting</a:t>
            </a:r>
          </a:p>
          <a:p>
            <a:pPr lvl="1"/>
            <a:r>
              <a:rPr lang="en-US" dirty="0" smtClean="0"/>
              <a:t>San Antonio, TX on November 7</a:t>
            </a:r>
            <a:r>
              <a:rPr lang="en-US" baseline="30000" dirty="0" smtClean="0"/>
              <a:t>th</a:t>
            </a:r>
            <a:r>
              <a:rPr lang="en-US" dirty="0" smtClean="0"/>
              <a:t> -11</a:t>
            </a:r>
            <a:r>
              <a:rPr lang="en-US" baseline="30000" dirty="0" smtClean="0"/>
              <a:t>th</a:t>
            </a:r>
            <a:r>
              <a:rPr lang="en-US" dirty="0" smtClean="0"/>
              <a:t> </a:t>
            </a:r>
            <a:endParaRPr lang="en-US" dirty="0" smtClean="0"/>
          </a:p>
          <a:p>
            <a:pPr lvl="1"/>
            <a:r>
              <a:rPr lang="en-US" dirty="0" smtClean="0"/>
              <a:t>Agenda proposal and session graphics on next two slides</a:t>
            </a:r>
          </a:p>
          <a:p>
            <a:pPr lvl="1"/>
            <a:endParaRPr lang="en-US" dirty="0"/>
          </a:p>
          <a:p>
            <a:r>
              <a:rPr lang="en-US" dirty="0" smtClean="0"/>
              <a:t>AOB</a:t>
            </a:r>
          </a:p>
          <a:p>
            <a:pPr lvl="1"/>
            <a:endParaRPr lang="en-US" dirty="0" smtClean="0"/>
          </a:p>
          <a:p>
            <a:pPr lvl="1"/>
            <a:endParaRPr lang="en-US" dirty="0"/>
          </a:p>
          <a:p>
            <a:r>
              <a:rPr lang="en-US" dirty="0" smtClean="0"/>
              <a:t>Meeting adjourned by chair at …</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a:t>
            </a:r>
            <a:r>
              <a:rPr lang="en-US" dirty="0" smtClean="0"/>
              <a:t> </a:t>
            </a:r>
            <a:r>
              <a:rPr lang="en-US" dirty="0" smtClean="0"/>
              <a:t>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05374227"/>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a:t>
                      </a:r>
                      <a:r>
                        <a:rPr lang="en-US" sz="1800" dirty="0" smtClean="0">
                          <a:solidFill>
                            <a:schemeClr val="tx2"/>
                          </a:solidFill>
                        </a:rPr>
                        <a:t>11/7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a:t>
                      </a:r>
                      <a:r>
                        <a:rPr lang="en-US" sz="1800" dirty="0" smtClean="0">
                          <a:solidFill>
                            <a:schemeClr val="tx2"/>
                          </a:solidFill>
                        </a:rPr>
                        <a:t>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a:t>
                      </a:r>
                      <a:r>
                        <a:rPr lang="en-US" sz="1800" dirty="0" smtClean="0">
                          <a:solidFill>
                            <a:schemeClr val="tx2"/>
                          </a:solidFill>
                        </a:rPr>
                        <a:t>11/09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r>
                        <a:rPr lang="en-US" sz="1800" baseline="0" dirty="0" smtClean="0">
                          <a:solidFill>
                            <a:schemeClr val="tx2"/>
                          </a:solidFill>
                        </a:rPr>
                        <a:t> 11</a:t>
                      </a:r>
                      <a:r>
                        <a:rPr lang="en-US" sz="1800" dirty="0" smtClean="0">
                          <a:solidFill>
                            <a:schemeClr val="tx2"/>
                          </a:solidFill>
                        </a:rPr>
                        <a:t>/10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a:t>
                      </a:r>
                      <a:r>
                        <a:rPr lang="en-US" sz="1800" dirty="0" smtClean="0">
                          <a:solidFill>
                            <a:schemeClr val="tx2"/>
                          </a:solidFill>
                        </a:rPr>
                        <a:t>11/11</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802.11AANI</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802.11 ARC</a:t>
                      </a:r>
                      <a:endParaRPr lang="en-US" sz="1200" dirty="0"/>
                    </a:p>
                  </a:txBody>
                  <a:tcPr marL="36000" marR="36000" marT="36000" marB="36000">
                    <a:solidFill>
                      <a:schemeClr val="bg1">
                        <a:lumMod val="85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5G Special Session</a:t>
                      </a:r>
                      <a:endParaRPr lang="en-US" sz="1200" dirty="0" smtClean="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smtClean="0"/>
                        <a:t>Privacy</a:t>
                      </a:r>
                      <a:r>
                        <a:rPr lang="en-US" sz="1200" baseline="0" dirty="0" smtClean="0"/>
                        <a:t> Open </a:t>
                      </a:r>
                      <a:r>
                        <a:rPr lang="en-US" sz="1200" baseline="0" dirty="0" err="1" smtClean="0"/>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a:t>
            </a:r>
            <a:r>
              <a:rPr lang="en-US" dirty="0" smtClean="0"/>
              <a:t>November 2016 </a:t>
            </a:r>
            <a:r>
              <a:rPr lang="en-US" dirty="0" smtClean="0"/>
              <a:t>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t>
            </a:r>
            <a:r>
              <a:rPr lang="en-US" dirty="0" smtClean="0"/>
              <a:t>and new P802.1CF contributions</a:t>
            </a:r>
          </a:p>
          <a:p>
            <a:pPr lvl="1"/>
            <a:r>
              <a:rPr lang="en-US" dirty="0" smtClean="0"/>
              <a:t>Contributions proposing new content</a:t>
            </a:r>
          </a:p>
          <a:p>
            <a:r>
              <a:rPr lang="en-US" dirty="0"/>
              <a:t>Contributions to Industry Connections activity (5G SC Action A</a:t>
            </a:r>
            <a:r>
              <a:rPr lang="en-US" dirty="0" smtClean="0"/>
              <a:t>)</a:t>
            </a:r>
            <a:endParaRPr lang="en-US" dirty="0" smtClean="0"/>
          </a:p>
          <a:p>
            <a:r>
              <a:rPr lang="en-US" dirty="0" smtClean="0"/>
              <a:t>Plan </a:t>
            </a:r>
            <a:r>
              <a:rPr lang="en-US" dirty="0" smtClean="0"/>
              <a:t>for </a:t>
            </a:r>
            <a:r>
              <a:rPr lang="en-US" dirty="0" smtClean="0"/>
              <a:t>802.1CF-D0.4 </a:t>
            </a:r>
            <a:r>
              <a:rPr lang="en-US" dirty="0" smtClean="0"/>
              <a:t>draft</a:t>
            </a:r>
          </a:p>
          <a:p>
            <a:pPr lvl="1"/>
            <a:r>
              <a:rPr lang="en-US" dirty="0" smtClean="0"/>
              <a:t>Open issues to be addressed by next revision</a:t>
            </a:r>
          </a:p>
          <a:p>
            <a:pPr lvl="1"/>
            <a:r>
              <a:rPr lang="en-US" dirty="0" smtClean="0"/>
              <a:t>Plan and timeline for next revision</a:t>
            </a:r>
            <a:endParaRPr lang="en-US" dirty="0" smtClean="0"/>
          </a:p>
          <a:p>
            <a:r>
              <a:rPr lang="en-US" dirty="0" smtClean="0"/>
              <a:t>External review of 802.1CF</a:t>
            </a:r>
          </a:p>
          <a:p>
            <a:pPr lvl="1"/>
            <a:r>
              <a:rPr lang="en-US" dirty="0" smtClean="0"/>
              <a:t>Presentation on IETF-97 (Seoul, Korea, Nov 13-18)</a:t>
            </a:r>
          </a:p>
          <a:p>
            <a:pPr lvl="1"/>
            <a:r>
              <a:rPr lang="en-US" dirty="0" smtClean="0"/>
              <a:t>Other groups</a:t>
            </a:r>
            <a:endParaRPr lang="en-US" dirty="0" smtClean="0"/>
          </a:p>
          <a:p>
            <a:r>
              <a:rPr lang="en-US" dirty="0" smtClean="0"/>
              <a:t>Status </a:t>
            </a:r>
            <a:r>
              <a:rPr lang="en-US" dirty="0" smtClean="0"/>
              <a:t>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a:t>
            </a:r>
            <a:r>
              <a:rPr lang="en-GB" dirty="0" smtClean="0"/>
              <a:t>October 25</a:t>
            </a:r>
            <a:r>
              <a:rPr lang="en-GB" baseline="30000" dirty="0" smtClean="0"/>
              <a:t>th</a:t>
            </a:r>
            <a:r>
              <a:rPr lang="en-US" dirty="0" smtClean="0"/>
              <a:t>, </a:t>
            </a:r>
            <a:r>
              <a:rPr lang="en-US" dirty="0" smtClean="0"/>
              <a:t>2016 at 09:30-11:00am ET</a:t>
            </a:r>
          </a:p>
          <a:p>
            <a:endParaRPr lang="en-US" dirty="0" smtClean="0"/>
          </a:p>
          <a:p>
            <a:r>
              <a:rPr lang="en-US" dirty="0" smtClean="0"/>
              <a:t>Join </a:t>
            </a:r>
            <a:r>
              <a:rPr lang="en-US" dirty="0"/>
              <a:t>WebEx meeting:</a:t>
            </a:r>
          </a:p>
          <a:p>
            <a:pPr lvl="1"/>
            <a:r>
              <a:rPr lang="en-US" dirty="0" smtClean="0">
                <a:hlinkClick r:id="rId3"/>
              </a:rPr>
              <a:t>https</a:t>
            </a:r>
            <a:r>
              <a:rPr lang="en-US" dirty="0">
                <a:hlinkClick r:id="rId3"/>
              </a:rPr>
              <a:t>://</a:t>
            </a:r>
            <a:r>
              <a:rPr lang="en-US" dirty="0" smtClean="0">
                <a:hlinkClick r:id="rId3"/>
              </a:rPr>
              <a:t>nokiameetings.webex.com/nokiameetings/j.php?MTID=m188411d73bd2839e7688641c2762c848</a:t>
            </a:r>
            <a:endParaRPr lang="en-US" dirty="0" smtClean="0"/>
          </a:p>
          <a:p>
            <a:pPr lvl="1"/>
            <a:r>
              <a:rPr lang="en-US" dirty="0" smtClean="0"/>
              <a:t>Meeting </a:t>
            </a:r>
            <a:r>
              <a:rPr lang="en-US" dirty="0"/>
              <a:t>number: </a:t>
            </a:r>
            <a:r>
              <a:rPr lang="en-US" dirty="0"/>
              <a:t>958 153 858   </a:t>
            </a:r>
            <a:endParaRPr lang="en-US" dirty="0" smtClean="0"/>
          </a:p>
          <a:p>
            <a:pPr lvl="1"/>
            <a:r>
              <a:rPr lang="en-US" dirty="0" smtClean="0"/>
              <a:t>Meeting </a:t>
            </a:r>
            <a:r>
              <a:rPr lang="en-US" dirty="0"/>
              <a:t>password: </a:t>
            </a:r>
            <a:r>
              <a:rPr lang="en-US" dirty="0" smtClean="0"/>
              <a:t>D8JP9Cg6</a:t>
            </a:r>
          </a:p>
          <a:p>
            <a:pPr lvl="1"/>
            <a:endParaRPr lang="en-US" dirty="0" smtClean="0"/>
          </a:p>
          <a:p>
            <a:r>
              <a:rPr lang="en-US" dirty="0" smtClean="0"/>
              <a:t>Join </a:t>
            </a:r>
            <a:r>
              <a:rPr lang="en-US" dirty="0"/>
              <a:t>by </a:t>
            </a:r>
            <a:r>
              <a:rPr lang="en-US" dirty="0" smtClean="0"/>
              <a:t>phone</a:t>
            </a:r>
          </a:p>
          <a:p>
            <a:pPr lvl="1"/>
            <a:r>
              <a:rPr lang="en-US" dirty="0"/>
              <a:t>Access code: </a:t>
            </a:r>
            <a:r>
              <a:rPr lang="en-US" dirty="0"/>
              <a:t>958 153 858  </a:t>
            </a:r>
            <a:endParaRPr lang="en-US" dirty="0" smtClean="0"/>
          </a:p>
          <a:p>
            <a:pPr lvl="1"/>
            <a:r>
              <a:rPr lang="en-US" dirty="0" smtClean="0"/>
              <a:t>+</a:t>
            </a:r>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Agenda proposal</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smtClean="0"/>
              <a:t>Review of minutes</a:t>
            </a:r>
          </a:p>
          <a:p>
            <a:pPr lvl="1"/>
            <a:r>
              <a:rPr lang="en-US" dirty="0" err="1" smtClean="0"/>
              <a:t>Confcall</a:t>
            </a:r>
            <a:r>
              <a:rPr lang="en-US" dirty="0" smtClean="0"/>
              <a:t> Sept 27th</a:t>
            </a:r>
            <a:r>
              <a:rPr lang="en-US" dirty="0" smtClean="0"/>
              <a:t> minutes</a:t>
            </a:r>
          </a:p>
          <a:p>
            <a:r>
              <a:rPr lang="en-US" dirty="0" smtClean="0"/>
              <a:t>Reports</a:t>
            </a:r>
          </a:p>
          <a:p>
            <a:pPr lvl="0"/>
            <a:r>
              <a:rPr lang="en-US" dirty="0" smtClean="0"/>
              <a:t>Resolution of comments on </a:t>
            </a:r>
            <a:br>
              <a:rPr lang="en-US" dirty="0" smtClean="0"/>
            </a:br>
            <a:r>
              <a:rPr lang="en-US" dirty="0" smtClean="0"/>
              <a:t>chapter 8 of 802.1CF-d0.2</a:t>
            </a:r>
          </a:p>
          <a:p>
            <a:pPr lvl="0"/>
            <a:r>
              <a:rPr lang="en-US" dirty="0" smtClean="0"/>
              <a:t>Contributions to P802.1CF</a:t>
            </a:r>
          </a:p>
          <a:p>
            <a:pPr lvl="1"/>
            <a:r>
              <a:rPr lang="en-US" dirty="0" smtClean="0"/>
              <a:t>Access network instantiation</a:t>
            </a:r>
          </a:p>
          <a:p>
            <a:pPr lvl="1"/>
            <a:r>
              <a:rPr lang="en-US" dirty="0" smtClean="0"/>
              <a:t>other</a:t>
            </a:r>
          </a:p>
          <a:p>
            <a:pPr lvl="0"/>
            <a:r>
              <a:rPr lang="en-US" dirty="0" smtClean="0"/>
              <a:t>Plans for the San Antonio F2F meeting</a:t>
            </a:r>
          </a:p>
          <a:p>
            <a:pPr lvl="0"/>
            <a:r>
              <a:rPr lang="en-US" dirty="0" err="1" smtClean="0"/>
              <a:t>AoB</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 AM ET</a:t>
            </a:r>
          </a:p>
          <a:p>
            <a:r>
              <a:rPr lang="en-GB" sz="2400" dirty="0" smtClean="0"/>
              <a:t>Minutes taker:</a:t>
            </a:r>
          </a:p>
          <a:p>
            <a:pPr lvl="1"/>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accent1">
                              <a:lumMod val="40000"/>
                              <a:lumOff val="60000"/>
                            </a:schemeClr>
                          </a:solidFill>
                        </a:rPr>
                        <a:t>Walter Pienciak</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rPr>
                        <a:t>IEEE SA</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accent1">
                              <a:lumMod val="40000"/>
                              <a:lumOff val="60000"/>
                            </a:schemeClr>
                          </a:solidFill>
                        </a:rPr>
                        <a:t>Yonggang</a:t>
                      </a:r>
                      <a:r>
                        <a:rPr lang="en-US" sz="1400" dirty="0" smtClean="0">
                          <a:solidFill>
                            <a:schemeClr val="accent1">
                              <a:lumMod val="40000"/>
                              <a:lumOff val="60000"/>
                            </a:schemeClr>
                          </a:solidFill>
                        </a:rPr>
                        <a:t> Fang</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rPr>
                        <a:t>ZTE TX</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1039</TotalTime>
  <Words>1018</Words>
  <Application>Microsoft Office PowerPoint</Application>
  <PresentationFormat>On-screen Show (4:3)</PresentationFormat>
  <Paragraphs>211</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October 25th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Nov 2016 Agenda Graphics</vt:lpstr>
      <vt:lpstr>Agenda proposal for November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280</cp:revision>
  <cp:lastPrinted>1998-02-10T13:28:06Z</cp:lastPrinted>
  <dcterms:created xsi:type="dcterms:W3CDTF">2011-12-30T17:06:23Z</dcterms:created>
  <dcterms:modified xsi:type="dcterms:W3CDTF">2016-10-25T11:32:50Z</dcterms:modified>
</cp:coreProperties>
</file>