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62" r:id="rId2"/>
    <p:sldId id="298" r:id="rId3"/>
    <p:sldId id="313" r:id="rId4"/>
    <p:sldId id="314" r:id="rId5"/>
    <p:sldId id="290" r:id="rId6"/>
    <p:sldId id="291" r:id="rId7"/>
    <p:sldId id="292" r:id="rId8"/>
    <p:sldId id="293" r:id="rId9"/>
    <p:sldId id="271" r:id="rId10"/>
    <p:sldId id="297" r:id="rId11"/>
    <p:sldId id="299" r:id="rId12"/>
    <p:sldId id="312" r:id="rId13"/>
    <p:sldId id="309"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781" autoAdjust="0"/>
    <p:restoredTop sz="99233" autoAdjust="0"/>
  </p:normalViewPr>
  <p:slideViewPr>
    <p:cSldViewPr>
      <p:cViewPr varScale="1">
        <p:scale>
          <a:sx n="86" d="100"/>
          <a:sy n="86" d="100"/>
        </p:scale>
        <p:origin x="12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3453656" y="8839200"/>
            <a:ext cx="76944" cy="184666"/>
          </a:xfrm>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1D6E5E11-3FB5-4A40-B43B-DF1F23BC43AE}" type="slidenum">
              <a:rPr lang="en-US" altLang="en-US" sz="1200" smtClean="0"/>
              <a:pPr>
                <a:defRPr/>
              </a:pPr>
              <a:t>8</a:t>
            </a:fld>
            <a:endParaRPr lang="en-US" altLang="en-US" sz="1200" dirty="0" smtClean="0"/>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p:spPr>
        <p:txBody>
          <a:bodyPr/>
          <a:lstStyle/>
          <a:p>
            <a:endParaRPr lang="en-GB" altLang="en-US" smtClean="0"/>
          </a:p>
        </p:txBody>
      </p:sp>
    </p:spTree>
    <p:extLst>
      <p:ext uri="{BB962C8B-B14F-4D97-AF65-F5344CB8AC3E}">
        <p14:creationId xmlns:p14="http://schemas.microsoft.com/office/powerpoint/2010/main" val="308627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9</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atin typeface="Times New Roman" charset="0"/>
            </a:endParaRPr>
          </a:p>
        </p:txBody>
      </p:sp>
    </p:spTree>
    <p:extLst>
      <p:ext uri="{BB962C8B-B14F-4D97-AF65-F5344CB8AC3E}">
        <p14:creationId xmlns:p14="http://schemas.microsoft.com/office/powerpoint/2010/main" val="17190583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89" y="76200"/>
            <a:ext cx="2236511" cy="307777"/>
          </a:xfrm>
          <a:prstGeom prst="rect">
            <a:avLst/>
          </a:prstGeom>
        </p:spPr>
        <p:txBody>
          <a:bodyPr wrap="none">
            <a:spAutoFit/>
          </a:bodyPr>
          <a:lstStyle/>
          <a:p>
            <a:pPr algn="r"/>
            <a:r>
              <a:rPr lang="en-US" sz="1400" b="1" dirty="0" smtClean="0">
                <a:effectLst/>
              </a:rPr>
              <a:t>omniran-16-0041-00-00TG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772400" cy="1470025"/>
          </a:xfrm>
        </p:spPr>
        <p:txBody>
          <a:bodyPr/>
          <a:lstStyle/>
          <a:p>
            <a:r>
              <a:rPr lang="en-US" dirty="0" smtClean="0"/>
              <a:t>IEEE 802.1 OmniRAN TG</a:t>
            </a:r>
            <a:r>
              <a:rPr lang="en-US" dirty="0"/>
              <a:t/>
            </a:r>
            <a:br>
              <a:rPr lang="en-US" dirty="0"/>
            </a:br>
            <a:r>
              <a:rPr lang="en-US" dirty="0" smtClean="0"/>
              <a:t>July 2016 </a:t>
            </a:r>
            <a:r>
              <a:rPr lang="en-US" dirty="0" smtClean="0"/>
              <a:t>F2F Meeting</a:t>
            </a:r>
            <a:br>
              <a:rPr lang="en-US" dirty="0" smtClean="0"/>
            </a:br>
            <a:r>
              <a:rPr lang="en-US" dirty="0" smtClean="0"/>
              <a:t>San Diego, CA</a:t>
            </a:r>
            <a:endParaRPr lang="en-US" dirty="0"/>
          </a:p>
        </p:txBody>
      </p:sp>
      <p:sp>
        <p:nvSpPr>
          <p:cNvPr id="3" name="Subtitle 2"/>
          <p:cNvSpPr>
            <a:spLocks noGrp="1"/>
          </p:cNvSpPr>
          <p:nvPr>
            <p:ph type="subTitle" idx="1"/>
          </p:nvPr>
        </p:nvSpPr>
        <p:spPr/>
        <p:txBody>
          <a:bodyPr/>
          <a:lstStyle/>
          <a:p>
            <a:r>
              <a:rPr lang="en-US" dirty="0" smtClean="0"/>
              <a:t>2016-06-24</a:t>
            </a:r>
            <a:endParaRPr lang="en-US" dirty="0" smtClean="0"/>
          </a:p>
          <a:p>
            <a:r>
              <a:rPr lang="en-US" dirty="0" smtClean="0"/>
              <a:t>Max Riegel, Nokia</a:t>
            </a:r>
            <a:endParaRPr lang="en-US" dirty="0"/>
          </a:p>
          <a:p>
            <a:r>
              <a:rPr lang="en-US" dirty="0" smtClean="0"/>
              <a:t>(TG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a:t>
            </a:r>
            <a:r>
              <a:rPr lang="en-US" dirty="0" smtClean="0"/>
              <a:t>#1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Chair called meeting to order at </a:t>
            </a:r>
          </a:p>
          <a:p>
            <a:r>
              <a:rPr lang="en-GB" sz="2400" dirty="0" smtClean="0"/>
              <a:t>Minutes taker:</a:t>
            </a:r>
          </a:p>
          <a:p>
            <a:pPr lvl="1"/>
            <a:r>
              <a:rPr lang="en-GB" sz="2000" dirty="0" smtClean="0"/>
              <a:t> … is taking notes.</a:t>
            </a:r>
          </a:p>
          <a:p>
            <a:r>
              <a:rPr lang="en-GB" sz="2400" dirty="0" smtClean="0"/>
              <a:t>Roll Call</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29440648"/>
              </p:ext>
            </p:extLst>
          </p:nvPr>
        </p:nvGraphicFramePr>
        <p:xfrm>
          <a:off x="914400" y="3352800"/>
          <a:ext cx="7620001" cy="2438400"/>
        </p:xfrm>
        <a:graphic>
          <a:graphicData uri="http://schemas.openxmlformats.org/drawingml/2006/table">
            <a:tbl>
              <a:tblPr firstRow="1" bandRow="1">
                <a:tableStyleId>{5C22544A-7EE6-4342-B048-85BDC9FD1C3A}</a:tableStyleId>
              </a:tblPr>
              <a:tblGrid>
                <a:gridCol w="1822824"/>
                <a:gridCol w="1822824"/>
                <a:gridCol w="239059"/>
                <a:gridCol w="1867647"/>
                <a:gridCol w="1867647"/>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Jeorge</a:t>
                      </a:r>
                      <a:r>
                        <a:rPr lang="en-US" sz="1400" dirty="0" smtClean="0">
                          <a:solidFill>
                            <a:schemeClr val="accent1">
                              <a:lumMod val="20000"/>
                              <a:lumOff val="80000"/>
                            </a:schemeClr>
                          </a:solidFill>
                        </a:rPr>
                        <a:t> S. </a:t>
                      </a:r>
                      <a:r>
                        <a:rPr lang="en-US" sz="1400" dirty="0" err="1" smtClean="0">
                          <a:solidFill>
                            <a:schemeClr val="accent1">
                              <a:lumMod val="20000"/>
                              <a:lumOff val="80000"/>
                            </a:schemeClr>
                          </a:solidFill>
                        </a:rPr>
                        <a:t>Hurtarte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Teradyne</a:t>
                      </a:r>
                      <a:endParaRPr lang="en-US" sz="1400" dirty="0">
                        <a:solidFill>
                          <a:schemeClr val="accent1">
                            <a:lumMod val="20000"/>
                            <a:lumOff val="80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Wang Hao</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accent1">
                              <a:lumMod val="20000"/>
                              <a:lumOff val="80000"/>
                            </a:schemeClr>
                          </a:solidFill>
                        </a:rPr>
                        <a:t>Fujitsu</a:t>
                      </a:r>
                    </a:p>
                  </a:txBody>
                  <a:tcPr/>
                </a:tc>
                <a:tc>
                  <a:txBody>
                    <a:bodyPr/>
                    <a:lstStyle/>
                    <a:p>
                      <a:endParaRPr lang="en-US" sz="1400" dirty="0">
                        <a:solidFill>
                          <a:schemeClr val="tx1"/>
                        </a:solidFill>
                      </a:endParaRPr>
                    </a:p>
                  </a:txBody>
                  <a:tcPr>
                    <a:solidFill>
                      <a:schemeClr val="bg1"/>
                    </a:solidFill>
                  </a:tcPr>
                </a:tc>
                <a:tc>
                  <a:txBody>
                    <a:bodyPr/>
                    <a:lstStyle/>
                    <a:p>
                      <a:r>
                        <a:rPr lang="en-US" sz="1400" dirty="0" err="1" smtClean="0">
                          <a:solidFill>
                            <a:schemeClr val="accent1">
                              <a:lumMod val="20000"/>
                              <a:lumOff val="80000"/>
                            </a:schemeClr>
                          </a:solidFill>
                        </a:rPr>
                        <a:t>Katsuo</a:t>
                      </a:r>
                      <a:r>
                        <a:rPr lang="en-US" sz="1400" dirty="0" smtClean="0">
                          <a:solidFill>
                            <a:schemeClr val="accent1">
                              <a:lumMod val="20000"/>
                              <a:lumOff val="80000"/>
                            </a:schemeClr>
                          </a:solidFill>
                        </a:rPr>
                        <a:t> </a:t>
                      </a:r>
                      <a:r>
                        <a:rPr lang="en-US" sz="1400" dirty="0" err="1" smtClean="0">
                          <a:solidFill>
                            <a:schemeClr val="accent1">
                              <a:lumMod val="20000"/>
                              <a:lumOff val="80000"/>
                            </a:schemeClr>
                          </a:solidFill>
                        </a:rPr>
                        <a:t>Yunoki</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KDDI R&amp;D Labs</a:t>
                      </a:r>
                      <a:endParaRPr lang="en-US" sz="1400" dirty="0">
                        <a:solidFill>
                          <a:schemeClr val="accent1">
                            <a:lumMod val="20000"/>
                            <a:lumOff val="80000"/>
                          </a:schemeClr>
                        </a:solidFill>
                      </a:endParaRPr>
                    </a:p>
                  </a:txBody>
                  <a:tcPr/>
                </a:tc>
              </a:tr>
              <a:tr h="292100">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Stephen Pain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BRCM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Yonggang</a:t>
                      </a:r>
                      <a:r>
                        <a:rPr lang="en-US" sz="1400" dirty="0" smtClean="0">
                          <a:solidFill>
                            <a:schemeClr val="accent1">
                              <a:lumMod val="20000"/>
                              <a:lumOff val="80000"/>
                            </a:schemeClr>
                          </a:solidFill>
                        </a:rPr>
                        <a:t> Fang</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ZTETX</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Bill Carney</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Sony</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Hyeong</a:t>
                      </a:r>
                      <a:r>
                        <a:rPr lang="en-US" sz="1400" baseline="0" dirty="0" smtClean="0">
                          <a:solidFill>
                            <a:schemeClr val="accent1">
                              <a:lumMod val="20000"/>
                              <a:lumOff val="80000"/>
                            </a:schemeClr>
                          </a:solidFill>
                        </a:rPr>
                        <a:t> Ho Lee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ETRI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Praveen</a:t>
                      </a:r>
                      <a:r>
                        <a:rPr lang="en-US" sz="1400" baseline="0" dirty="0" smtClean="0">
                          <a:solidFill>
                            <a:schemeClr val="accent1">
                              <a:lumMod val="20000"/>
                              <a:lumOff val="80000"/>
                            </a:schemeClr>
                          </a:solidFill>
                        </a:rPr>
                        <a:t> Due</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Qualcomm</a:t>
                      </a:r>
                      <a:endParaRPr lang="en-US" sz="1400" dirty="0">
                        <a:solidFill>
                          <a:schemeClr val="accent1">
                            <a:lumMod val="20000"/>
                            <a:lumOff val="80000"/>
                          </a:schemeClr>
                        </a:solidFill>
                      </a:endParaRPr>
                    </a:p>
                  </a:txBody>
                  <a:tcPr/>
                </a:tc>
              </a:tr>
              <a:tr h="292100">
                <a:tc>
                  <a:txBody>
                    <a:bodyPr/>
                    <a:lstStyle/>
                    <a:p>
                      <a:r>
                        <a:rPr lang="en-US" sz="1400" dirty="0" err="1" smtClean="0">
                          <a:solidFill>
                            <a:schemeClr val="accent1">
                              <a:lumMod val="20000"/>
                              <a:lumOff val="80000"/>
                            </a:schemeClr>
                          </a:solidFill>
                        </a:rPr>
                        <a:t>Chenchen</a:t>
                      </a:r>
                      <a:r>
                        <a:rPr lang="en-US" sz="1400" dirty="0" smtClean="0">
                          <a:solidFill>
                            <a:schemeClr val="accent1">
                              <a:lumMod val="20000"/>
                              <a:lumOff val="80000"/>
                            </a:schemeClr>
                          </a:solidFill>
                        </a:rPr>
                        <a:t> Liu</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Huawei</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accent1">
                              <a:lumMod val="20000"/>
                              <a:lumOff val="80000"/>
                            </a:schemeClr>
                          </a:solidFill>
                        </a:rPr>
                        <a:t>Mark Hamilton</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Ruckus Wireless</a:t>
                      </a:r>
                      <a:endParaRPr lang="en-US" sz="1400" dirty="0">
                        <a:solidFill>
                          <a:schemeClr val="accent1">
                            <a:lumMod val="20000"/>
                            <a:lumOff val="80000"/>
                          </a:schemeClr>
                        </a:solidFill>
                      </a:endParaRPr>
                    </a:p>
                  </a:txBody>
                  <a:tcPr/>
                </a:tc>
              </a:tr>
              <a:tr h="292100">
                <a:tc>
                  <a:txBody>
                    <a:bodyPr/>
                    <a:lstStyle/>
                    <a:p>
                      <a:r>
                        <a:rPr lang="en-US" sz="1400" dirty="0" smtClean="0">
                          <a:solidFill>
                            <a:schemeClr val="accent1">
                              <a:lumMod val="20000"/>
                              <a:lumOff val="80000"/>
                            </a:schemeClr>
                          </a:solidFill>
                        </a:rPr>
                        <a:t>James </a:t>
                      </a:r>
                      <a:r>
                        <a:rPr lang="en-US" sz="1400" dirty="0" err="1" smtClean="0">
                          <a:solidFill>
                            <a:schemeClr val="accent1">
                              <a:lumMod val="20000"/>
                              <a:lumOff val="80000"/>
                            </a:schemeClr>
                          </a:solidFill>
                        </a:rPr>
                        <a:t>Lepp</a:t>
                      </a:r>
                      <a:endParaRPr lang="en-US" sz="1400" dirty="0">
                        <a:solidFill>
                          <a:schemeClr val="accent1">
                            <a:lumMod val="20000"/>
                            <a:lumOff val="80000"/>
                          </a:schemeClr>
                        </a:solidFill>
                      </a:endParaRPr>
                    </a:p>
                  </a:txBody>
                  <a:tcPr/>
                </a:tc>
                <a:tc>
                  <a:txBody>
                    <a:bodyPr/>
                    <a:lstStyle/>
                    <a:p>
                      <a:r>
                        <a:rPr lang="en-US" sz="1400" dirty="0" smtClean="0">
                          <a:solidFill>
                            <a:schemeClr val="accent1">
                              <a:lumMod val="20000"/>
                              <a:lumOff val="80000"/>
                            </a:schemeClr>
                          </a:solidFill>
                        </a:rPr>
                        <a:t>Blackberry</a:t>
                      </a:r>
                      <a:endParaRPr lang="en-US" sz="1400" dirty="0">
                        <a:solidFill>
                          <a:schemeClr val="accent1">
                            <a:lumMod val="20000"/>
                            <a:lumOff val="80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accent1">
                            <a:lumMod val="20000"/>
                            <a:lumOff val="80000"/>
                          </a:schemeClr>
                        </a:solidFill>
                      </a:endParaRPr>
                    </a:p>
                  </a:txBody>
                  <a:tcPr/>
                </a:tc>
                <a:tc>
                  <a:txBody>
                    <a:bodyPr/>
                    <a:lstStyle/>
                    <a:p>
                      <a:endParaRPr lang="en-US" sz="1400" dirty="0">
                        <a:solidFill>
                          <a:schemeClr val="accent1">
                            <a:lumMod val="20000"/>
                            <a:lumOff val="80000"/>
                          </a:schemeClr>
                        </a:solidFill>
                      </a:endParaRPr>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524000"/>
            <a:ext cx="8229600" cy="4602163"/>
          </a:xfrm>
        </p:spPr>
        <p:txBody>
          <a:bodyPr>
            <a:normAutofit fontScale="85000" lnSpcReduction="2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a:p>
            <a:pPr marL="457200" lvl="1" indent="0">
              <a:buNone/>
            </a:pPr>
            <a:endParaRPr lang="en-US" altLang="en-US" dirty="0" smtClean="0"/>
          </a:p>
          <a:p>
            <a:r>
              <a:rPr lang="en-US" altLang="en-US" dirty="0"/>
              <a:t> </a:t>
            </a:r>
            <a:r>
              <a:rPr lang="en-US" altLang="en-US" dirty="0" smtClean="0"/>
              <a:t> ...</a:t>
            </a:r>
          </a:p>
        </p:txBody>
      </p:sp>
    </p:spTree>
    <p:extLst>
      <p:ext uri="{BB962C8B-B14F-4D97-AF65-F5344CB8AC3E}">
        <p14:creationId xmlns:p14="http://schemas.microsoft.com/office/powerpoint/2010/main" val="17024814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for March 2016 F2F</a:t>
            </a:r>
          </a:p>
        </p:txBody>
      </p:sp>
      <p:sp>
        <p:nvSpPr>
          <p:cNvPr id="3" name="Content Placeholder 2"/>
          <p:cNvSpPr>
            <a:spLocks noGrp="1"/>
          </p:cNvSpPr>
          <p:nvPr>
            <p:ph idx="1"/>
          </p:nvPr>
        </p:nvSpPr>
        <p:spPr/>
        <p:txBody>
          <a:bodyPr>
            <a:normAutofit fontScale="55000" lnSpcReduction="20000"/>
          </a:bodyPr>
          <a:lstStyle/>
          <a:p>
            <a:r>
              <a:rPr lang="en-US" dirty="0"/>
              <a:t>Review of minutes</a:t>
            </a:r>
          </a:p>
          <a:p>
            <a:r>
              <a:rPr lang="en-US" dirty="0"/>
              <a:t>Reports</a:t>
            </a:r>
          </a:p>
          <a:p>
            <a:r>
              <a:rPr lang="en-US" dirty="0"/>
              <a:t>Review of 802.1CF-D0.1 editor’s draft</a:t>
            </a:r>
          </a:p>
          <a:p>
            <a:pPr lvl="1"/>
            <a:r>
              <a:rPr lang="en-US" dirty="0"/>
              <a:t>Contributions addressing issues of 802.1CF–D0.1</a:t>
            </a:r>
          </a:p>
          <a:p>
            <a:r>
              <a:rPr lang="en-US" dirty="0"/>
              <a:t>Revised and new P802.1CF contributions</a:t>
            </a:r>
          </a:p>
          <a:p>
            <a:pPr lvl="1"/>
            <a:r>
              <a:rPr lang="en-US" dirty="0"/>
              <a:t>Contributions proposing new content</a:t>
            </a:r>
          </a:p>
          <a:p>
            <a:r>
              <a:rPr lang="en-US" dirty="0"/>
              <a:t>Plan for 802.1CF-D0.2 draft</a:t>
            </a:r>
          </a:p>
          <a:p>
            <a:pPr lvl="1"/>
            <a:r>
              <a:rPr lang="en-US" dirty="0"/>
              <a:t>Bug fixes</a:t>
            </a:r>
          </a:p>
          <a:p>
            <a:pPr lvl="1"/>
            <a:r>
              <a:rPr lang="en-US" dirty="0"/>
              <a:t>New content</a:t>
            </a:r>
          </a:p>
          <a:p>
            <a:pPr lvl="1"/>
            <a:r>
              <a:rPr lang="en-US" dirty="0"/>
              <a:t>Timeline and plan for initial TG ballot</a:t>
            </a:r>
          </a:p>
          <a:p>
            <a:r>
              <a:rPr lang="en-US" dirty="0"/>
              <a:t>Project planning</a:t>
            </a:r>
          </a:p>
          <a:p>
            <a:pPr lvl="1"/>
            <a:r>
              <a:rPr lang="en-US" dirty="0"/>
              <a:t>Timeline</a:t>
            </a:r>
          </a:p>
          <a:p>
            <a:pPr lvl="1"/>
            <a:r>
              <a:rPr lang="en-US" dirty="0"/>
              <a:t>External reviewers of 802.1CF-D0.2</a:t>
            </a:r>
          </a:p>
          <a:p>
            <a:r>
              <a:rPr lang="en-US" dirty="0"/>
              <a:t>Contributions to 5G SC</a:t>
            </a:r>
          </a:p>
          <a:p>
            <a:r>
              <a:rPr lang="en-US" dirty="0"/>
              <a:t>Status report to IEEE 802 WGs</a:t>
            </a:r>
          </a:p>
          <a:p>
            <a:r>
              <a:rPr lang="en-US" dirty="0"/>
              <a:t>AOB</a:t>
            </a:r>
          </a:p>
        </p:txBody>
      </p:sp>
    </p:spTree>
    <p:extLst>
      <p:ext uri="{BB962C8B-B14F-4D97-AF65-F5344CB8AC3E}">
        <p14:creationId xmlns:p14="http://schemas.microsoft.com/office/powerpoint/2010/main" val="3649420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a:t>
            </a:r>
          </a:p>
        </p:txBody>
      </p:sp>
      <p:sp>
        <p:nvSpPr>
          <p:cNvPr id="3" name="Content Placeholder 2"/>
          <p:cNvSpPr>
            <a:spLocks noGrp="1"/>
          </p:cNvSpPr>
          <p:nvPr>
            <p:ph idx="1"/>
          </p:nvPr>
        </p:nvSpPr>
        <p:spPr/>
        <p:txBody>
          <a:bodyPr>
            <a:normAutofit fontScale="47500" lnSpcReduction="20000"/>
          </a:bodyPr>
          <a:lstStyle/>
          <a:p>
            <a:r>
              <a:rPr lang="en-US" dirty="0" smtClean="0"/>
              <a:t>Mon</a:t>
            </a:r>
          </a:p>
          <a:p>
            <a:r>
              <a:rPr lang="en-US" dirty="0" smtClean="0"/>
              <a:t>Tue</a:t>
            </a:r>
          </a:p>
          <a:p>
            <a:r>
              <a:rPr lang="en-US" dirty="0" smtClean="0"/>
              <a:t>Wed</a:t>
            </a:r>
          </a:p>
          <a:p>
            <a:r>
              <a:rPr lang="en-US" dirty="0" smtClean="0"/>
              <a:t>Thu</a:t>
            </a:r>
          </a:p>
          <a:p>
            <a:pPr lvl="1"/>
            <a:r>
              <a:rPr lang="en-US" dirty="0"/>
              <a:t>Review of minutes</a:t>
            </a:r>
          </a:p>
          <a:p>
            <a:pPr lvl="1"/>
            <a:r>
              <a:rPr lang="en-US" dirty="0"/>
              <a:t>Reports</a:t>
            </a:r>
          </a:p>
          <a:p>
            <a:pPr lvl="1"/>
            <a:r>
              <a:rPr lang="en-US" dirty="0"/>
              <a:t>Review of 802.1CF-D0.1 editor’s draft</a:t>
            </a:r>
          </a:p>
          <a:p>
            <a:pPr lvl="2"/>
            <a:r>
              <a:rPr lang="en-US" dirty="0"/>
              <a:t>Contributions addressing issues of 802.1CF–D0.1</a:t>
            </a:r>
          </a:p>
          <a:p>
            <a:pPr lvl="1"/>
            <a:r>
              <a:rPr lang="en-US" dirty="0"/>
              <a:t>Revised and new P802.1CF contributions</a:t>
            </a:r>
          </a:p>
          <a:p>
            <a:pPr lvl="2"/>
            <a:r>
              <a:rPr lang="en-US" dirty="0"/>
              <a:t>Contributions proposing new content</a:t>
            </a:r>
          </a:p>
          <a:p>
            <a:pPr lvl="1"/>
            <a:r>
              <a:rPr lang="en-US" dirty="0"/>
              <a:t>Plan for 802.1CF-D0.2 draft</a:t>
            </a:r>
          </a:p>
          <a:p>
            <a:pPr lvl="2"/>
            <a:r>
              <a:rPr lang="en-US" dirty="0"/>
              <a:t>Bug fixes</a:t>
            </a:r>
          </a:p>
          <a:p>
            <a:pPr lvl="2"/>
            <a:r>
              <a:rPr lang="en-US" dirty="0"/>
              <a:t>New content</a:t>
            </a:r>
          </a:p>
          <a:p>
            <a:pPr lvl="2"/>
            <a:r>
              <a:rPr lang="en-US" dirty="0"/>
              <a:t>Timeline and plan for initial TG ballot</a:t>
            </a:r>
          </a:p>
          <a:p>
            <a:pPr lvl="1"/>
            <a:r>
              <a:rPr lang="en-US" dirty="0"/>
              <a:t>Project planning</a:t>
            </a:r>
          </a:p>
          <a:p>
            <a:pPr lvl="2"/>
            <a:r>
              <a:rPr lang="en-US" dirty="0"/>
              <a:t>Timeline</a:t>
            </a:r>
          </a:p>
          <a:p>
            <a:pPr lvl="2"/>
            <a:r>
              <a:rPr lang="en-US" dirty="0"/>
              <a:t>External reviewers of 802.1CF-D0.2</a:t>
            </a:r>
          </a:p>
          <a:p>
            <a:pPr lvl="1"/>
            <a:r>
              <a:rPr lang="en-US" dirty="0"/>
              <a:t>Contributions to 5G SC</a:t>
            </a:r>
          </a:p>
          <a:p>
            <a:pPr lvl="1"/>
            <a:r>
              <a:rPr lang="en-US" dirty="0"/>
              <a:t>Status report to IEEE 802 WGs</a:t>
            </a:r>
          </a:p>
          <a:p>
            <a:pPr lvl="1"/>
            <a:r>
              <a:rPr lang="en-US" dirty="0"/>
              <a:t>AOB</a:t>
            </a:r>
          </a:p>
        </p:txBody>
      </p:sp>
    </p:spTree>
    <p:extLst>
      <p:ext uri="{BB962C8B-B14F-4D97-AF65-F5344CB8AC3E}">
        <p14:creationId xmlns:p14="http://schemas.microsoft.com/office/powerpoint/2010/main" val="1919686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July 2016 F2F Meeting</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Venue:</a:t>
            </a:r>
          </a:p>
          <a:p>
            <a:pPr lvl="1"/>
            <a:r>
              <a:rPr lang="en-US" b="1" dirty="0" smtClean="0"/>
              <a:t>Manchester Grand Hyatt</a:t>
            </a:r>
          </a:p>
          <a:p>
            <a:pPr lvl="2"/>
            <a:r>
              <a:rPr lang="en-US" dirty="0" smtClean="0"/>
              <a:t>1 Market Place </a:t>
            </a:r>
            <a:br>
              <a:rPr lang="en-US" dirty="0" smtClean="0"/>
            </a:br>
            <a:r>
              <a:rPr lang="en-US" dirty="0" smtClean="0"/>
              <a:t>San Diego, CA USA </a:t>
            </a:r>
            <a:br>
              <a:rPr lang="en-US" dirty="0" smtClean="0"/>
            </a:br>
            <a:r>
              <a:rPr lang="en-US" dirty="0" smtClean="0"/>
              <a:t>Information Tel: +1 619-232-1234</a:t>
            </a:r>
            <a:r>
              <a:rPr lang="en-US" dirty="0" smtClean="0"/>
              <a:t/>
            </a:r>
            <a:br>
              <a:rPr lang="en-US" dirty="0" smtClean="0"/>
            </a:br>
            <a:endParaRPr lang="en-US" dirty="0" smtClean="0"/>
          </a:p>
          <a:p>
            <a:r>
              <a:rPr lang="en-US" dirty="0" smtClean="0"/>
              <a:t>Meeting room:</a:t>
            </a:r>
          </a:p>
          <a:p>
            <a:pPr lvl="1"/>
            <a:r>
              <a:rPr lang="en-US" dirty="0" smtClean="0"/>
              <a:t>Mon, Tue, Wed, Thu: 	Hillcrest C</a:t>
            </a:r>
            <a:br>
              <a:rPr lang="en-US" dirty="0" smtClean="0"/>
            </a:br>
            <a:endParaRPr lang="en-US" dirty="0" smtClean="0"/>
          </a:p>
          <a:p>
            <a:r>
              <a:rPr lang="en-US" dirty="0" smtClean="0"/>
              <a:t>Sessions:</a:t>
            </a:r>
          </a:p>
          <a:p>
            <a:pPr lvl="1"/>
            <a:r>
              <a:rPr lang="en-US" dirty="0" smtClean="0"/>
              <a:t>Mon, 	Mar 25</a:t>
            </a:r>
            <a:r>
              <a:rPr lang="en-US" baseline="30000" dirty="0" smtClean="0"/>
              <a:t>th</a:t>
            </a:r>
            <a:r>
              <a:rPr lang="en-US" dirty="0" smtClean="0"/>
              <a:t>,	16:00-18:00</a:t>
            </a:r>
          </a:p>
          <a:p>
            <a:pPr lvl="1"/>
            <a:r>
              <a:rPr lang="en-US" dirty="0" smtClean="0"/>
              <a:t>Tue,	July 26</a:t>
            </a:r>
            <a:r>
              <a:rPr lang="en-US" baseline="30000" dirty="0" smtClean="0"/>
              <a:t>th</a:t>
            </a:r>
            <a:r>
              <a:rPr lang="en-US" dirty="0" smtClean="0"/>
              <a:t>,	13:30-15:30	special session on 5G</a:t>
            </a:r>
            <a:endParaRPr lang="en-US" dirty="0" smtClean="0"/>
          </a:p>
          <a:p>
            <a:pPr lvl="1"/>
            <a:r>
              <a:rPr lang="en-US" dirty="0" smtClean="0"/>
              <a:t>Tue, 	Mar 26</a:t>
            </a:r>
            <a:r>
              <a:rPr lang="en-US" baseline="30000" dirty="0" smtClean="0"/>
              <a:t>th</a:t>
            </a:r>
            <a:r>
              <a:rPr lang="en-US" dirty="0" smtClean="0"/>
              <a:t>, 	16:00-18:00</a:t>
            </a:r>
          </a:p>
          <a:p>
            <a:pPr lvl="1"/>
            <a:r>
              <a:rPr lang="en-US" dirty="0" smtClean="0"/>
              <a:t>Wed, 	Mar 27</a:t>
            </a:r>
            <a:r>
              <a:rPr lang="en-US" baseline="30000" dirty="0" smtClean="0"/>
              <a:t>th</a:t>
            </a:r>
            <a:r>
              <a:rPr lang="en-US" dirty="0" smtClean="0"/>
              <a:t>, 	16:00-18:00</a:t>
            </a:r>
          </a:p>
          <a:p>
            <a:pPr lvl="1"/>
            <a:r>
              <a:rPr lang="en-US" dirty="0" smtClean="0"/>
              <a:t>Thu, 	Mar 28</a:t>
            </a:r>
            <a:r>
              <a:rPr lang="en-US" baseline="30000" dirty="0" smtClean="0"/>
              <a:t>th</a:t>
            </a:r>
            <a:r>
              <a:rPr lang="en-US" dirty="0" smtClean="0"/>
              <a:t>,	10:30-12:30</a:t>
            </a:r>
            <a:endParaRPr 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July 2016 F2F</a:t>
            </a:r>
          </a:p>
        </p:txBody>
      </p:sp>
      <p:sp>
        <p:nvSpPr>
          <p:cNvPr id="3" name="Content Placeholder 2"/>
          <p:cNvSpPr>
            <a:spLocks noGrp="1"/>
          </p:cNvSpPr>
          <p:nvPr>
            <p:ph idx="1"/>
          </p:nvPr>
        </p:nvSpPr>
        <p:spPr/>
        <p:txBody>
          <a:bodyPr>
            <a:normAutofit fontScale="55000" lnSpcReduction="20000"/>
          </a:bodyPr>
          <a:lstStyle/>
          <a:p>
            <a:r>
              <a:rPr lang="en-US" dirty="0" smtClean="0"/>
              <a:t>Review of minutes</a:t>
            </a:r>
          </a:p>
          <a:p>
            <a:r>
              <a:rPr lang="en-US" dirty="0" smtClean="0"/>
              <a:t>Reports</a:t>
            </a:r>
          </a:p>
          <a:p>
            <a:r>
              <a:rPr lang="en-US" dirty="0" smtClean="0"/>
              <a:t>Review of 802.1CF-D0.1 editor’s draft</a:t>
            </a:r>
          </a:p>
          <a:p>
            <a:pPr lvl="1"/>
            <a:r>
              <a:rPr lang="en-US" dirty="0" smtClean="0"/>
              <a:t>Contributions addressing issues of 802.1CF–D0.1</a:t>
            </a:r>
          </a:p>
          <a:p>
            <a:r>
              <a:rPr lang="en-US" dirty="0" smtClean="0"/>
              <a:t>Revised and new P802.1CF contributions</a:t>
            </a:r>
          </a:p>
          <a:p>
            <a:pPr lvl="1"/>
            <a:r>
              <a:rPr lang="en-US" dirty="0" smtClean="0"/>
              <a:t>Contributions proposing new content</a:t>
            </a:r>
          </a:p>
          <a:p>
            <a:r>
              <a:rPr lang="en-US" dirty="0" smtClean="0"/>
              <a:t>Plan for 802.1CF-D0.2 draft</a:t>
            </a:r>
          </a:p>
          <a:p>
            <a:pPr lvl="1"/>
            <a:r>
              <a:rPr lang="en-US" dirty="0" smtClean="0"/>
              <a:t>Bug fixes</a:t>
            </a:r>
          </a:p>
          <a:p>
            <a:pPr lvl="1"/>
            <a:r>
              <a:rPr lang="en-US" dirty="0" smtClean="0"/>
              <a:t>New content</a:t>
            </a:r>
          </a:p>
          <a:p>
            <a:pPr lvl="1"/>
            <a:r>
              <a:rPr lang="en-US" dirty="0" smtClean="0"/>
              <a:t>Timeline and plan for initial TG ballot</a:t>
            </a:r>
          </a:p>
          <a:p>
            <a:r>
              <a:rPr lang="en-US" dirty="0" smtClean="0"/>
              <a:t>Project planning</a:t>
            </a:r>
          </a:p>
          <a:p>
            <a:pPr lvl="1"/>
            <a:r>
              <a:rPr lang="en-US" dirty="0"/>
              <a:t>T</a:t>
            </a:r>
            <a:r>
              <a:rPr lang="en-US" dirty="0" smtClean="0"/>
              <a:t>imeline</a:t>
            </a:r>
          </a:p>
          <a:p>
            <a:pPr lvl="1"/>
            <a:r>
              <a:rPr lang="en-US" dirty="0" smtClean="0"/>
              <a:t>External reviewers of 802.1CF-D0.2</a:t>
            </a:r>
          </a:p>
          <a:p>
            <a:r>
              <a:rPr lang="en-US" dirty="0" smtClean="0"/>
              <a:t>Contributions to 5G SC</a:t>
            </a:r>
          </a:p>
          <a:p>
            <a:r>
              <a:rPr lang="en-US" dirty="0" smtClean="0"/>
              <a:t>Status report to IEEE 802 WGs</a:t>
            </a:r>
          </a:p>
          <a:p>
            <a:r>
              <a:rPr lang="en-US" dirty="0" smtClean="0"/>
              <a:t>AOB</a:t>
            </a:r>
          </a:p>
        </p:txBody>
      </p:sp>
    </p:spTree>
    <p:extLst>
      <p:ext uri="{BB962C8B-B14F-4D97-AF65-F5344CB8AC3E}">
        <p14:creationId xmlns:p14="http://schemas.microsoft.com/office/powerpoint/2010/main" val="36411504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July 2016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1221168238"/>
              </p:ext>
            </p:extLst>
          </p:nvPr>
        </p:nvGraphicFramePr>
        <p:xfrm>
          <a:off x="381000" y="1014102"/>
          <a:ext cx="8305800" cy="5332578"/>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07/25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07/26</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07/27</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07/28</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07/29</a:t>
                      </a:r>
                      <a:endParaRPr lang="en-US" sz="1800" dirty="0">
                        <a:solidFill>
                          <a:schemeClr val="tx2"/>
                        </a:solidFill>
                      </a:endParaRPr>
                    </a:p>
                  </a:txBody>
                  <a:tcPr marL="0" marR="0" marT="0" marB="0">
                    <a:solidFill>
                      <a:schemeClr val="bg1"/>
                    </a:solidFill>
                  </a:tcPr>
                </a:tc>
              </a:tr>
              <a:tr h="914400">
                <a:tc>
                  <a:txBody>
                    <a:bodyPr/>
                    <a:lstStyle/>
                    <a:p>
                      <a:pPr algn="r"/>
                      <a:r>
                        <a:rPr lang="en-US" sz="1500" dirty="0" smtClean="0"/>
                        <a:t>08:00</a:t>
                      </a:r>
                    </a:p>
                    <a:p>
                      <a:pPr algn="r"/>
                      <a:endParaRPr lang="en-US" sz="1500" dirty="0" smtClean="0"/>
                    </a:p>
                    <a:p>
                      <a:pPr algn="r"/>
                      <a:endParaRPr lang="en-US" sz="1500" dirty="0" smtClean="0"/>
                    </a:p>
                    <a:p>
                      <a:pPr algn="r"/>
                      <a:r>
                        <a:rPr lang="en-US" sz="1500" dirty="0" smtClean="0"/>
                        <a:t>10:00</a:t>
                      </a:r>
                      <a:endParaRPr lang="en-US" sz="1500" dirty="0"/>
                    </a:p>
                  </a:txBody>
                  <a:tcPr marL="0" marR="0" marT="0" marB="0">
                    <a:solidFill>
                      <a:schemeClr val="accent1">
                        <a:lumMod val="40000"/>
                        <a:lumOff val="60000"/>
                      </a:schemeClr>
                    </a:solidFill>
                  </a:tcPr>
                </a:tc>
                <a:tc>
                  <a:txBody>
                    <a:bodyPr/>
                    <a:lstStyle/>
                    <a:p>
                      <a:r>
                        <a:rPr lang="de-DE" sz="1200" dirty="0" smtClean="0"/>
                        <a:t>802</a:t>
                      </a:r>
                      <a:r>
                        <a:rPr lang="de-DE" sz="1200" baseline="0" dirty="0" smtClean="0"/>
                        <a:t> EC </a:t>
                      </a:r>
                      <a:r>
                        <a:rPr lang="de-DE" sz="1200" baseline="0" dirty="0" err="1" smtClean="0"/>
                        <a:t>Opening</a:t>
                      </a:r>
                      <a:endParaRPr lang="en-US" sz="1200" dirty="0"/>
                    </a:p>
                  </a:txBody>
                  <a:tcPr marL="36000" marR="36000" marT="36000" marB="36000">
                    <a:solidFill>
                      <a:schemeClr val="bg1">
                        <a:lumMod val="75000"/>
                      </a:schemeClr>
                    </a:solidFill>
                  </a:tcPr>
                </a:tc>
                <a:tc>
                  <a:txBody>
                    <a:bodyPr/>
                    <a:lstStyle/>
                    <a:p>
                      <a:r>
                        <a:rPr lang="en-US" sz="1100" dirty="0" smtClean="0"/>
                        <a:t>802.11 WNG</a:t>
                      </a:r>
                      <a:endParaRPr lang="en-US" sz="1100" dirty="0"/>
                    </a:p>
                  </a:txBody>
                  <a:tcPr marL="36000" marR="36000" marT="36000" marB="36000">
                    <a:solidFill>
                      <a:schemeClr val="bg1">
                        <a:lumMod val="85000"/>
                      </a:schemeClr>
                    </a:solidFill>
                  </a:tcPr>
                </a:tc>
                <a:tc>
                  <a:txBody>
                    <a:bodyPr/>
                    <a:lstStyle/>
                    <a:p>
                      <a:pPr marL="85725" indent="-85725">
                        <a:buFont typeface="Arial" panose="020B0604020202020204" pitchFamily="34" charset="0"/>
                        <a:buNone/>
                      </a:pPr>
                      <a:r>
                        <a:rPr lang="de-DE" sz="1100" dirty="0" smtClean="0"/>
                        <a:t>802.11</a:t>
                      </a:r>
                      <a:r>
                        <a:rPr lang="de-DE" sz="1100" baseline="0" dirty="0" smtClean="0"/>
                        <a:t> ARC</a:t>
                      </a:r>
                      <a:endParaRPr lang="en-US" sz="1100" dirty="0"/>
                    </a:p>
                  </a:txBody>
                  <a:tcPr marL="36000" marR="36000" marT="36000" marB="36000">
                    <a:solidFill>
                      <a:schemeClr val="bg1">
                        <a:lumMod val="85000"/>
                      </a:schemeClr>
                    </a:solidFill>
                  </a:tcPr>
                </a:tc>
                <a:tc>
                  <a:txBody>
                    <a:bodyPr/>
                    <a:lstStyle/>
                    <a:p>
                      <a:r>
                        <a:rPr lang="en-US" sz="1200" dirty="0" smtClean="0"/>
                        <a:t>PRIV ECSG</a:t>
                      </a:r>
                      <a:endParaRPr lang="en-US" sz="1200" dirty="0"/>
                    </a:p>
                  </a:txBody>
                  <a:tcPr marL="36000" marR="36000" marT="36000" marB="36000">
                    <a:solidFill>
                      <a:schemeClr val="bg1">
                        <a:lumMod val="85000"/>
                      </a:schemeClr>
                    </a:solidFill>
                  </a:tcPr>
                </a:tc>
                <a:tc rowSpan="3">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22713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vMerge="1">
                  <a:txBody>
                    <a:bodyPr/>
                    <a:lstStyle/>
                    <a:p>
                      <a:endParaRPr lang="en-US" sz="800" dirty="0"/>
                    </a:p>
                  </a:txBody>
                  <a:tcPr marL="36000" marR="36000" marT="36000" marB="36000">
                    <a:solidFill>
                      <a:schemeClr val="bg1">
                        <a:lumMod val="75000"/>
                      </a:schemeClr>
                    </a:solidFill>
                  </a:tcPr>
                </a:tc>
              </a:tr>
              <a:tr h="694584">
                <a:tc>
                  <a:txBody>
                    <a:bodyPr/>
                    <a:lstStyle/>
                    <a:p>
                      <a:pPr algn="r"/>
                      <a:r>
                        <a:rPr lang="en-US" sz="1500" dirty="0" smtClean="0"/>
                        <a:t>10:30</a:t>
                      </a:r>
                      <a:br>
                        <a:rPr lang="en-US" sz="1500" dirty="0" smtClean="0"/>
                      </a:br>
                      <a:endParaRPr lang="en-US" sz="1500" dirty="0" smtClean="0"/>
                    </a:p>
                    <a:p>
                      <a:pPr algn="r"/>
                      <a:endParaRPr lang="en-US" sz="1500" dirty="0" smtClean="0"/>
                    </a:p>
                    <a:p>
                      <a:pPr algn="r"/>
                      <a:r>
                        <a:rPr lang="en-US" sz="1500" dirty="0" smtClean="0"/>
                        <a:t>12:30</a:t>
                      </a:r>
                      <a:endParaRPr lang="en-US" sz="1500" dirty="0"/>
                    </a:p>
                  </a:txBody>
                  <a:tcPr marL="0" marR="0" marT="0" marB="0">
                    <a:solidFill>
                      <a:schemeClr val="tx2">
                        <a:lumMod val="20000"/>
                        <a:lumOff val="8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dirty="0" smtClean="0"/>
                        <a:t>802.1</a:t>
                      </a:r>
                      <a:br>
                        <a:rPr lang="en-US" sz="1400" dirty="0" smtClean="0"/>
                      </a:br>
                      <a:r>
                        <a:rPr lang="en-US" sz="1400" dirty="0" smtClean="0"/>
                        <a:t>Opening Plenary</a:t>
                      </a:r>
                    </a:p>
                    <a:p>
                      <a:pPr marL="0" indent="0">
                        <a:buFont typeface="Arial" panose="020B0604020202020204" pitchFamily="34" charset="0"/>
                        <a:buNone/>
                      </a:pPr>
                      <a:endParaRPr lang="en-US" sz="1200" dirty="0"/>
                    </a:p>
                  </a:txBody>
                  <a:tcPr marL="36000" marR="36000" marT="36000" marB="36000">
                    <a:solidFill>
                      <a:schemeClr val="accent1">
                        <a:lumMod val="60000"/>
                        <a:lumOff val="40000"/>
                      </a:schemeClr>
                    </a:solidFill>
                  </a:tcPr>
                </a:tc>
                <a:tc>
                  <a:txBody>
                    <a:bodyPr/>
                    <a:lstStyle/>
                    <a:p>
                      <a:pPr marL="82550" indent="-82550">
                        <a:buFont typeface="Arial" pitchFamily="34" charset="0"/>
                        <a:buNone/>
                      </a:pPr>
                      <a:r>
                        <a:rPr lang="en-US" sz="1100" dirty="0" smtClean="0"/>
                        <a:t>802.11ARC</a:t>
                      </a:r>
                      <a:endParaRPr lang="en-US" sz="1100" dirty="0"/>
                    </a:p>
                  </a:txBody>
                  <a:tcPr marL="36000" marR="36000" marT="36000" marB="36000">
                    <a:solidFill>
                      <a:schemeClr val="bg1">
                        <a:lumMod val="8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r>
                        <a:rPr lang="en-US" sz="1200" dirty="0" err="1" smtClean="0"/>
                        <a:t>OmniRAN</a:t>
                      </a:r>
                      <a:r>
                        <a:rPr lang="en-US" sz="1200" baseline="0" dirty="0" smtClean="0"/>
                        <a:t> closing</a:t>
                      </a:r>
                      <a:endParaRPr lang="en-US" sz="1200" dirty="0"/>
                    </a:p>
                  </a:txBody>
                  <a:tcPr marL="36000" marR="36000" marT="36000" marB="36000">
                    <a:solidFill>
                      <a:schemeClr val="tx2">
                        <a:lumMod val="60000"/>
                        <a:lumOff val="40000"/>
                      </a:schemeClr>
                    </a:solidFill>
                  </a:tcPr>
                </a:tc>
                <a:tc vMerge="1">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0">
                <a:tc rowSpan="2">
                  <a:txBody>
                    <a:bodyPr/>
                    <a:lstStyle/>
                    <a:p>
                      <a:pPr algn="r"/>
                      <a:endParaRPr lang="en-US" sz="1500" dirty="0"/>
                    </a:p>
                  </a:txBody>
                  <a:tcPr marL="0" marR="0" marT="0" marB="0">
                    <a:solidFill>
                      <a:schemeClr val="bg1"/>
                    </a:solidFill>
                  </a:tcPr>
                </a:tc>
                <a:tc rowSpan="3">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9298">
                <a:tc vMerge="1">
                  <a:txBody>
                    <a:bodyPr/>
                    <a:lstStyle/>
                    <a:p>
                      <a:endParaRPr lang="en-US"/>
                    </a:p>
                  </a:txBody>
                  <a:tcPr/>
                </a:tc>
                <a:tc vMerge="1">
                  <a:txBody>
                    <a:bodyPr/>
                    <a:lstStyle/>
                    <a:p>
                      <a:endParaRPr lang="en-US"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rowSpan="5">
                  <a:txBody>
                    <a:bodyPr/>
                    <a:lstStyle/>
                    <a:p>
                      <a:r>
                        <a:rPr lang="en-US" sz="1200" dirty="0" smtClean="0"/>
                        <a:t>802 EC Closing</a:t>
                      </a:r>
                      <a:endParaRPr lang="en-US" sz="1200" dirty="0"/>
                    </a:p>
                  </a:txBody>
                  <a:tcPr marL="36000" marR="36000" marT="36000" marB="36000">
                    <a:solidFill>
                      <a:schemeClr val="bg1">
                        <a:lumMod val="75000"/>
                      </a:schemeClr>
                    </a:solidFill>
                  </a:tcPr>
                </a:tc>
              </a:tr>
              <a:tr h="228600">
                <a:tc rowSpan="2">
                  <a:txBody>
                    <a:bodyPr/>
                    <a:lstStyle/>
                    <a:p>
                      <a:pPr algn="r"/>
                      <a:r>
                        <a:rPr lang="en-US" sz="1500" dirty="0" smtClean="0"/>
                        <a:t>13:30</a:t>
                      </a:r>
                    </a:p>
                    <a:p>
                      <a:pPr algn="r"/>
                      <a:r>
                        <a:rPr lang="en-US" sz="900" dirty="0" smtClean="0"/>
                        <a:t>14:00</a:t>
                      </a:r>
                      <a:br>
                        <a:rPr lang="en-US" sz="900" dirty="0" smtClean="0"/>
                      </a:br>
                      <a:endParaRPr lang="en-US" sz="700" dirty="0" smtClean="0"/>
                    </a:p>
                    <a:p>
                      <a:pPr algn="r"/>
                      <a:endParaRPr lang="en-US" sz="1200" dirty="0" smtClean="0"/>
                    </a:p>
                    <a:p>
                      <a:pPr algn="r"/>
                      <a:r>
                        <a:rPr lang="en-US" sz="1500" dirty="0" smtClean="0"/>
                        <a:t>15:30</a:t>
                      </a:r>
                      <a:endParaRPr lang="en-US" sz="1500" dirty="0"/>
                    </a:p>
                  </a:txBody>
                  <a:tcPr marL="0" marR="0" marT="0" marB="0">
                    <a:solidFill>
                      <a:schemeClr val="tx2">
                        <a:lumMod val="20000"/>
                        <a:lumOff val="80000"/>
                      </a:schemeClr>
                    </a:solidFill>
                  </a:tcPr>
                </a:tc>
                <a:tc vMerge="1">
                  <a:txBody>
                    <a:bodyPr/>
                    <a:lstStyle/>
                    <a:p>
                      <a:endParaRPr lang="en-US"/>
                    </a:p>
                  </a:txBody>
                  <a:tcPr/>
                </a:tc>
                <a:tc rowSpan="2">
                  <a:txBody>
                    <a:bodyPr/>
                    <a:lstStyle/>
                    <a:p>
                      <a:r>
                        <a:rPr lang="en-US" sz="1200" dirty="0" smtClean="0"/>
                        <a:t>OmniRAN special</a:t>
                      </a:r>
                      <a:r>
                        <a:rPr lang="en-US" sz="1200" baseline="0" dirty="0" smtClean="0"/>
                        <a:t> session on WP-5A/ RLAN approach for 5G SC</a:t>
                      </a:r>
                      <a:endParaRPr lang="en-US" sz="1200" dirty="0"/>
                    </a:p>
                  </a:txBody>
                  <a:tcPr marL="36000" marR="36000" marT="36000" marB="36000">
                    <a:solidFill>
                      <a:schemeClr val="accent5">
                        <a:lumMod val="60000"/>
                        <a:lumOff val="40000"/>
                      </a:schemeClr>
                    </a:solidFill>
                  </a:tcPr>
                </a:tc>
                <a:tc rowSpan="2">
                  <a:txBody>
                    <a:bodyPr/>
                    <a:lstStyle/>
                    <a:p>
                      <a:endParaRPr lang="en-US" dirty="0"/>
                    </a:p>
                  </a:txBody>
                  <a:tcPr marL="36000" marR="36000" marT="36000" marB="36000">
                    <a:solidFill>
                      <a:schemeClr val="bg1"/>
                    </a:solidFill>
                  </a:tcPr>
                </a:tc>
                <a:tc rowSpan="4">
                  <a:txBody>
                    <a:bodyPr/>
                    <a:lstStyle/>
                    <a:p>
                      <a:r>
                        <a:rPr lang="en-US" sz="1400" dirty="0" smtClean="0"/>
                        <a:t>802.1</a:t>
                      </a:r>
                      <a:br>
                        <a:rPr lang="en-US" sz="1400" dirty="0" smtClean="0"/>
                      </a:br>
                      <a:r>
                        <a:rPr lang="en-US" sz="1400" dirty="0" smtClean="0"/>
                        <a:t>Closing Plenary</a:t>
                      </a:r>
                      <a:endParaRPr lang="en-US" sz="1400" dirty="0"/>
                    </a:p>
                  </a:txBody>
                  <a:tcPr marL="36000" marR="36000" marT="36000" marB="36000">
                    <a:solidFill>
                      <a:schemeClr val="tx2">
                        <a:lumMod val="40000"/>
                        <a:lumOff val="60000"/>
                      </a:schemeClr>
                    </a:solidFill>
                  </a:tcPr>
                </a:tc>
                <a:tc vMerge="1">
                  <a:txBody>
                    <a:bodyPr/>
                    <a:lstStyle/>
                    <a:p>
                      <a:endParaRPr lang="en-US"/>
                    </a:p>
                  </a:txBody>
                  <a:tcPr/>
                </a:tc>
              </a:tr>
              <a:tr h="457200">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r h="214693">
                <a:tc>
                  <a:txBody>
                    <a:bodyPr/>
                    <a:lstStyle/>
                    <a:p>
                      <a:pPr algn="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874908">
                <a:tc>
                  <a:txBody>
                    <a:bodyPr/>
                    <a:lstStyle/>
                    <a:p>
                      <a:pPr algn="r"/>
                      <a:r>
                        <a:rPr lang="en-US" sz="1500" dirty="0" smtClean="0"/>
                        <a:t>16:00</a:t>
                      </a:r>
                    </a:p>
                    <a:p>
                      <a:pPr algn="r"/>
                      <a:endParaRPr lang="en-US" sz="1500" dirty="0" smtClean="0"/>
                    </a:p>
                    <a:p>
                      <a:pPr algn="r"/>
                      <a:endParaRPr lang="en-US" sz="1500" dirty="0" smtClean="0"/>
                    </a:p>
                    <a:p>
                      <a:pPr algn="r"/>
                      <a:r>
                        <a:rPr lang="en-US" sz="1500" dirty="0" smtClean="0"/>
                        <a:t>18:00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60000"/>
                        <a:lumOff val="4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60000"/>
                        <a:lumOff val="40000"/>
                      </a:schemeClr>
                    </a:solidFill>
                  </a:tcPr>
                </a:tc>
                <a:tc>
                  <a:txBody>
                    <a:bodyPr/>
                    <a:lstStyle/>
                    <a:p>
                      <a:endParaRPr lang="en-US" sz="1200" dirty="0"/>
                    </a:p>
                  </a:txBody>
                  <a:tcPr marL="36000" marR="36000" marT="36000" marB="36000">
                    <a:solidFill>
                      <a:schemeClr val="tx2">
                        <a:lumMod val="60000"/>
                        <a:lumOff val="4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204273">
                <a:tc rowSpan="2">
                  <a:txBody>
                    <a:bodyPr/>
                    <a:lstStyle/>
                    <a:p>
                      <a:pPr algn="ctr"/>
                      <a:endParaRPr lang="en-US" sz="1500" dirty="0"/>
                    </a:p>
                  </a:txBody>
                  <a:tcPr marL="0" marR="0" marT="0" marB="0">
                    <a:solidFill>
                      <a:schemeClr val="bg1"/>
                    </a:solidFill>
                  </a:tcPr>
                </a:tc>
                <a:tc>
                  <a:txBody>
                    <a:bodyPr/>
                    <a:lstStyle/>
                    <a:p>
                      <a:r>
                        <a:rPr lang="en-US" sz="1200" dirty="0" err="1" smtClean="0"/>
                        <a:t>myProject</a:t>
                      </a:r>
                      <a:r>
                        <a:rPr lang="en-US" sz="1200" dirty="0" smtClean="0"/>
                        <a:t> Tutorial</a:t>
                      </a:r>
                      <a:endParaRPr lang="en-US" sz="1200" dirty="0"/>
                    </a:p>
                  </a:txBody>
                  <a:tcPr marL="36000" marR="36000" marT="36000" marB="36000">
                    <a:solidFill>
                      <a:schemeClr val="bg1">
                        <a:lumMod val="85000"/>
                      </a:schemeClr>
                    </a:solidFill>
                  </a:tcPr>
                </a:tc>
                <a:tc>
                  <a:txBody>
                    <a:bodyPr/>
                    <a:lstStyle/>
                    <a:p>
                      <a:r>
                        <a:rPr lang="en-US" sz="1200" dirty="0" smtClean="0"/>
                        <a:t>Joint 802.1/802.15</a:t>
                      </a:r>
                      <a:endParaRPr lang="en-US" sz="1200" dirty="0"/>
                    </a:p>
                  </a:txBody>
                  <a:tcPr marL="36000" marR="36000" marT="36000" marB="36000">
                    <a:solidFill>
                      <a:schemeClr val="accent1">
                        <a:lumMod val="40000"/>
                        <a:lumOff val="60000"/>
                      </a:schemeClr>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noFill/>
                  </a:tcPr>
                </a:tc>
              </a:tr>
              <a:tr h="204273">
                <a:tc vMerge="1">
                  <a:txBody>
                    <a:bodyPr/>
                    <a:lstStyle/>
                    <a:p>
                      <a:endParaRPr lang="en-US"/>
                    </a:p>
                  </a:txBody>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a:txBody>
                    <a:bodyPr/>
                    <a:lstStyle/>
                    <a:p>
                      <a:r>
                        <a:rPr lang="en-US" sz="1200" dirty="0" smtClean="0"/>
                        <a:t>5G SC meeting</a:t>
                      </a:r>
                      <a:endParaRPr lang="en-US" sz="1200" dirty="0"/>
                    </a:p>
                  </a:txBody>
                  <a:tcPr marL="36000" marR="36000" marT="36000" marB="36000">
                    <a:solidFill>
                      <a:schemeClr val="bg1">
                        <a:lumMod val="85000"/>
                      </a:schemeClr>
                    </a:solidFill>
                  </a:tcPr>
                </a:tc>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val="1688770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dirty="0" smtClean="0"/>
              <a:t>Participants, Patents, and Duty to Inform</a:t>
            </a:r>
          </a:p>
        </p:txBody>
      </p:sp>
      <p:sp>
        <p:nvSpPr>
          <p:cNvPr id="8195" name="Rectangle 1027"/>
          <p:cNvSpPr>
            <a:spLocks noGrp="1" noChangeArrowheads="1"/>
          </p:cNvSpPr>
          <p:nvPr>
            <p:ph idx="1"/>
          </p:nvPr>
        </p:nvSpPr>
        <p:spPr>
          <a:xfrm>
            <a:off x="457200" y="1265237"/>
            <a:ext cx="8229600" cy="5059363"/>
          </a:xfrm>
        </p:spPr>
        <p:txBody>
          <a:bodyPr/>
          <a:lstStyle/>
          <a:p>
            <a:pPr algn="ctr">
              <a:buFont typeface="Monotype Sorts"/>
              <a:buNone/>
            </a:pPr>
            <a:r>
              <a:rPr lang="en-US" altLang="en-US" sz="1500" b="1" dirty="0" smtClean="0"/>
              <a:t>All participants in this meeting have certain obligations under the IEEE-SA Patent Policy. </a:t>
            </a:r>
          </a:p>
          <a:p>
            <a:pPr lvl="1">
              <a:buFont typeface="Arial" pitchFamily="34" charset="0"/>
              <a:buChar char="•"/>
            </a:pPr>
            <a:r>
              <a:rPr lang="en-US" altLang="en-US" sz="1600" b="1" dirty="0" smtClean="0">
                <a:solidFill>
                  <a:srgbClr val="003399"/>
                </a:solidFill>
              </a:rPr>
              <a:t>Participants [Note: </a:t>
            </a:r>
            <a:r>
              <a:rPr lang="en-GB" altLang="en-US" sz="1600" b="1" dirty="0" smtClean="0">
                <a:solidFill>
                  <a:srgbClr val="003399"/>
                </a:solidFill>
              </a:rPr>
              <a:t>Quoted text excerpted from IEEE-SA Standards Board Bylaws </a:t>
            </a:r>
            <a:r>
              <a:rPr lang="en-GB" altLang="en-US" sz="1600" b="1" dirty="0" err="1" smtClean="0">
                <a:solidFill>
                  <a:srgbClr val="003399"/>
                </a:solidFill>
              </a:rPr>
              <a:t>subclause</a:t>
            </a:r>
            <a:r>
              <a:rPr lang="en-GB" altLang="en-US" sz="1600" b="1" dirty="0" smtClean="0">
                <a:solidFill>
                  <a:srgbClr val="003399"/>
                </a:solidFill>
              </a:rPr>
              <a:t> 6.2</a:t>
            </a:r>
            <a:r>
              <a:rPr lang="en-US" altLang="en-US" sz="1600" b="1" dirty="0" smtClean="0">
                <a:solidFill>
                  <a:srgbClr val="003399"/>
                </a:solidFill>
              </a:rPr>
              <a:t>]:</a:t>
            </a:r>
          </a:p>
          <a:p>
            <a:pPr lvl="2">
              <a:buFont typeface="Arial" pitchFamily="34" charset="0"/>
              <a:buChar char="•"/>
            </a:pPr>
            <a:r>
              <a:rPr lang="en-US" altLang="en-US" sz="1600" b="1"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smtClean="0"/>
          </a:p>
          <a:p>
            <a:pPr lvl="2">
              <a:buFont typeface="Arial" pitchFamily="34" charset="0"/>
              <a:buChar char="•"/>
            </a:pPr>
            <a:r>
              <a:rPr lang="en-US" altLang="en-US" sz="1600" b="1"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dirty="0" smtClean="0">
                <a:solidFill>
                  <a:srgbClr val="003399"/>
                </a:solidFill>
              </a:rPr>
              <a:t>Early identification of holders of potential Essential Patent Claims is strongly encouraged</a:t>
            </a:r>
          </a:p>
          <a:p>
            <a:pPr lvl="1">
              <a:buFont typeface="Arial" pitchFamily="34" charset="0"/>
              <a:buChar char="•"/>
            </a:pPr>
            <a:r>
              <a:rPr lang="en-US" altLang="en-US" sz="1600" b="1" dirty="0" smtClean="0">
                <a:solidFill>
                  <a:srgbClr val="003399"/>
                </a:solidFill>
              </a:rPr>
              <a:t>No duty to perform a patent search</a:t>
            </a:r>
            <a:endParaRPr lang="en-US" altLang="en-US" sz="16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lstStyle/>
          <a:p>
            <a:r>
              <a:rPr lang="en-GB" altLang="en-US" dirty="0" smtClean="0"/>
              <a:t>Patent Related Links</a:t>
            </a:r>
            <a:endParaRPr lang="en-US" altLang="en-US" dirty="0" smtClean="0"/>
          </a:p>
        </p:txBody>
      </p:sp>
      <p:sp>
        <p:nvSpPr>
          <p:cNvPr id="9219" name="Rectangle 3"/>
          <p:cNvSpPr>
            <a:spLocks noGrp="1" noChangeArrowheads="1"/>
          </p:cNvSpPr>
          <p:nvPr>
            <p:ph idx="1"/>
          </p:nvPr>
        </p:nvSpPr>
        <p:spPr>
          <a:xfrm>
            <a:off x="457200" y="1142999"/>
            <a:ext cx="8229600" cy="4191001"/>
          </a:xfrm>
        </p:spPr>
        <p:txBody>
          <a:bodyPr>
            <a:normAutofit fontScale="85000" lnSpcReduction="10000"/>
          </a:bodyPr>
          <a:lstStyle/>
          <a:p>
            <a:r>
              <a:rPr lang="en-US" altLang="en-US" dirty="0" smtClean="0"/>
              <a:t>All participants should be familiar with their obligations under the IEEE-SA Policies &amp; Procedures for standards development.</a:t>
            </a:r>
            <a:br>
              <a:rPr lang="en-US" altLang="en-US" dirty="0" smtClean="0"/>
            </a:br>
            <a:endParaRPr lang="en-US" altLang="en-US" dirty="0" smtClean="0"/>
          </a:p>
          <a:p>
            <a:r>
              <a:rPr lang="en-US" altLang="en-US" dirty="0" smtClean="0"/>
              <a:t>Patent Policy is stated in these sources:</a:t>
            </a:r>
          </a:p>
          <a:p>
            <a:pPr lvl="1"/>
            <a:r>
              <a:rPr lang="en-GB" altLang="en-US" dirty="0" smtClean="0"/>
              <a:t>IEEE-SA Standards Boards Bylaws</a:t>
            </a:r>
            <a:br>
              <a:rPr lang="en-GB" altLang="en-US" dirty="0" smtClean="0"/>
            </a:br>
            <a:r>
              <a:rPr lang="en-US" altLang="en-US" sz="2400" dirty="0" smtClean="0">
                <a:hlinkClick r:id="rId2"/>
              </a:rPr>
              <a:t>http://standards.ieee.org/develop/policies/bylaws/sect6-7.html#6</a:t>
            </a:r>
            <a:endParaRPr lang="en-US" altLang="en-US" dirty="0" smtClean="0"/>
          </a:p>
          <a:p>
            <a:pPr lvl="1"/>
            <a:r>
              <a:rPr lang="en-GB" altLang="en-US" dirty="0" smtClean="0"/>
              <a:t>IEEE-SA Standards Board Operations Manual</a:t>
            </a:r>
            <a:br>
              <a:rPr lang="en-GB" altLang="en-US" dirty="0" smtClean="0"/>
            </a:br>
            <a:r>
              <a:rPr lang="en-US" altLang="en-US" sz="2400" dirty="0" smtClean="0">
                <a:hlinkClick r:id="rId3"/>
              </a:rPr>
              <a:t>http://standards.ieee.org/develop/policies/opman/sect6.html#6.3</a:t>
            </a:r>
            <a:endParaRPr lang="en-US" altLang="en-US" dirty="0" smtClean="0"/>
          </a:p>
          <a:p>
            <a:pPr lvl="1"/>
            <a:r>
              <a:rPr lang="en-US" altLang="en-US" dirty="0" smtClean="0"/>
              <a:t>Material about the patent policy is available at </a:t>
            </a:r>
            <a:br>
              <a:rPr lang="en-US" altLang="en-US" dirty="0" smtClean="0"/>
            </a:br>
            <a:r>
              <a:rPr lang="en-US" altLang="en-US" sz="2400" dirty="0" smtClean="0">
                <a:hlinkClick r:id="rId4"/>
              </a:rPr>
              <a:t>http://standards.ieee.org/about/sasb/patcom/materials.html</a:t>
            </a:r>
            <a:endParaRPr lang="en-US" altLang="en-US" dirty="0" smtClean="0"/>
          </a:p>
          <a:p>
            <a:pPr lvl="1"/>
            <a:endParaRPr lang="en-US" altLang="en-US" dirty="0" smtClean="0"/>
          </a:p>
        </p:txBody>
      </p:sp>
      <p:sp>
        <p:nvSpPr>
          <p:cNvPr id="9221" name="Rectangle 7"/>
          <p:cNvSpPr>
            <a:spLocks noChangeArrowheads="1"/>
          </p:cNvSpPr>
          <p:nvPr/>
        </p:nvSpPr>
        <p:spPr bwMode="auto">
          <a:xfrm>
            <a:off x="381000" y="5410200"/>
            <a:ext cx="8229600" cy="830997"/>
          </a:xfrm>
          <a:prstGeom prst="rect">
            <a:avLst/>
          </a:prstGeom>
          <a:noFill/>
          <a:ln w="9525">
            <a:noFill/>
            <a:miter lim="800000"/>
            <a:headEnd/>
            <a:tailEnd/>
          </a:ln>
        </p:spPr>
        <p:txBody>
          <a:bodyPr wrap="square">
            <a:spAutoFit/>
          </a:bodyPr>
          <a:lstStyle/>
          <a:p>
            <a:pPr eaLnBrk="0" hangingPunct="0"/>
            <a:r>
              <a:rPr lang="en-US" altLang="en-US" sz="1200" b="1" dirty="0">
                <a:solidFill>
                  <a:srgbClr val="000099"/>
                </a:solidFill>
                <a:latin typeface="Arial" pitchFamily="34" charset="0"/>
              </a:rPr>
              <a:t>If you have questions, contact the IEEE-SA Standards Board Patent Committee Administrator at patcom@ieee.org or visit </a:t>
            </a:r>
            <a:r>
              <a:rPr lang="en-US" altLang="en-US" sz="1200" b="1" dirty="0">
                <a:solidFill>
                  <a:srgbClr val="000099"/>
                </a:solidFill>
                <a:latin typeface="Arial" pitchFamily="34" charset="0"/>
                <a:hlinkClick r:id="rId5"/>
              </a:rPr>
              <a:t>http://</a:t>
            </a:r>
            <a:r>
              <a:rPr lang="en-US" altLang="en-US" sz="1200" b="1" dirty="0" smtClean="0">
                <a:solidFill>
                  <a:srgbClr val="000099"/>
                </a:solidFill>
                <a:latin typeface="Arial" pitchFamily="34" charset="0"/>
                <a:hlinkClick r:id="rId5"/>
              </a:rPr>
              <a:t>standards.ieee.org/about/sasb/patcom/index.html</a:t>
            </a: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endParaRPr lang="en-US" altLang="en-US" sz="1200" b="1" dirty="0">
              <a:solidFill>
                <a:srgbClr val="000099"/>
              </a:solidFill>
              <a:latin typeface="Arial" pitchFamily="34" charset="0"/>
            </a:endParaRPr>
          </a:p>
          <a:p>
            <a:pPr eaLnBrk="0" hangingPunct="0">
              <a:lnSpc>
                <a:spcPct val="80000"/>
              </a:lnSpc>
              <a:spcBef>
                <a:spcPct val="20000"/>
              </a:spcBef>
              <a:buClr>
                <a:srgbClr val="CC3300"/>
              </a:buClr>
              <a:buSzPct val="50000"/>
              <a:buFont typeface="Monotype Sorts"/>
              <a:buNone/>
            </a:pPr>
            <a:r>
              <a:rPr lang="en-US" altLang="en-US" sz="1200" b="1" dirty="0">
                <a:solidFill>
                  <a:srgbClr val="000099"/>
                </a:solidFill>
                <a:latin typeface="Arial" pitchFamily="34" charset="0"/>
              </a:rPr>
              <a:t>This slide set is available at </a:t>
            </a:r>
            <a:r>
              <a:rPr lang="en-US" altLang="en-US" sz="1200" b="1" dirty="0">
                <a:solidFill>
                  <a:srgbClr val="000099"/>
                </a:solidFill>
                <a:latin typeface="Arial" pitchFamily="34" charset="0"/>
                <a:hlinkClick r:id="rId6"/>
              </a:rPr>
              <a:t>https://</a:t>
            </a:r>
            <a:r>
              <a:rPr lang="en-US" altLang="en-US" sz="1200" b="1" dirty="0" smtClean="0">
                <a:solidFill>
                  <a:srgbClr val="000099"/>
                </a:solidFill>
                <a:latin typeface="Arial" pitchFamily="34" charset="0"/>
                <a:hlinkClick r:id="rId6"/>
              </a:rPr>
              <a:t>development.standards.ieee.org/myproject/Public/mytools/mob/slideset.ppt</a:t>
            </a:r>
            <a:endParaRPr lang="en-US" altLang="en-US" sz="1200" b="1" dirty="0" smtClean="0">
              <a:solidFill>
                <a:srgbClr val="000099"/>
              </a:solidFill>
              <a:latin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a:xfrm>
            <a:off x="457200" y="1371600"/>
            <a:ext cx="8229600" cy="4724400"/>
          </a:xfrm>
        </p:spPr>
        <p:txBody>
          <a:bodyPr>
            <a:normAutofit fontScale="92500" lnSpcReduction="10000"/>
          </a:bodyPr>
          <a:lstStyle/>
          <a:p>
            <a:r>
              <a:rPr lang="en-US" altLang="en-US"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dirty="0" smtClean="0"/>
              <a:t>Either speak up now or</a:t>
            </a:r>
          </a:p>
          <a:p>
            <a:pPr lvl="1"/>
            <a:r>
              <a:rPr lang="en-US" altLang="en-US" dirty="0" smtClean="0"/>
              <a:t>Provide the chair of this group with the identity of the holder(s) of any and all such claims as soon as possible or</a:t>
            </a:r>
          </a:p>
          <a:p>
            <a:pPr lvl="1"/>
            <a:r>
              <a:rPr lang="en-US" altLang="en-US" dirty="0" smtClean="0"/>
              <a:t>Cause an LOA to be submitted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ltLang="en-US" sz="3200" dirty="0" smtClean="0"/>
              <a:t>Other Guidelines for IEEE WG Meetings</a:t>
            </a:r>
          </a:p>
        </p:txBody>
      </p:sp>
      <p:sp>
        <p:nvSpPr>
          <p:cNvPr id="6" name="Content Placeholder 5"/>
          <p:cNvSpPr>
            <a:spLocks noGrp="1"/>
          </p:cNvSpPr>
          <p:nvPr>
            <p:ph idx="1"/>
          </p:nvPr>
        </p:nvSpPr>
        <p:spPr>
          <a:xfrm>
            <a:off x="457200" y="1600200"/>
            <a:ext cx="8229600" cy="4419600"/>
          </a:xfrm>
        </p:spPr>
        <p:txBody>
          <a:bodyPr/>
          <a:lstStyle/>
          <a:p>
            <a:pPr marL="230188" indent="-230188">
              <a:lnSpc>
                <a:spcPct val="80000"/>
              </a:lnSpc>
              <a:spcAft>
                <a:spcPct val="40000"/>
              </a:spcAft>
              <a:buClr>
                <a:srgbClr val="CC3300"/>
              </a:buClr>
              <a:buSzPct val="50000"/>
              <a:buFont typeface="Arial" pitchFamily="34" charset="0"/>
              <a:buChar char="•"/>
            </a:pPr>
            <a:r>
              <a:rPr lang="en-US" altLang="en-US" sz="1800" b="1" dirty="0" smtClean="0">
                <a:solidFill>
                  <a:srgbClr val="000099"/>
                </a:solidFill>
              </a:rPr>
              <a:t>All IEEE-SA standards meetings shall be conducted in compliance with all applicable laws, including antitrust and competition laws.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interpretation, validity, or essentiality of patents/patent claims. </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specific license rates, terms, or conditions.</a:t>
            </a:r>
          </a:p>
          <a:p>
            <a:pPr marL="1143000" lvl="2">
              <a:lnSpc>
                <a:spcPct val="80000"/>
              </a:lnSpc>
              <a:spcAft>
                <a:spcPct val="40000"/>
              </a:spcAft>
              <a:buClr>
                <a:srgbClr val="CC3300"/>
              </a:buClr>
              <a:buSzPct val="50000"/>
              <a:buFont typeface="Arial" pitchFamily="34" charset="0"/>
              <a:buChar char="•"/>
            </a:pPr>
            <a:r>
              <a:rPr lang="en-US" altLang="en-US" sz="1400" dirty="0" smtClean="0">
                <a:solidFill>
                  <a:srgbClr val="000099"/>
                </a:solidFill>
              </a:rPr>
              <a:t>Relative costs, including licensing costs of essential patent claims, of different technical approaches may be discussed in standards development meetings. </a:t>
            </a:r>
          </a:p>
          <a:p>
            <a:pPr marL="1600200" lvl="3">
              <a:lnSpc>
                <a:spcPct val="80000"/>
              </a:lnSpc>
              <a:spcAft>
                <a:spcPct val="40000"/>
              </a:spcAft>
              <a:buClr>
                <a:srgbClr val="CC3300"/>
              </a:buClr>
              <a:buSzPct val="50000"/>
              <a:buFont typeface="Arial" pitchFamily="34" charset="0"/>
              <a:buChar char="•"/>
            </a:pPr>
            <a:r>
              <a:rPr lang="en-GB" altLang="en-US" sz="1400" dirty="0" smtClean="0">
                <a:solidFill>
                  <a:srgbClr val="000099"/>
                </a:solidFill>
              </a:rPr>
              <a:t>Technical considerations remain primary focus</a:t>
            </a:r>
            <a:endParaRPr lang="en-US" altLang="en-US" sz="1400" dirty="0" smtClean="0">
              <a:solidFill>
                <a:srgbClr val="000099"/>
              </a:solidFill>
            </a:endParaRP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or engage in the fixing of product prices, allocation of customers, or division of sales markets.</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discuss the status or substance of ongoing or threatened litigation.</a:t>
            </a:r>
          </a:p>
          <a:p>
            <a:pPr marL="630238" lvl="1">
              <a:lnSpc>
                <a:spcPct val="80000"/>
              </a:lnSpc>
              <a:spcAft>
                <a:spcPct val="40000"/>
              </a:spcAft>
              <a:buClr>
                <a:srgbClr val="CC3300"/>
              </a:buClr>
              <a:buSzPct val="50000"/>
              <a:buFont typeface="Arial" pitchFamily="34" charset="0"/>
              <a:buChar char="•"/>
            </a:pPr>
            <a:r>
              <a:rPr lang="en-US" altLang="en-US" sz="1600" b="1" dirty="0" smtClean="0">
                <a:solidFill>
                  <a:srgbClr val="000099"/>
                </a:solidFill>
              </a:rPr>
              <a:t>Don’t be silent if inappropriate topics are discussed … do formally object.</a:t>
            </a:r>
          </a:p>
          <a:p>
            <a:pPr marL="230188" indent="-230188" algn="ctr">
              <a:lnSpc>
                <a:spcPct val="80000"/>
              </a:lnSpc>
              <a:buClr>
                <a:srgbClr val="CC3300"/>
              </a:buClr>
              <a:buSzPct val="50000"/>
              <a:buNone/>
            </a:pPr>
            <a:r>
              <a:rPr lang="en-US" altLang="en-US" sz="1000" b="1" dirty="0" smtClean="0">
                <a:solidFill>
                  <a:srgbClr val="000099"/>
                </a:solidFill>
              </a:rPr>
              <a:t>---------------------------------------------------------------   </a:t>
            </a:r>
            <a:endParaRPr lang="en-US" altLang="en-US" sz="1200" b="1" dirty="0" smtClean="0">
              <a:solidFill>
                <a:srgbClr val="000099"/>
              </a:solidFill>
            </a:endParaRPr>
          </a:p>
          <a:p>
            <a:pPr marL="230188" indent="-230188" algn="ctr">
              <a:lnSpc>
                <a:spcPct val="80000"/>
              </a:lnSpc>
              <a:buClr>
                <a:srgbClr val="CC3300"/>
              </a:buClr>
              <a:buSzPct val="50000"/>
              <a:buNone/>
            </a:pPr>
            <a:r>
              <a:rPr lang="en-US" altLang="en-US" sz="1200" b="1" dirty="0" smtClean="0">
                <a:solidFill>
                  <a:srgbClr val="000099"/>
                </a:solidFill>
              </a:rPr>
              <a:t>See </a:t>
            </a:r>
            <a:r>
              <a:rPr lang="en-US" altLang="en-US" sz="1200" b="1" i="1" dirty="0" smtClean="0">
                <a:solidFill>
                  <a:srgbClr val="000099"/>
                </a:solidFill>
              </a:rPr>
              <a:t>IEEE-SA Standards Board Operations Manual</a:t>
            </a:r>
            <a:r>
              <a:rPr lang="en-US" altLang="en-US" sz="1200" b="1" dirty="0" smtClean="0">
                <a:solidFill>
                  <a:srgbClr val="000099"/>
                </a:solidFill>
              </a:rPr>
              <a:t>, clause 5.3.10 and </a:t>
            </a:r>
            <a:r>
              <a:rPr lang="en-GB" altLang="en-US" sz="1200" b="1" dirty="0" smtClean="0">
                <a:solidFill>
                  <a:srgbClr val="000099"/>
                </a:solidFill>
              </a:rPr>
              <a:t>“Promoting Competition and Innovation: What You Need to Know about the IEEE Standards Association's Antitrust and Competition Policy”</a:t>
            </a:r>
            <a:r>
              <a:rPr lang="en-US" altLang="en-US" sz="1200" b="1" dirty="0" smtClean="0">
                <a:solidFill>
                  <a:srgbClr val="000099"/>
                </a:solidFill>
              </a:rPr>
              <a:t> for more details.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eaLnBrk="0" hangingPunct="0"/>
            <a:endParaRPr lang="en-GB" altLang="en-US" b="1" u="sng">
              <a:solidFill>
                <a:srgbClr val="000099"/>
              </a:solidFill>
              <a:latin typeface="Helvetica" pitchFamily="34"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rPr>
              <a:t>Link to IEEE Disclosure of Affiliation </a:t>
            </a:r>
          </a:p>
          <a:p>
            <a:pPr lvl="1"/>
            <a:r>
              <a:rPr lang="en-US" sz="2200" dirty="0">
                <a:solidFill>
                  <a:srgbClr val="1F497D"/>
                </a:solidFill>
                <a:hlinkClick r:id="rId3"/>
              </a:rPr>
              <a:t>http://</a:t>
            </a:r>
            <a:r>
              <a:rPr lang="en-US" sz="2200" dirty="0" smtClean="0">
                <a:solidFill>
                  <a:srgbClr val="1F497D"/>
                </a:solidFill>
                <a:hlinkClick r:id="rId3"/>
              </a:rPr>
              <a:t>standards.ieee.org/faqs/affiliationFAQ.html</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Links to IEEE Antitrust Guidelines</a:t>
            </a:r>
          </a:p>
          <a:p>
            <a:pPr lvl="1"/>
            <a:r>
              <a:rPr lang="en-US" sz="2200" dirty="0">
                <a:solidFill>
                  <a:srgbClr val="1F497D"/>
                </a:solidFill>
                <a:hlinkClick r:id="rId4"/>
              </a:rPr>
              <a:t>http://</a:t>
            </a:r>
            <a:r>
              <a:rPr lang="en-US" sz="2200" dirty="0" smtClean="0">
                <a:solidFill>
                  <a:srgbClr val="1F497D"/>
                </a:solidFill>
                <a:hlinkClick r:id="rId4"/>
              </a:rPr>
              <a:t>standards.ieee.org/resources/antitrust-guidelines.pdf</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Code of Ethics</a:t>
            </a:r>
          </a:p>
          <a:p>
            <a:pPr lvl="1"/>
            <a:r>
              <a:rPr lang="en-US" sz="2200" dirty="0">
                <a:solidFill>
                  <a:srgbClr val="1F497D"/>
                </a:solidFill>
                <a:hlinkClick r:id="rId5"/>
              </a:rPr>
              <a:t>http://www.ieee.org/web/membership/ethics/code_ethics.html</a:t>
            </a:r>
            <a:r>
              <a:rPr lang="en-US" sz="2200" dirty="0">
                <a:solidFill>
                  <a:srgbClr val="1F497D"/>
                </a:solidFill>
              </a:rPr>
              <a:t> </a:t>
            </a:r>
            <a:r>
              <a:rPr lang="en-US" sz="2200" dirty="0" smtClean="0">
                <a:solidFill>
                  <a:srgbClr val="1F497D"/>
                </a:solidFill>
              </a:rPr>
              <a:t/>
            </a:r>
            <a:br>
              <a:rPr lang="en-US" sz="2200" dirty="0" smtClean="0">
                <a:solidFill>
                  <a:srgbClr val="1F497D"/>
                </a:solidFill>
              </a:rPr>
            </a:br>
            <a:endParaRPr lang="en-US" sz="2200" dirty="0">
              <a:solidFill>
                <a:srgbClr val="1F497D"/>
              </a:solidFill>
            </a:endParaRPr>
          </a:p>
          <a:p>
            <a:r>
              <a:rPr lang="en-US" dirty="0">
                <a:solidFill>
                  <a:srgbClr val="1F497D"/>
                </a:solidFill>
              </a:rPr>
              <a:t>Link to IEEE Patent Policy</a:t>
            </a:r>
          </a:p>
          <a:p>
            <a:pPr lvl="1"/>
            <a:r>
              <a:rPr lang="en-US" sz="2000" dirty="0">
                <a:solidFill>
                  <a:srgbClr val="1F497D"/>
                </a:solidFill>
                <a:hlinkClick r:id="rId6"/>
              </a:rPr>
              <a:t>http://standards.ieee.org/board/pat/pat-slideset.ppt</a:t>
            </a:r>
            <a:endParaRPr lang="en-US" sz="2000" dirty="0">
              <a:solidFill>
                <a:srgbClr val="1F497D"/>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805</TotalTime>
  <Words>959</Words>
  <Application>Microsoft Office PowerPoint</Application>
  <PresentationFormat>On-screen Show (4:3)</PresentationFormat>
  <Paragraphs>197</Paragraphs>
  <Slides>13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ＭＳ Ｐゴシック</vt:lpstr>
      <vt:lpstr>Arial</vt:lpstr>
      <vt:lpstr>Helvetica</vt:lpstr>
      <vt:lpstr>Monotype Sorts</vt:lpstr>
      <vt:lpstr>Times</vt:lpstr>
      <vt:lpstr>Times New Roman</vt:lpstr>
      <vt:lpstr>Template</vt:lpstr>
      <vt:lpstr>IEEE 802.1 OmniRAN TG July 2016 F2F Meeting San Diego, CA</vt:lpstr>
      <vt:lpstr>July 2016 F2F Meeting</vt:lpstr>
      <vt:lpstr>Agenda proposal for July 2016 F2F</vt:lpstr>
      <vt:lpstr>July 2016 Agenda Graphics</vt:lpstr>
      <vt:lpstr>Participants, Patents, and Duty to Inform</vt:lpstr>
      <vt:lpstr>Patent Related Links</vt:lpstr>
      <vt:lpstr>Call for Potentially Essential Patents</vt:lpstr>
      <vt:lpstr>Other Guidelines for IEEE WG Meetings</vt:lpstr>
      <vt:lpstr>Resources – URLs</vt:lpstr>
      <vt:lpstr>Business #1</vt:lpstr>
      <vt:lpstr>Call for Potentially Essential Patents</vt:lpstr>
      <vt:lpstr>Agenda for March 2016 F2F</vt:lpstr>
      <vt:lpstr>Schedules</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Riegel, Maximilian (Nokia - DE/Munich)</cp:lastModifiedBy>
  <cp:revision>266</cp:revision>
  <cp:lastPrinted>1998-02-10T13:28:06Z</cp:lastPrinted>
  <dcterms:created xsi:type="dcterms:W3CDTF">2011-12-30T17:06:23Z</dcterms:created>
  <dcterms:modified xsi:type="dcterms:W3CDTF">2016-06-24T21:58:05Z</dcterms:modified>
</cp:coreProperties>
</file>