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97" r:id="rId2"/>
    <p:sldId id="262" r:id="rId3"/>
    <p:sldId id="323" r:id="rId4"/>
    <p:sldId id="298" r:id="rId5"/>
    <p:sldId id="326" r:id="rId6"/>
    <p:sldId id="327" r:id="rId7"/>
    <p:sldId id="328" r:id="rId8"/>
    <p:sldId id="334" r:id="rId9"/>
    <p:sldId id="335" r:id="rId10"/>
    <p:sldId id="329" r:id="rId11"/>
    <p:sldId id="330" r:id="rId12"/>
    <p:sldId id="331" r:id="rId13"/>
    <p:sldId id="336" r:id="rId14"/>
    <p:sldId id="338" r:id="rId15"/>
    <p:sldId id="332" r:id="rId16"/>
    <p:sldId id="333"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0" autoAdjust="0"/>
    <p:restoredTop sz="89388" autoAdjust="0"/>
  </p:normalViewPr>
  <p:slideViewPr>
    <p:cSldViewPr snapToGrid="0">
      <p:cViewPr varScale="1">
        <p:scale>
          <a:sx n="82" d="100"/>
          <a:sy n="82" d="100"/>
        </p:scale>
        <p:origin x="-1320"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AFD3B331-72B1-F946-AF7D-D265CAA405DE}" type="slidenum">
              <a:rPr lang="en-US" smtClean="0"/>
              <a:pPr>
                <a:defRPr/>
              </a:pPr>
              <a:t>11</a:t>
            </a:fld>
            <a:endParaRPr lang="en-US"/>
          </a:p>
        </p:txBody>
      </p:sp>
    </p:spTree>
    <p:extLst>
      <p:ext uri="{BB962C8B-B14F-4D97-AF65-F5344CB8AC3E}">
        <p14:creationId xmlns:p14="http://schemas.microsoft.com/office/powerpoint/2010/main" val="1491081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553855" y="76200"/>
            <a:ext cx="2361545" cy="307777"/>
          </a:xfrm>
          <a:prstGeom prst="rect">
            <a:avLst/>
          </a:prstGeom>
        </p:spPr>
        <p:txBody>
          <a:bodyPr wrap="none">
            <a:spAutoFit/>
          </a:bodyPr>
          <a:lstStyle/>
          <a:p>
            <a:pPr algn="r"/>
            <a:r>
              <a:rPr lang="hr-HR" sz="1400" b="1" dirty="0" smtClean="0">
                <a:latin typeface="+mn-lt"/>
              </a:rPr>
              <a:t>omniran-16-0039-00-CF00</a:t>
            </a:r>
            <a:endParaRPr lang="en-US" sz="1400" b="1" dirty="0">
              <a:latin typeface="+mn-lt"/>
            </a:endParaRPr>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4198770764"/>
              </p:ext>
            </p:extLst>
          </p:nvPr>
        </p:nvGraphicFramePr>
        <p:xfrm>
          <a:off x="533400" y="483090"/>
          <a:ext cx="8077201" cy="3845033"/>
        </p:xfrm>
        <a:graphic>
          <a:graphicData uri="http://schemas.openxmlformats.org/drawingml/2006/table">
            <a:tbl>
              <a:tblPr firstRow="1" bandRow="1">
                <a:tableStyleId>{5940675A-B579-460E-94D1-54222C63F5DA}</a:tableStyleId>
              </a:tblPr>
              <a:tblGrid>
                <a:gridCol w="2056015"/>
                <a:gridCol w="1757560"/>
                <a:gridCol w="1710190"/>
                <a:gridCol w="2553436"/>
              </a:tblGrid>
              <a:tr h="399499">
                <a:tc gridSpan="4">
                  <a:txBody>
                    <a:bodyPr/>
                    <a:lstStyle/>
                    <a:p>
                      <a:pPr algn="ctr"/>
                      <a:r>
                        <a:rPr lang="en-US" sz="2000" b="0" dirty="0" smtClean="0">
                          <a:solidFill>
                            <a:schemeClr val="tx1"/>
                          </a:solidFill>
                          <a:latin typeface="+mn-lt"/>
                        </a:rPr>
                        <a:t>Key Concepts of Accounting and Monitoring</a:t>
                      </a:r>
                      <a:endParaRPr lang="en-US" sz="2000" b="0" dirty="0"/>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2016-06-21</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a:lnSpc>
                          <a:spcPct val="115000"/>
                        </a:lnSpc>
                        <a:spcAft>
                          <a:spcPts val="0"/>
                        </a:spcAft>
                      </a:pPr>
                      <a:r>
                        <a:rPr lang="en-US" sz="1100" kern="1200" dirty="0">
                          <a:solidFill>
                            <a:srgbClr val="000000"/>
                          </a:solidFill>
                          <a:effectLst/>
                          <a:latin typeface="Times New Roman"/>
                          <a:ea typeface="宋体"/>
                        </a:rPr>
                        <a:t>Hao Wang</a:t>
                      </a:r>
                      <a:endParaRPr lang="zh-CN" sz="1000" dirty="0">
                        <a:effectLst/>
                        <a:latin typeface="Times New Roman"/>
                        <a:ea typeface="宋体"/>
                      </a:endParaRPr>
                    </a:p>
                  </a:txBody>
                  <a:tcPr marL="71755" marR="71755" marT="36195" marB="36195">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1100" kern="1200">
                          <a:solidFill>
                            <a:srgbClr val="000000"/>
                          </a:solidFill>
                          <a:effectLst/>
                          <a:latin typeface="Times New Roman"/>
                          <a:ea typeface="宋体"/>
                        </a:rPr>
                        <a:t>Fujitsu R&amp;D Center</a:t>
                      </a:r>
                      <a:endParaRPr lang="zh-CN" sz="1000">
                        <a:effectLst/>
                        <a:latin typeface="Times New Roman"/>
                        <a:ea typeface="宋体"/>
                      </a:endParaRPr>
                    </a:p>
                  </a:txBody>
                  <a:tcPr marL="71755" marR="7175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1100" kern="1200">
                          <a:solidFill>
                            <a:srgbClr val="000000"/>
                          </a:solidFill>
                          <a:effectLst/>
                          <a:latin typeface="Times New Roman"/>
                          <a:ea typeface="宋体"/>
                        </a:rPr>
                        <a:t>+86-10-59691000</a:t>
                      </a:r>
                      <a:endParaRPr lang="zh-CN" sz="1000">
                        <a:effectLst/>
                        <a:latin typeface="Times New Roman"/>
                        <a:ea typeface="宋体"/>
                      </a:endParaRPr>
                    </a:p>
                  </a:txBody>
                  <a:tcPr marL="71755" marR="7175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1100" kern="1200">
                          <a:solidFill>
                            <a:srgbClr val="000000"/>
                          </a:solidFill>
                          <a:effectLst/>
                          <a:latin typeface="Times New Roman"/>
                          <a:ea typeface="宋体"/>
                        </a:rPr>
                        <a:t>wangh@cn.fujitsu.com</a:t>
                      </a:r>
                      <a:endParaRPr lang="zh-CN" sz="1000">
                        <a:effectLst/>
                        <a:latin typeface="Times New Roman"/>
                        <a:ea typeface="宋体"/>
                      </a:endParaRPr>
                    </a:p>
                  </a:txBody>
                  <a:tcPr marL="71755" marR="71755" marT="36195" marB="36195">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a:lnSpc>
                          <a:spcPct val="115000"/>
                        </a:lnSpc>
                        <a:spcAft>
                          <a:spcPts val="0"/>
                        </a:spcAft>
                      </a:pPr>
                      <a:r>
                        <a:rPr lang="en-US" sz="1100" kern="1200" dirty="0">
                          <a:solidFill>
                            <a:srgbClr val="000000"/>
                          </a:solidFill>
                          <a:effectLst/>
                          <a:latin typeface="Times New Roman"/>
                          <a:ea typeface="宋体"/>
                        </a:rPr>
                        <a:t>Su Yi</a:t>
                      </a:r>
                      <a:endParaRPr lang="zh-CN" sz="1000" dirty="0">
                        <a:effectLst/>
                        <a:latin typeface="Times New Roman"/>
                        <a:ea typeface="宋体"/>
                      </a:endParaRPr>
                    </a:p>
                  </a:txBody>
                  <a:tcPr marL="71755" marR="71755" marT="36195" marB="36195">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1100" kern="1200">
                          <a:solidFill>
                            <a:srgbClr val="000000"/>
                          </a:solidFill>
                          <a:effectLst/>
                          <a:latin typeface="Times New Roman"/>
                          <a:ea typeface="宋体"/>
                        </a:rPr>
                        <a:t>Fujitsu R&amp;D Center</a:t>
                      </a:r>
                      <a:endParaRPr lang="zh-CN" sz="1000">
                        <a:effectLst/>
                        <a:latin typeface="Times New Roman"/>
                        <a:ea typeface="宋体"/>
                      </a:endParaRPr>
                    </a:p>
                  </a:txBody>
                  <a:tcPr marL="71755" marR="7175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1100" kern="1200">
                          <a:solidFill>
                            <a:srgbClr val="000000"/>
                          </a:solidFill>
                          <a:effectLst/>
                          <a:latin typeface="Times New Roman"/>
                          <a:ea typeface="宋体"/>
                        </a:rPr>
                        <a:t>+86-10-59691000</a:t>
                      </a:r>
                      <a:endParaRPr lang="zh-CN" sz="1000">
                        <a:effectLst/>
                        <a:latin typeface="Times New Roman"/>
                        <a:ea typeface="宋体"/>
                      </a:endParaRPr>
                    </a:p>
                  </a:txBody>
                  <a:tcPr marL="71755" marR="7175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1100" kern="1200">
                          <a:solidFill>
                            <a:srgbClr val="000000"/>
                          </a:solidFill>
                          <a:effectLst/>
                          <a:latin typeface="Times New Roman"/>
                          <a:ea typeface="MS Mincho"/>
                        </a:rPr>
                        <a:t>yisu@cn.fujitsu.com</a:t>
                      </a:r>
                      <a:endParaRPr lang="zh-CN" sz="1000">
                        <a:effectLst/>
                        <a:latin typeface="Times New Roman"/>
                        <a:ea typeface="宋体"/>
                      </a:endParaRPr>
                    </a:p>
                  </a:txBody>
                  <a:tcPr marL="71755" marR="71755" marT="36195" marB="36195">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a:lnSpc>
                          <a:spcPct val="115000"/>
                        </a:lnSpc>
                        <a:spcAft>
                          <a:spcPts val="0"/>
                        </a:spcAft>
                      </a:pPr>
                      <a:r>
                        <a:rPr lang="en-US" sz="1100" kern="1200" dirty="0" err="1">
                          <a:solidFill>
                            <a:srgbClr val="000000"/>
                          </a:solidFill>
                          <a:effectLst/>
                          <a:latin typeface="Times New Roman"/>
                          <a:ea typeface="宋体"/>
                        </a:rPr>
                        <a:t>Xiaojing</a:t>
                      </a:r>
                      <a:r>
                        <a:rPr lang="en-US" sz="1100" kern="1200" dirty="0">
                          <a:solidFill>
                            <a:srgbClr val="000000"/>
                          </a:solidFill>
                          <a:effectLst/>
                          <a:latin typeface="Times New Roman"/>
                          <a:ea typeface="宋体"/>
                        </a:rPr>
                        <a:t> Fan</a:t>
                      </a:r>
                      <a:endParaRPr lang="zh-CN" sz="1000" dirty="0">
                        <a:effectLst/>
                        <a:latin typeface="Times New Roman"/>
                        <a:ea typeface="宋体"/>
                      </a:endParaRPr>
                    </a:p>
                  </a:txBody>
                  <a:tcPr marL="71755" marR="71755" marT="36195" marB="36195">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1100" kern="1200">
                          <a:solidFill>
                            <a:srgbClr val="000000"/>
                          </a:solidFill>
                          <a:effectLst/>
                          <a:latin typeface="Times New Roman"/>
                          <a:ea typeface="宋体"/>
                        </a:rPr>
                        <a:t>Fujitsu R&amp;D Center</a:t>
                      </a:r>
                      <a:endParaRPr lang="zh-CN" sz="1000">
                        <a:effectLst/>
                        <a:latin typeface="Times New Roman"/>
                        <a:ea typeface="宋体"/>
                      </a:endParaRPr>
                    </a:p>
                  </a:txBody>
                  <a:tcPr marL="71755" marR="7175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1100" kern="1200">
                          <a:solidFill>
                            <a:srgbClr val="000000"/>
                          </a:solidFill>
                          <a:effectLst/>
                          <a:latin typeface="Times New Roman"/>
                          <a:ea typeface="宋体"/>
                        </a:rPr>
                        <a:t>+86-10-59691000</a:t>
                      </a:r>
                      <a:endParaRPr lang="zh-CN" sz="1000">
                        <a:effectLst/>
                        <a:latin typeface="Times New Roman"/>
                        <a:ea typeface="宋体"/>
                      </a:endParaRPr>
                    </a:p>
                  </a:txBody>
                  <a:tcPr marL="71755" marR="7175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1100" kern="1200">
                          <a:solidFill>
                            <a:srgbClr val="000000"/>
                          </a:solidFill>
                          <a:effectLst/>
                          <a:latin typeface="Times New Roman"/>
                          <a:ea typeface="MS Mincho"/>
                        </a:rPr>
                        <a:t>fanxiaojing@cn.fujitsu.com</a:t>
                      </a:r>
                      <a:endParaRPr lang="zh-CN" sz="1000">
                        <a:effectLst/>
                        <a:latin typeface="Times New Roman"/>
                        <a:ea typeface="宋体"/>
                      </a:endParaRPr>
                    </a:p>
                  </a:txBody>
                  <a:tcPr marL="71755" marR="71755" marT="36195" marB="36195">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gn="l">
                        <a:spcAft>
                          <a:spcPts val="0"/>
                        </a:spcAft>
                      </a:pPr>
                      <a:r>
                        <a:rPr lang="en-US" altLang="zh-CN" sz="1100" kern="1200" dirty="0" err="1" smtClean="0">
                          <a:solidFill>
                            <a:srgbClr val="000000"/>
                          </a:solidFill>
                          <a:effectLst/>
                          <a:latin typeface="Times New Roman"/>
                          <a:ea typeface="宋体"/>
                          <a:cs typeface="+mn-cs"/>
                        </a:rPr>
                        <a:t>Lefei</a:t>
                      </a:r>
                      <a:r>
                        <a:rPr lang="en-US" altLang="zh-CN" sz="1100" kern="1200" dirty="0" smtClean="0">
                          <a:solidFill>
                            <a:srgbClr val="000000"/>
                          </a:solidFill>
                          <a:effectLst/>
                          <a:latin typeface="Times New Roman"/>
                          <a:ea typeface="宋体"/>
                          <a:cs typeface="+mn-cs"/>
                        </a:rPr>
                        <a:t> Wang</a:t>
                      </a:r>
                      <a:endParaRPr lang="zh-CN" sz="1100" kern="1200" dirty="0">
                        <a:solidFill>
                          <a:srgbClr val="000000"/>
                        </a:solidFill>
                        <a:effectLst/>
                        <a:latin typeface="Times New Roman"/>
                        <a:ea typeface="宋体"/>
                        <a:cs typeface="+mn-cs"/>
                      </a:endParaRPr>
                    </a:p>
                  </a:txBody>
                  <a:tcPr marL="68580" marR="68580" marT="9525"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effectLst/>
                          <a:latin typeface="Times New Roman"/>
                          <a:ea typeface="宋体"/>
                          <a:cs typeface="+mn-cs"/>
                        </a:rPr>
                        <a:t>Fujitsu R&amp;D Center</a:t>
                      </a:r>
                      <a:endParaRPr lang="zh-CN" altLang="zh-CN" sz="1100" kern="1200" dirty="0" smtClean="0">
                        <a:solidFill>
                          <a:srgbClr val="000000"/>
                        </a:solidFill>
                        <a:effectLst/>
                        <a:latin typeface="Times New Roman"/>
                        <a:ea typeface="宋体"/>
                        <a:cs typeface="+mn-cs"/>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effectLst/>
                          <a:latin typeface="Times New Roman"/>
                          <a:ea typeface="宋体"/>
                          <a:cs typeface="+mn-cs"/>
                        </a:rPr>
                        <a:t>+86-10-59691000</a:t>
                      </a:r>
                      <a:endParaRPr lang="zh-CN" altLang="zh-CN" sz="1100" kern="1200" dirty="0" smtClean="0">
                        <a:solidFill>
                          <a:srgbClr val="000000"/>
                        </a:solidFill>
                        <a:effectLst/>
                        <a:latin typeface="Times New Roman"/>
                        <a:ea typeface="宋体"/>
                        <a:cs typeface="+mn-cs"/>
                      </a:endParaRPr>
                    </a:p>
                  </a:txBody>
                  <a:tcPr marL="68580" marR="68580" marT="9525"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n-US" altLang="zh-CN" sz="1100" kern="1200" dirty="0" smtClean="0">
                          <a:solidFill>
                            <a:srgbClr val="000000"/>
                          </a:solidFill>
                          <a:effectLst/>
                          <a:latin typeface="Times New Roman"/>
                          <a:ea typeface="宋体"/>
                          <a:cs typeface="+mn-cs"/>
                        </a:rPr>
                        <a:t>wanglefei@cn.fujitsu.com</a:t>
                      </a:r>
                      <a:endParaRPr lang="zh-CN" sz="1100" kern="1200" dirty="0">
                        <a:solidFill>
                          <a:srgbClr val="000000"/>
                        </a:solidFill>
                        <a:effectLst/>
                        <a:latin typeface="Times New Roman"/>
                        <a:ea typeface="宋体"/>
                        <a:cs typeface="+mn-cs"/>
                      </a:endParaRPr>
                    </a:p>
                  </a:txBody>
                  <a:tcPr marL="68580" marR="68580" marT="9525"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pPr>
                        <a:lnSpc>
                          <a:spcPct val="115000"/>
                        </a:lnSpc>
                        <a:spcAft>
                          <a:spcPts val="0"/>
                        </a:spcAft>
                      </a:pPr>
                      <a:r>
                        <a:rPr lang="en-US" sz="1100" kern="1200" dirty="0" err="1">
                          <a:solidFill>
                            <a:srgbClr val="000000"/>
                          </a:solidFill>
                          <a:effectLst/>
                          <a:latin typeface="Times New Roman"/>
                          <a:ea typeface="宋体"/>
                        </a:rPr>
                        <a:t>Ryuichi</a:t>
                      </a:r>
                      <a:r>
                        <a:rPr lang="en-US" sz="1100" kern="1200" dirty="0">
                          <a:solidFill>
                            <a:srgbClr val="000000"/>
                          </a:solidFill>
                          <a:effectLst/>
                          <a:latin typeface="Times New Roman"/>
                          <a:ea typeface="宋体"/>
                        </a:rPr>
                        <a:t> Matsukura</a:t>
                      </a:r>
                      <a:endParaRPr lang="zh-CN" sz="1000" dirty="0">
                        <a:effectLst/>
                        <a:latin typeface="Times New Roman"/>
                        <a:ea typeface="宋体"/>
                      </a:endParaRPr>
                    </a:p>
                  </a:txBody>
                  <a:tcPr marL="71755" marR="71755" marT="36195" marB="36195">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1100" kern="1200" dirty="0">
                          <a:solidFill>
                            <a:srgbClr val="000000"/>
                          </a:solidFill>
                          <a:effectLst/>
                          <a:latin typeface="Times New Roman"/>
                          <a:ea typeface="宋体"/>
                        </a:rPr>
                        <a:t>Fujitsu</a:t>
                      </a:r>
                      <a:r>
                        <a:rPr lang="en-US" sz="1100" kern="1200" dirty="0">
                          <a:solidFill>
                            <a:srgbClr val="000000"/>
                          </a:solidFill>
                          <a:effectLst/>
                          <a:latin typeface="Times New Roman"/>
                          <a:ea typeface="MS Mincho"/>
                        </a:rPr>
                        <a:t>/Fujitsu</a:t>
                      </a:r>
                      <a:r>
                        <a:rPr lang="en-US" sz="1100" kern="1200" dirty="0">
                          <a:solidFill>
                            <a:srgbClr val="000000"/>
                          </a:solidFill>
                          <a:effectLst/>
                          <a:latin typeface="Times New Roman"/>
                          <a:ea typeface="宋体"/>
                        </a:rPr>
                        <a:t> Laboratory</a:t>
                      </a:r>
                      <a:endParaRPr lang="zh-CN" sz="1000" dirty="0">
                        <a:effectLst/>
                        <a:latin typeface="Times New Roman"/>
                        <a:ea typeface="宋体"/>
                      </a:endParaRPr>
                    </a:p>
                  </a:txBody>
                  <a:tcPr marL="71755" marR="7175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1100" kern="1200" dirty="0">
                          <a:solidFill>
                            <a:srgbClr val="000000"/>
                          </a:solidFill>
                          <a:effectLst/>
                          <a:latin typeface="Times New Roman"/>
                          <a:ea typeface="MS Mincho"/>
                        </a:rPr>
                        <a:t>+81-44-754-2667</a:t>
                      </a:r>
                      <a:endParaRPr lang="zh-CN" sz="1000" dirty="0">
                        <a:effectLst/>
                        <a:latin typeface="Times New Roman"/>
                        <a:ea typeface="宋体"/>
                      </a:endParaRPr>
                    </a:p>
                  </a:txBody>
                  <a:tcPr marL="71755" marR="71755" marT="36195" marB="36195">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1100" kern="1200" dirty="0">
                          <a:solidFill>
                            <a:srgbClr val="000000"/>
                          </a:solidFill>
                          <a:effectLst/>
                          <a:latin typeface="Times New Roman"/>
                          <a:ea typeface="MS Mincho"/>
                        </a:rPr>
                        <a:t>r.matsukura@jp.fujitsu.com</a:t>
                      </a:r>
                      <a:endParaRPr lang="zh-CN" sz="1000" dirty="0">
                        <a:effectLst/>
                        <a:latin typeface="Times New Roman"/>
                        <a:ea typeface="宋体"/>
                      </a:endParaRPr>
                    </a:p>
                  </a:txBody>
                  <a:tcPr marL="71755" marR="71755" marT="36195" marB="36195">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802.1 OmniRAN TG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4606299"/>
            <a:ext cx="8077200" cy="1635881"/>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a:latin typeface="+mn-lt"/>
              </a:rPr>
              <a:t>The presentation provides a summary of the key concepts and facts for the </a:t>
            </a:r>
            <a:r>
              <a:rPr lang="en-US" sz="1600" dirty="0" smtClean="0">
                <a:latin typeface="+mn-lt"/>
              </a:rPr>
              <a:t>function of accounting and monitoring. </a:t>
            </a:r>
            <a:r>
              <a:rPr lang="en-US" sz="1600" dirty="0">
                <a:latin typeface="+mn-lt"/>
              </a:rPr>
              <a:t>This update is aimed for introduction of a text contribution to </a:t>
            </a:r>
            <a:r>
              <a:rPr lang="en-US" altLang="zh-CN" sz="1600" dirty="0">
                <a:latin typeface="+mn-lt"/>
              </a:rPr>
              <a:t>chapter </a:t>
            </a:r>
            <a:r>
              <a:rPr lang="en-US" altLang="zh-CN" sz="1600" dirty="0" smtClean="0">
                <a:latin typeface="+mn-lt"/>
              </a:rPr>
              <a:t>7.7 of </a:t>
            </a:r>
            <a:r>
              <a:rPr lang="en-US" sz="1600" dirty="0" smtClean="0">
                <a:latin typeface="+mn-lt"/>
              </a:rPr>
              <a:t>P802.1CF specification.</a:t>
            </a:r>
            <a:endParaRPr lang="en-US" sz="1600"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Functional requirements</a:t>
            </a:r>
            <a:endParaRPr lang="en-US" dirty="0"/>
          </a:p>
        </p:txBody>
      </p:sp>
      <p:sp>
        <p:nvSpPr>
          <p:cNvPr id="3" name="Content Placeholder 2"/>
          <p:cNvSpPr>
            <a:spLocks noGrp="1"/>
          </p:cNvSpPr>
          <p:nvPr>
            <p:ph idx="1"/>
          </p:nvPr>
        </p:nvSpPr>
        <p:spPr/>
        <p:txBody>
          <a:bodyPr>
            <a:normAutofit fontScale="85000" lnSpcReduction="10000"/>
          </a:bodyPr>
          <a:lstStyle/>
          <a:p>
            <a:r>
              <a:rPr lang="en-US" altLang="zh-CN" dirty="0"/>
              <a:t>Monitoring device-</a:t>
            </a:r>
            <a:r>
              <a:rPr lang="en-US" altLang="zh-CN" dirty="0" smtClean="0"/>
              <a:t>/link-/service- </a:t>
            </a:r>
            <a:r>
              <a:rPr lang="en-US" altLang="zh-CN" dirty="0"/>
              <a:t>related performance should be </a:t>
            </a:r>
            <a:r>
              <a:rPr lang="en-US" altLang="zh-CN" dirty="0" smtClean="0"/>
              <a:t>supported</a:t>
            </a:r>
          </a:p>
          <a:p>
            <a:pPr lvl="1"/>
            <a:r>
              <a:rPr lang="en-US" altLang="zh-CN" dirty="0" smtClean="0"/>
              <a:t>Monitoring data classes</a:t>
            </a:r>
          </a:p>
          <a:p>
            <a:pPr lvl="2"/>
            <a:r>
              <a:rPr lang="en-US" altLang="zh-CN" dirty="0" smtClean="0"/>
              <a:t>performance </a:t>
            </a:r>
          </a:p>
          <a:p>
            <a:pPr lvl="2"/>
            <a:r>
              <a:rPr lang="en-US" altLang="zh-CN" dirty="0" smtClean="0"/>
              <a:t>usage records</a:t>
            </a:r>
          </a:p>
          <a:p>
            <a:r>
              <a:rPr lang="en-US" dirty="0" smtClean="0"/>
              <a:t>Generating performance records and usage data records should be supported</a:t>
            </a:r>
          </a:p>
          <a:p>
            <a:r>
              <a:rPr lang="en-US" dirty="0" smtClean="0"/>
              <a:t>Monitoring data storage and data collection should be supported</a:t>
            </a:r>
          </a:p>
          <a:p>
            <a:r>
              <a:rPr lang="en-US" dirty="0" smtClean="0"/>
              <a:t>Data filtering, sampling, aggregation, correlation, de-duplication and mediation should be supported</a:t>
            </a:r>
          </a:p>
        </p:txBody>
      </p:sp>
    </p:spTree>
    <p:extLst>
      <p:ext uri="{BB962C8B-B14F-4D97-AF65-F5344CB8AC3E}">
        <p14:creationId xmlns:p14="http://schemas.microsoft.com/office/powerpoint/2010/main" val="1747925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Specific attributes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NA</a:t>
            </a:r>
          </a:p>
          <a:p>
            <a:pPr lvl="1"/>
            <a:r>
              <a:rPr lang="en-US" dirty="0" smtClean="0"/>
              <a:t>Device level monitoring data</a:t>
            </a:r>
          </a:p>
          <a:p>
            <a:pPr lvl="2"/>
            <a:r>
              <a:rPr lang="en-US" dirty="0" smtClean="0"/>
              <a:t>E.g. device interface counter, CPU utilization, memory consumption, etc.</a:t>
            </a:r>
          </a:p>
          <a:p>
            <a:pPr lvl="1"/>
            <a:r>
              <a:rPr lang="en-US" dirty="0" smtClean="0"/>
              <a:t>R1/R3 monitoring data (link performance monitoring)</a:t>
            </a:r>
          </a:p>
          <a:p>
            <a:pPr lvl="2"/>
            <a:r>
              <a:rPr lang="en-US" dirty="0" smtClean="0"/>
              <a:t>E.g. link availability, transmitted volume, </a:t>
            </a:r>
            <a:r>
              <a:rPr lang="en-US" altLang="zh-CN" dirty="0"/>
              <a:t>throughput, RTT, </a:t>
            </a:r>
            <a:r>
              <a:rPr lang="en-US" altLang="zh-CN" dirty="0" smtClean="0"/>
              <a:t>jitter, </a:t>
            </a:r>
            <a:r>
              <a:rPr lang="en-US" dirty="0" smtClean="0"/>
              <a:t>path utilization, </a:t>
            </a:r>
            <a:r>
              <a:rPr lang="en-US" dirty="0" err="1" smtClean="0"/>
              <a:t>QoS</a:t>
            </a:r>
            <a:r>
              <a:rPr lang="en-US" dirty="0" smtClean="0"/>
              <a:t> parameters, etc.</a:t>
            </a:r>
          </a:p>
          <a:p>
            <a:r>
              <a:rPr lang="en-US" dirty="0" smtClean="0"/>
              <a:t>BH</a:t>
            </a:r>
          </a:p>
          <a:p>
            <a:pPr lvl="1"/>
            <a:r>
              <a:rPr lang="en-US" dirty="0" smtClean="0"/>
              <a:t>Device monitoring data</a:t>
            </a:r>
          </a:p>
          <a:p>
            <a:pPr lvl="2"/>
            <a:r>
              <a:rPr lang="en-US" altLang="zh-CN" dirty="0"/>
              <a:t>E.g. device interface counter, CPU utilization, memory consumption, </a:t>
            </a:r>
            <a:r>
              <a:rPr lang="en-US" altLang="zh-CN" dirty="0" smtClean="0"/>
              <a:t>etc.</a:t>
            </a:r>
            <a:endParaRPr lang="en-US" dirty="0" smtClean="0"/>
          </a:p>
          <a:p>
            <a:pPr lvl="1"/>
            <a:r>
              <a:rPr lang="en-US" dirty="0" smtClean="0"/>
              <a:t>R3/R6 monitoring data</a:t>
            </a:r>
          </a:p>
          <a:p>
            <a:pPr lvl="2"/>
            <a:r>
              <a:rPr lang="en-US" altLang="zh-CN" dirty="0"/>
              <a:t>E.g. link availability, </a:t>
            </a:r>
            <a:r>
              <a:rPr lang="en-US" altLang="zh-CN" dirty="0" smtClean="0"/>
              <a:t>transmitted </a:t>
            </a:r>
            <a:r>
              <a:rPr lang="en-US" altLang="zh-CN" dirty="0"/>
              <a:t>volume, throughput, </a:t>
            </a:r>
            <a:r>
              <a:rPr lang="en-US" altLang="zh-CN" dirty="0" smtClean="0"/>
              <a:t>RTT, </a:t>
            </a:r>
            <a:r>
              <a:rPr lang="en-US" altLang="zh-CN" dirty="0"/>
              <a:t>jitter, </a:t>
            </a:r>
            <a:r>
              <a:rPr lang="en-US" altLang="zh-CN" dirty="0" smtClean="0"/>
              <a:t>path </a:t>
            </a:r>
            <a:r>
              <a:rPr lang="en-US" altLang="zh-CN" dirty="0"/>
              <a:t>utilization, </a:t>
            </a:r>
            <a:r>
              <a:rPr lang="en-US" altLang="zh-CN" dirty="0" err="1"/>
              <a:t>QoS</a:t>
            </a:r>
            <a:r>
              <a:rPr lang="en-US" altLang="zh-CN" dirty="0"/>
              <a:t> parameters, </a:t>
            </a:r>
            <a:r>
              <a:rPr lang="en-US" altLang="zh-CN" dirty="0" smtClean="0"/>
              <a:t>etc</a:t>
            </a:r>
            <a:r>
              <a:rPr lang="en-US" altLang="zh-CN" dirty="0"/>
              <a:t>.</a:t>
            </a:r>
            <a:endParaRPr lang="en-US" dirty="0" smtClean="0"/>
          </a:p>
          <a:p>
            <a:r>
              <a:rPr lang="en-US" dirty="0" smtClean="0"/>
              <a:t>ANC</a:t>
            </a:r>
          </a:p>
          <a:p>
            <a:pPr lvl="1"/>
            <a:r>
              <a:rPr lang="en-US" dirty="0" smtClean="0"/>
              <a:t>R5/R7 collected data</a:t>
            </a:r>
          </a:p>
          <a:p>
            <a:pPr lvl="2"/>
            <a:r>
              <a:rPr lang="en-US" altLang="zh-CN" dirty="0" smtClean="0"/>
              <a:t>E.g. network </a:t>
            </a:r>
            <a:r>
              <a:rPr lang="en-US" altLang="zh-CN" dirty="0"/>
              <a:t>usage per </a:t>
            </a:r>
            <a:r>
              <a:rPr lang="en-US" altLang="zh-CN" dirty="0" smtClean="0"/>
              <a:t>user/group/department, traffic per server/service, etc.</a:t>
            </a:r>
            <a:endParaRPr lang="en-US" dirty="0" smtClean="0"/>
          </a:p>
          <a:p>
            <a:pPr lvl="1"/>
            <a:r>
              <a:rPr lang="en-US" dirty="0" smtClean="0"/>
              <a:t>R11 accounting policies, monitoring configurations</a:t>
            </a:r>
          </a:p>
          <a:p>
            <a:pPr lvl="2"/>
            <a:r>
              <a:rPr lang="en-US" dirty="0" smtClean="0"/>
              <a:t>E.g. rules for generation, transport, and storage of accounting data, collection model (push or pull), filtering criteria, sampling method (deterministic or random), monitoring method (passive or active), monitoring scope, type, schedule, granularity, etc.</a:t>
            </a:r>
          </a:p>
          <a:p>
            <a:pPr lvl="2"/>
            <a:r>
              <a:rPr lang="en-US" altLang="zh-CN" dirty="0" smtClean="0"/>
              <a:t>Accounting data</a:t>
            </a:r>
            <a:endParaRPr lang="en-US" dirty="0" smtClean="0"/>
          </a:p>
          <a:p>
            <a:pPr lvl="1"/>
            <a:r>
              <a:rPr lang="en-US" dirty="0" smtClean="0"/>
              <a:t>R4 user-specific information</a:t>
            </a:r>
          </a:p>
        </p:txBody>
      </p:sp>
    </p:spTree>
    <p:extLst>
      <p:ext uri="{BB962C8B-B14F-4D97-AF65-F5344CB8AC3E}">
        <p14:creationId xmlns:p14="http://schemas.microsoft.com/office/powerpoint/2010/main" val="274779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Basic functions (1)</a:t>
            </a:r>
            <a:br>
              <a:rPr lang="en-US" dirty="0" smtClean="0"/>
            </a:br>
            <a:r>
              <a:rPr lang="en-US" dirty="0" smtClean="0"/>
              <a:t>Monitoring</a:t>
            </a:r>
            <a:endParaRPr lang="en-US" dirty="0"/>
          </a:p>
        </p:txBody>
      </p:sp>
      <p:sp>
        <p:nvSpPr>
          <p:cNvPr id="3" name="Content Placeholder 2"/>
          <p:cNvSpPr>
            <a:spLocks noGrp="1"/>
          </p:cNvSpPr>
          <p:nvPr>
            <p:ph idx="1"/>
          </p:nvPr>
        </p:nvSpPr>
        <p:spPr/>
        <p:txBody>
          <a:bodyPr/>
          <a:lstStyle/>
          <a:p>
            <a:pPr lvl="0"/>
            <a:r>
              <a:rPr lang="en-US" altLang="zh-CN" sz="2000" dirty="0" smtClean="0"/>
              <a:t>Monitoring is </a:t>
            </a:r>
            <a:r>
              <a:rPr lang="en-US" altLang="zh-CN" sz="2000" dirty="0"/>
              <a:t>the process of collecting and optionally preprocessing usage data records at devices in the network. These devices can be either network elements with integrated </a:t>
            </a:r>
            <a:r>
              <a:rPr lang="en-US" altLang="zh-CN" sz="2000" dirty="0" smtClean="0"/>
              <a:t>monitoring functionality </a:t>
            </a:r>
            <a:r>
              <a:rPr lang="en-US" altLang="zh-CN" sz="2000" dirty="0"/>
              <a:t>or a dedicated measurement device ("black box") that is specifically designed as a </a:t>
            </a:r>
            <a:r>
              <a:rPr lang="en-US" altLang="zh-CN" sz="2000" dirty="0" smtClean="0"/>
              <a:t>monitor.</a:t>
            </a:r>
          </a:p>
          <a:p>
            <a:r>
              <a:rPr lang="en-US" altLang="zh-CN" sz="2000" dirty="0">
                <a:solidFill>
                  <a:prstClr val="black"/>
                </a:solidFill>
              </a:rPr>
              <a:t>The monitoring process can be configured by applying monitoring policies.</a:t>
            </a:r>
          </a:p>
          <a:p>
            <a:pPr lvl="0"/>
            <a:r>
              <a:rPr lang="en-US" altLang="zh-CN" sz="2000" dirty="0" smtClean="0"/>
              <a:t>Two </a:t>
            </a:r>
            <a:r>
              <a:rPr lang="en-US" altLang="zh-CN" sz="2000" dirty="0"/>
              <a:t>major monitoring </a:t>
            </a:r>
            <a:r>
              <a:rPr lang="en-US" altLang="zh-CN" sz="2000" dirty="0" smtClean="0"/>
              <a:t>concepts:</a:t>
            </a:r>
          </a:p>
          <a:p>
            <a:pPr lvl="1"/>
            <a:r>
              <a:rPr lang="en-US" altLang="zh-CN" sz="1600" dirty="0">
                <a:solidFill>
                  <a:prstClr val="black"/>
                </a:solidFill>
              </a:rPr>
              <a:t>Passive monitoring— Also referred to as "collecting observed traffic," this form of monitoring does not affect the user traffic, because it listens to only the packets that pass the meter. </a:t>
            </a:r>
          </a:p>
          <a:p>
            <a:pPr lvl="1"/>
            <a:r>
              <a:rPr lang="en-US" altLang="zh-CN" sz="1600" dirty="0">
                <a:solidFill>
                  <a:prstClr val="black"/>
                </a:solidFill>
              </a:rPr>
              <a:t>Active monitoring— Introduces the concept of generating synthetic traffic, which is performed </a:t>
            </a:r>
            <a:r>
              <a:rPr lang="en-US" altLang="zh-CN" sz="1600" dirty="0" smtClean="0">
                <a:solidFill>
                  <a:prstClr val="black"/>
                </a:solidFill>
              </a:rPr>
              <a:t>into two </a:t>
            </a:r>
            <a:r>
              <a:rPr lang="en-US" altLang="zh-CN" sz="1600" dirty="0">
                <a:solidFill>
                  <a:prstClr val="black"/>
                </a:solidFill>
              </a:rPr>
              <a:t>instances. The first part creates monitoring traffic, and the second part collects these packets on arrival and measures them.</a:t>
            </a:r>
          </a:p>
          <a:p>
            <a:pPr lvl="1"/>
            <a:endParaRPr lang="en-US" altLang="zh-CN" sz="1600" dirty="0">
              <a:solidFill>
                <a:prstClr val="black"/>
              </a:solidFill>
            </a:endParaRPr>
          </a:p>
          <a:p>
            <a:pPr lvl="1"/>
            <a:endParaRPr lang="en-US" altLang="zh-CN" sz="1600" dirty="0">
              <a:solidFill>
                <a:prstClr val="black"/>
              </a:solidFill>
            </a:endParaRPr>
          </a:p>
          <a:p>
            <a:endParaRPr lang="en-US" dirty="0"/>
          </a:p>
        </p:txBody>
      </p:sp>
    </p:spTree>
    <p:extLst>
      <p:ext uri="{BB962C8B-B14F-4D97-AF65-F5344CB8AC3E}">
        <p14:creationId xmlns:p14="http://schemas.microsoft.com/office/powerpoint/2010/main" val="11770347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Basic functions (2)</a:t>
            </a:r>
            <a:br>
              <a:rPr lang="en-US" dirty="0" smtClean="0"/>
            </a:br>
            <a:r>
              <a:rPr lang="en-US" dirty="0" smtClean="0"/>
              <a:t>Collection</a:t>
            </a:r>
            <a:endParaRPr lang="en-US" dirty="0"/>
          </a:p>
        </p:txBody>
      </p:sp>
      <p:sp>
        <p:nvSpPr>
          <p:cNvPr id="3" name="Content Placeholder 2"/>
          <p:cNvSpPr>
            <a:spLocks noGrp="1"/>
          </p:cNvSpPr>
          <p:nvPr>
            <p:ph idx="1"/>
          </p:nvPr>
        </p:nvSpPr>
        <p:spPr>
          <a:xfrm>
            <a:off x="457200" y="1487906"/>
            <a:ext cx="8229600" cy="5146159"/>
          </a:xfrm>
        </p:spPr>
        <p:txBody>
          <a:bodyPr/>
          <a:lstStyle/>
          <a:p>
            <a:r>
              <a:rPr lang="en-US" altLang="zh-CN" sz="2000" dirty="0"/>
              <a:t>The data gathered by the monitoring has to be collected </a:t>
            </a:r>
            <a:r>
              <a:rPr lang="en-US" altLang="zh-CN" sz="2000" dirty="0" smtClean="0"/>
              <a:t>at the collection server for </a:t>
            </a:r>
            <a:r>
              <a:rPr lang="en-US" altLang="zh-CN" sz="2000" dirty="0"/>
              <a:t>further </a:t>
            </a:r>
            <a:r>
              <a:rPr lang="en-US" altLang="zh-CN" sz="2000" dirty="0" smtClean="0"/>
              <a:t>processing.</a:t>
            </a:r>
          </a:p>
          <a:p>
            <a:pPr marL="342900" lvl="1" indent="-342900">
              <a:buChar char="•"/>
            </a:pPr>
            <a:r>
              <a:rPr lang="en-US" altLang="zh-CN" sz="2000" dirty="0"/>
              <a:t>Collection server in ANC </a:t>
            </a:r>
            <a:r>
              <a:rPr lang="en-US" altLang="zh-CN" sz="2000" dirty="0" smtClean="0"/>
              <a:t>applies </a:t>
            </a:r>
            <a:r>
              <a:rPr lang="en-US" altLang="zh-CN" sz="2000" dirty="0"/>
              <a:t>collection rules </a:t>
            </a:r>
            <a:r>
              <a:rPr lang="en-US" altLang="zh-CN" sz="2000" dirty="0" smtClean="0"/>
              <a:t>provided by the NMS and configures the collection process to, e.g.</a:t>
            </a:r>
            <a:endParaRPr lang="en-US" altLang="zh-CN" sz="2000" dirty="0"/>
          </a:p>
          <a:p>
            <a:pPr marL="685800" lvl="2" indent="-342900"/>
            <a:r>
              <a:rPr lang="en-US" altLang="zh-CN" sz="1600" dirty="0"/>
              <a:t>guarantee the delivery of critical accounting</a:t>
            </a:r>
          </a:p>
          <a:p>
            <a:pPr marL="685800" lvl="2" indent="-342900"/>
            <a:r>
              <a:rPr lang="en-US" altLang="zh-CN" sz="1600" dirty="0"/>
              <a:t>avoid the accounting reports to congest the network and affect the user traffic</a:t>
            </a:r>
          </a:p>
          <a:p>
            <a:pPr marL="685800" lvl="2" indent="-342900"/>
            <a:r>
              <a:rPr lang="en-US" altLang="zh-CN" sz="1600" dirty="0"/>
              <a:t>balance the accounting accuracy and network load </a:t>
            </a:r>
            <a:endParaRPr lang="en-US" altLang="zh-CN" sz="1600" dirty="0" smtClean="0"/>
          </a:p>
          <a:p>
            <a:pPr marL="685800" lvl="2" indent="-342900"/>
            <a:r>
              <a:rPr lang="en-US" altLang="zh-CN" sz="1600" dirty="0"/>
              <a:t>monitor the retrieved records and </a:t>
            </a:r>
            <a:r>
              <a:rPr lang="en-US" altLang="zh-CN" sz="1600" dirty="0" smtClean="0"/>
              <a:t>identify </a:t>
            </a:r>
            <a:r>
              <a:rPr lang="en-US" altLang="zh-CN" sz="1600" dirty="0"/>
              <a:t>lost accounting </a:t>
            </a:r>
            <a:r>
              <a:rPr lang="en-US" altLang="zh-CN" sz="1600" dirty="0" smtClean="0"/>
              <a:t>records</a:t>
            </a:r>
            <a:endParaRPr lang="en-US" altLang="zh-CN" sz="1600" dirty="0"/>
          </a:p>
          <a:p>
            <a:r>
              <a:rPr lang="en-US" altLang="zh-CN" sz="2000" dirty="0" smtClean="0"/>
              <a:t>Collection </a:t>
            </a:r>
            <a:r>
              <a:rPr lang="en-US" altLang="zh-CN" sz="2000" dirty="0"/>
              <a:t>mode</a:t>
            </a:r>
          </a:p>
          <a:p>
            <a:pPr marL="685800" lvl="2" indent="-342900"/>
            <a:r>
              <a:rPr lang="en-US" altLang="zh-CN" sz="1600" dirty="0"/>
              <a:t>Push mode, accounting and performance monitoring data are not stored are the devices or kept there for a short time until being pushed toward a collection server, the exporting is event </a:t>
            </a:r>
            <a:r>
              <a:rPr lang="en-US" altLang="zh-CN" sz="1600" dirty="0" smtClean="0"/>
              <a:t>triggered.</a:t>
            </a:r>
            <a:endParaRPr lang="en-US" altLang="zh-CN" sz="1600" dirty="0"/>
          </a:p>
          <a:p>
            <a:pPr marL="685800" lvl="2" indent="-342900"/>
            <a:r>
              <a:rPr lang="en-US" altLang="zh-CN" sz="1600" dirty="0"/>
              <a:t>Pull mode, the monitoring data are stored in device (like counters in MIB), the </a:t>
            </a:r>
            <a:r>
              <a:rPr lang="en-US" altLang="zh-CN" sz="1600" dirty="0" smtClean="0"/>
              <a:t>device </a:t>
            </a:r>
            <a:r>
              <a:rPr lang="en-US" altLang="zh-CN" sz="1600" dirty="0"/>
              <a:t>constantly updates the counters while the NMS is responsible for regular collection, the exporting frequency can be configured at the </a:t>
            </a:r>
            <a:r>
              <a:rPr lang="en-US" altLang="zh-CN" sz="1600" dirty="0" smtClean="0"/>
              <a:t>NMS.</a:t>
            </a:r>
            <a:endParaRPr lang="en-US" dirty="0"/>
          </a:p>
        </p:txBody>
      </p:sp>
    </p:spTree>
    <p:extLst>
      <p:ext uri="{BB962C8B-B14F-4D97-AF65-F5344CB8AC3E}">
        <p14:creationId xmlns:p14="http://schemas.microsoft.com/office/powerpoint/2010/main" val="39847574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Basic functions (3)</a:t>
            </a:r>
            <a:br>
              <a:rPr lang="en-US" dirty="0" smtClean="0"/>
            </a:br>
            <a:r>
              <a:rPr lang="en-US" dirty="0" smtClean="0"/>
              <a:t>Mediation</a:t>
            </a:r>
            <a:endParaRPr lang="en-US" dirty="0"/>
          </a:p>
        </p:txBody>
      </p:sp>
      <p:sp>
        <p:nvSpPr>
          <p:cNvPr id="3" name="Content Placeholder 2"/>
          <p:cNvSpPr>
            <a:spLocks noGrp="1"/>
          </p:cNvSpPr>
          <p:nvPr>
            <p:ph idx="1"/>
          </p:nvPr>
        </p:nvSpPr>
        <p:spPr>
          <a:xfrm>
            <a:off x="457200" y="1422911"/>
            <a:ext cx="8229600" cy="4525963"/>
          </a:xfrm>
        </p:spPr>
        <p:txBody>
          <a:bodyPr/>
          <a:lstStyle/>
          <a:p>
            <a:r>
              <a:rPr lang="en-US" altLang="zh-CN" sz="2400" dirty="0" smtClean="0"/>
              <a:t>Processing accounting records, including the following sub-functions:</a:t>
            </a:r>
          </a:p>
          <a:p>
            <a:pPr lvl="1"/>
            <a:r>
              <a:rPr lang="en-US" altLang="zh-CN" sz="2000" dirty="0"/>
              <a:t>Filtering: reduce the volume of data, or for application indicating purpose from </a:t>
            </a:r>
            <a:r>
              <a:rPr lang="en-US" altLang="zh-CN" sz="2000" dirty="0" smtClean="0"/>
              <a:t>NMS</a:t>
            </a:r>
          </a:p>
          <a:p>
            <a:pPr lvl="1"/>
            <a:r>
              <a:rPr lang="en-US" altLang="zh-CN" sz="2000" dirty="0" smtClean="0"/>
              <a:t>Estimation </a:t>
            </a:r>
            <a:r>
              <a:rPr lang="en-US" altLang="zh-CN" sz="2000" dirty="0"/>
              <a:t>from sampling</a:t>
            </a:r>
          </a:p>
          <a:p>
            <a:pPr lvl="1"/>
            <a:r>
              <a:rPr lang="en-US" altLang="zh-CN" sz="2000" dirty="0"/>
              <a:t>Threshold </a:t>
            </a:r>
            <a:r>
              <a:rPr lang="en-US" altLang="zh-CN" sz="2000" dirty="0" smtClean="0"/>
              <a:t>monitoring</a:t>
            </a:r>
          </a:p>
          <a:p>
            <a:pPr lvl="1"/>
            <a:r>
              <a:rPr lang="en-US" altLang="zh-CN" sz="2000" dirty="0" smtClean="0"/>
              <a:t>Data aggregation</a:t>
            </a:r>
          </a:p>
          <a:p>
            <a:pPr lvl="2"/>
            <a:r>
              <a:rPr lang="en-US" altLang="zh-CN" sz="1600" dirty="0"/>
              <a:t>Aggregation of key fields: specifically for different accounting records with the same key field,  merges such two data sets into one</a:t>
            </a:r>
          </a:p>
          <a:p>
            <a:pPr lvl="2"/>
            <a:r>
              <a:rPr lang="en-US" altLang="zh-CN" sz="1600" dirty="0"/>
              <a:t>Aggregation over time: applied to both accounting and performance records within specific period</a:t>
            </a:r>
          </a:p>
          <a:p>
            <a:pPr lvl="1"/>
            <a:r>
              <a:rPr lang="en-US" altLang="zh-CN" sz="2000" dirty="0" smtClean="0"/>
              <a:t>Data </a:t>
            </a:r>
            <a:r>
              <a:rPr lang="en-US" altLang="zh-CN" sz="2000" dirty="0"/>
              <a:t>record correlation (from different sources) and enrichment data record formatting and storage</a:t>
            </a:r>
          </a:p>
          <a:p>
            <a:pPr lvl="1"/>
            <a:r>
              <a:rPr lang="en-US" altLang="zh-CN" sz="2000" dirty="0"/>
              <a:t>Data record de-duplication</a:t>
            </a:r>
          </a:p>
          <a:p>
            <a:pPr lvl="1"/>
            <a:r>
              <a:rPr lang="en-US" altLang="zh-CN" sz="2000" dirty="0"/>
              <a:t>Data formatting and storage</a:t>
            </a:r>
          </a:p>
          <a:p>
            <a:pPr lvl="1"/>
            <a:endParaRPr lang="en-US" altLang="zh-CN" sz="1600" dirty="0">
              <a:solidFill>
                <a:prstClr val="black"/>
              </a:solidFill>
            </a:endParaRPr>
          </a:p>
          <a:p>
            <a:endParaRPr lang="en-US" dirty="0"/>
          </a:p>
        </p:txBody>
      </p:sp>
    </p:spTree>
    <p:extLst>
      <p:ext uri="{BB962C8B-B14F-4D97-AF65-F5344CB8AC3E}">
        <p14:creationId xmlns:p14="http://schemas.microsoft.com/office/powerpoint/2010/main" val="18663954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Detailed procedures</a:t>
            </a:r>
            <a:r>
              <a:rPr lang="en-US" smtClean="0"/>
              <a:t/>
            </a:r>
            <a:br>
              <a:rPr lang="en-US" smtClean="0"/>
            </a:br>
            <a:r>
              <a:rPr lang="en-US" smtClean="0"/>
              <a:t>Accounting</a:t>
            </a:r>
            <a:endParaRPr lang="en-US" dirty="0"/>
          </a:p>
        </p:txBody>
      </p:sp>
      <p:graphicFrame>
        <p:nvGraphicFramePr>
          <p:cNvPr id="5" name="内容占位符 4"/>
          <p:cNvGraphicFramePr>
            <a:graphicFrameLocks noGrp="1" noChangeAspect="1"/>
          </p:cNvGraphicFramePr>
          <p:nvPr>
            <p:ph idx="1"/>
            <p:extLst>
              <p:ext uri="{D42A27DB-BD31-4B8C-83A1-F6EECF244321}">
                <p14:modId xmlns:p14="http://schemas.microsoft.com/office/powerpoint/2010/main" val="292164552"/>
              </p:ext>
            </p:extLst>
          </p:nvPr>
        </p:nvGraphicFramePr>
        <p:xfrm>
          <a:off x="611383" y="1526605"/>
          <a:ext cx="7921234" cy="5144719"/>
        </p:xfrm>
        <a:graphic>
          <a:graphicData uri="http://schemas.openxmlformats.org/presentationml/2006/ole">
            <mc:AlternateContent xmlns:mc="http://schemas.openxmlformats.org/markup-compatibility/2006">
              <mc:Choice xmlns:v="urn:schemas-microsoft-com:vml" Requires="v">
                <p:oleObj spid="_x0000_s1055" name="Visio" r:id="rId3" imgW="11537273" imgH="7494166" progId="Visio.Drawing.11">
                  <p:embed/>
                </p:oleObj>
              </mc:Choice>
              <mc:Fallback>
                <p:oleObj name="Visio" r:id="rId3" imgW="11537273" imgH="7494166" progId="Visio.Drawing.11">
                  <p:embed/>
                  <p:pic>
                    <p:nvPicPr>
                      <p:cNvPr id="0" name=""/>
                      <p:cNvPicPr/>
                      <p:nvPr/>
                    </p:nvPicPr>
                    <p:blipFill>
                      <a:blip r:embed="rId4"/>
                      <a:stretch>
                        <a:fillRect/>
                      </a:stretch>
                    </p:blipFill>
                    <p:spPr>
                      <a:xfrm>
                        <a:off x="611383" y="1526605"/>
                        <a:ext cx="7921234" cy="5144719"/>
                      </a:xfrm>
                      <a:prstGeom prst="rect">
                        <a:avLst/>
                      </a:prstGeom>
                    </p:spPr>
                  </p:pic>
                </p:oleObj>
              </mc:Fallback>
            </mc:AlternateContent>
          </a:graphicData>
        </a:graphic>
      </p:graphicFrame>
    </p:spTree>
    <p:extLst>
      <p:ext uri="{BB962C8B-B14F-4D97-AF65-F5344CB8AC3E}">
        <p14:creationId xmlns:p14="http://schemas.microsoft.com/office/powerpoint/2010/main" val="13369250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Mapping to IEEE 802 technologies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067383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Key Concepts </a:t>
            </a:r>
            <a:r>
              <a:rPr lang="en-US" dirty="0" smtClean="0"/>
              <a:t>of</a:t>
            </a:r>
            <a:br>
              <a:rPr lang="en-US" dirty="0" smtClean="0"/>
            </a:br>
            <a:r>
              <a:rPr lang="en-US" dirty="0" smtClean="0"/>
              <a:t>Accounting and Monitoring</a:t>
            </a:r>
            <a:endParaRPr lang="en-US" dirty="0"/>
          </a:p>
        </p:txBody>
      </p:sp>
      <p:sp>
        <p:nvSpPr>
          <p:cNvPr id="3" name="Subtitle 2"/>
          <p:cNvSpPr>
            <a:spLocks noGrp="1"/>
          </p:cNvSpPr>
          <p:nvPr>
            <p:ph type="subTitle" idx="1"/>
          </p:nvPr>
        </p:nvSpPr>
        <p:spPr/>
        <p:txBody>
          <a:bodyPr/>
          <a:lstStyle/>
          <a:p>
            <a:r>
              <a:rPr lang="en-US" dirty="0" smtClean="0"/>
              <a:t>Wang </a:t>
            </a:r>
            <a:r>
              <a:rPr lang="en-US" dirty="0" err="1" smtClean="0"/>
              <a:t>Hao</a:t>
            </a:r>
            <a:endParaRPr lang="en-US" dirty="0" smtClean="0"/>
          </a:p>
          <a:p>
            <a:r>
              <a:rPr lang="en-US" dirty="0" smtClean="0"/>
              <a:t>(Fujitsu)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588962"/>
          </a:xfrm>
        </p:spPr>
        <p:txBody>
          <a:bodyPr>
            <a:normAutofit fontScale="90000"/>
          </a:bodyPr>
          <a:lstStyle/>
          <a:p>
            <a:pPr>
              <a:defRPr/>
            </a:pPr>
            <a:r>
              <a:rPr lang="en-US" dirty="0"/>
              <a:t/>
            </a:r>
            <a:br>
              <a:rPr lang="en-US" dirty="0"/>
            </a:br>
            <a:r>
              <a:rPr lang="en-US" dirty="0" smtClean="0"/>
              <a:t>P802.1CF Draft </a:t>
            </a:r>
            <a:r>
              <a:rPr lang="en-US" dirty="0" err="1" smtClean="0"/>
              <a:t>ToC</a:t>
            </a:r>
            <a:r>
              <a:rPr lang="en-US" dirty="0"/>
              <a:t/>
            </a:r>
            <a:br>
              <a:rPr lang="en-US" dirty="0"/>
            </a:br>
            <a:endParaRPr lang="en-US" dirty="0"/>
          </a:p>
        </p:txBody>
      </p:sp>
      <p:cxnSp>
        <p:nvCxnSpPr>
          <p:cNvPr id="87042" name="Straight Connector 12"/>
          <p:cNvCxnSpPr>
            <a:cxnSpLocks noChangeShapeType="1"/>
          </p:cNvCxnSpPr>
          <p:nvPr/>
        </p:nvCxnSpPr>
        <p:spPr bwMode="auto">
          <a:xfrm>
            <a:off x="4751388" y="3113965"/>
            <a:ext cx="4051300" cy="0"/>
          </a:xfrm>
          <a:prstGeom prst="line">
            <a:avLst/>
          </a:prstGeom>
          <a:noFill/>
          <a:ln w="6350" algn="ctr">
            <a:solidFill>
              <a:schemeClr val="tx1"/>
            </a:solidFill>
            <a:prstDash val="dashDot"/>
            <a:round/>
            <a:headEnd type="none" w="sm" len="sm"/>
            <a:tailEnd type="none" w="sm" len="sm"/>
          </a:ln>
        </p:spPr>
      </p:cxnSp>
      <p:cxnSp>
        <p:nvCxnSpPr>
          <p:cNvPr id="87043" name="Straight Connector 13"/>
          <p:cNvCxnSpPr>
            <a:cxnSpLocks noChangeShapeType="1"/>
          </p:cNvCxnSpPr>
          <p:nvPr/>
        </p:nvCxnSpPr>
        <p:spPr bwMode="auto">
          <a:xfrm>
            <a:off x="4662488" y="1964255"/>
            <a:ext cx="4049712" cy="0"/>
          </a:xfrm>
          <a:prstGeom prst="line">
            <a:avLst/>
          </a:prstGeom>
          <a:noFill/>
          <a:ln w="6350" algn="ctr">
            <a:solidFill>
              <a:schemeClr val="tx1"/>
            </a:solidFill>
            <a:prstDash val="dashDot"/>
            <a:round/>
            <a:headEnd type="none" w="sm" len="sm"/>
            <a:tailEnd type="none" w="sm" len="sm"/>
          </a:ln>
        </p:spPr>
      </p:cxnSp>
      <p:pic>
        <p:nvPicPr>
          <p:cNvPr id="87044" name="Picture 7" descr="omniran-functions.png"/>
          <p:cNvPicPr>
            <a:picLocks noChangeAspect="1"/>
          </p:cNvPicPr>
          <p:nvPr/>
        </p:nvPicPr>
        <p:blipFill>
          <a:blip r:embed="rId2"/>
          <a:srcRect/>
          <a:stretch>
            <a:fillRect/>
          </a:stretch>
        </p:blipFill>
        <p:spPr bwMode="auto">
          <a:xfrm>
            <a:off x="5021895" y="3158970"/>
            <a:ext cx="3420535" cy="2522543"/>
          </a:xfrm>
          <a:prstGeom prst="rect">
            <a:avLst/>
          </a:prstGeom>
          <a:noFill/>
          <a:ln w="9525">
            <a:noFill/>
            <a:miter lim="800000"/>
            <a:headEnd/>
            <a:tailEnd/>
          </a:ln>
        </p:spPr>
      </p:pic>
      <p:sp>
        <p:nvSpPr>
          <p:cNvPr id="87045" name="Content Placeholder 2"/>
          <p:cNvSpPr>
            <a:spLocks noGrp="1"/>
          </p:cNvSpPr>
          <p:nvPr>
            <p:ph idx="1"/>
          </p:nvPr>
        </p:nvSpPr>
        <p:spPr>
          <a:xfrm>
            <a:off x="457200" y="1219200"/>
            <a:ext cx="6545263" cy="5224463"/>
          </a:xfrm>
        </p:spPr>
        <p:txBody>
          <a:bodyPr>
            <a:noAutofit/>
          </a:bodyPr>
          <a:lstStyle/>
          <a:p>
            <a:pPr>
              <a:lnSpc>
                <a:spcPct val="85000"/>
              </a:lnSpc>
              <a:spcBef>
                <a:spcPct val="0"/>
              </a:spcBef>
            </a:pPr>
            <a:r>
              <a:rPr lang="en-US" sz="1900" dirty="0" smtClean="0"/>
              <a:t>Overview</a:t>
            </a:r>
          </a:p>
          <a:p>
            <a:pPr>
              <a:lnSpc>
                <a:spcPct val="85000"/>
              </a:lnSpc>
              <a:spcBef>
                <a:spcPct val="0"/>
              </a:spcBef>
            </a:pPr>
            <a:r>
              <a:rPr lang="en-US" sz="1900" dirty="0" smtClean="0"/>
              <a:t>References, </a:t>
            </a:r>
            <a:r>
              <a:rPr lang="en-US" sz="1900" dirty="0"/>
              <a:t>d</a:t>
            </a:r>
            <a:r>
              <a:rPr lang="en-US" sz="1900" dirty="0" smtClean="0"/>
              <a:t>efinitions, </a:t>
            </a:r>
            <a:r>
              <a:rPr lang="en-US" sz="1900" dirty="0"/>
              <a:t>a</a:t>
            </a:r>
            <a:r>
              <a:rPr lang="en-US" sz="1900" dirty="0" smtClean="0"/>
              <a:t>cronyms and abbreviations</a:t>
            </a:r>
            <a:endParaRPr lang="en-US" sz="1900" dirty="0"/>
          </a:p>
          <a:p>
            <a:pPr>
              <a:lnSpc>
                <a:spcPct val="85000"/>
              </a:lnSpc>
              <a:spcBef>
                <a:spcPct val="0"/>
              </a:spcBef>
            </a:pPr>
            <a:r>
              <a:rPr lang="en-US" sz="1900" dirty="0" smtClean="0"/>
              <a:t>Conformance</a:t>
            </a:r>
          </a:p>
          <a:p>
            <a:pPr>
              <a:lnSpc>
                <a:spcPct val="85000"/>
              </a:lnSpc>
              <a:spcBef>
                <a:spcPct val="0"/>
              </a:spcBef>
            </a:pPr>
            <a:r>
              <a:rPr lang="en-US" sz="1900" dirty="0" smtClean="0"/>
              <a:t>Network Reference Model</a:t>
            </a:r>
          </a:p>
          <a:p>
            <a:pPr lvl="1">
              <a:lnSpc>
                <a:spcPct val="85000"/>
              </a:lnSpc>
              <a:spcBef>
                <a:spcPct val="0"/>
              </a:spcBef>
            </a:pPr>
            <a:r>
              <a:rPr lang="en-US" sz="1600" dirty="0" smtClean="0"/>
              <a:t>Basic concepts and terminology</a:t>
            </a:r>
          </a:p>
          <a:p>
            <a:pPr lvl="1">
              <a:lnSpc>
                <a:spcPct val="85000"/>
              </a:lnSpc>
              <a:spcBef>
                <a:spcPct val="0"/>
              </a:spcBef>
            </a:pPr>
            <a:r>
              <a:rPr lang="en-US" sz="1600" dirty="0" smtClean="0"/>
              <a:t>Overview of NRM</a:t>
            </a:r>
          </a:p>
          <a:p>
            <a:pPr lvl="1">
              <a:lnSpc>
                <a:spcPct val="85000"/>
              </a:lnSpc>
              <a:spcBef>
                <a:spcPct val="0"/>
              </a:spcBef>
            </a:pPr>
            <a:r>
              <a:rPr lang="en-US" sz="1600" dirty="0" smtClean="0"/>
              <a:t>Basic, enhanced and comprehensive NRM</a:t>
            </a:r>
          </a:p>
          <a:p>
            <a:pPr lvl="1">
              <a:lnSpc>
                <a:spcPct val="85000"/>
              </a:lnSpc>
              <a:spcBef>
                <a:spcPct val="0"/>
              </a:spcBef>
            </a:pPr>
            <a:r>
              <a:rPr lang="en-US" sz="1600" dirty="0" smtClean="0"/>
              <a:t>Deployment scenarios</a:t>
            </a:r>
          </a:p>
          <a:p>
            <a:pPr>
              <a:lnSpc>
                <a:spcPct val="85000"/>
              </a:lnSpc>
              <a:spcBef>
                <a:spcPct val="0"/>
              </a:spcBef>
            </a:pPr>
            <a:r>
              <a:rPr lang="en-US" sz="1900" dirty="0" smtClean="0"/>
              <a:t>Functional Design and Decomposition</a:t>
            </a:r>
          </a:p>
          <a:p>
            <a:pPr lvl="1">
              <a:lnSpc>
                <a:spcPct val="85000"/>
              </a:lnSpc>
              <a:spcBef>
                <a:spcPct val="0"/>
              </a:spcBef>
            </a:pPr>
            <a:r>
              <a:rPr lang="en-US" sz="1600" dirty="0" smtClean="0"/>
              <a:t>Access Network Setup </a:t>
            </a:r>
          </a:p>
          <a:p>
            <a:pPr lvl="1">
              <a:lnSpc>
                <a:spcPct val="85000"/>
              </a:lnSpc>
              <a:spcBef>
                <a:spcPct val="0"/>
              </a:spcBef>
            </a:pPr>
            <a:r>
              <a:rPr lang="en-US" sz="1600" dirty="0" smtClean="0"/>
              <a:t>Network Discovery and Selection</a:t>
            </a:r>
          </a:p>
          <a:p>
            <a:pPr lvl="1">
              <a:lnSpc>
                <a:spcPct val="85000"/>
              </a:lnSpc>
              <a:spcBef>
                <a:spcPct val="0"/>
              </a:spcBef>
            </a:pPr>
            <a:r>
              <a:rPr lang="en-US" sz="1600" dirty="0" smtClean="0"/>
              <a:t>Association and Disassociation</a:t>
            </a:r>
          </a:p>
          <a:p>
            <a:pPr lvl="1">
              <a:lnSpc>
                <a:spcPct val="85000"/>
              </a:lnSpc>
              <a:spcBef>
                <a:spcPct val="0"/>
              </a:spcBef>
            </a:pPr>
            <a:r>
              <a:rPr lang="en-US" sz="1600" dirty="0" smtClean="0"/>
              <a:t>Authentication and Trust Establishment</a:t>
            </a:r>
          </a:p>
          <a:p>
            <a:pPr lvl="1">
              <a:lnSpc>
                <a:spcPct val="85000"/>
              </a:lnSpc>
              <a:spcBef>
                <a:spcPct val="0"/>
              </a:spcBef>
            </a:pPr>
            <a:r>
              <a:rPr lang="en-US" sz="1600" dirty="0" smtClean="0"/>
              <a:t>Data path establishment, </a:t>
            </a:r>
            <a:br>
              <a:rPr lang="en-US" sz="1600" dirty="0" smtClean="0"/>
            </a:br>
            <a:r>
              <a:rPr lang="en-US" sz="1600" dirty="0" smtClean="0"/>
              <a:t>relocation and teardown</a:t>
            </a:r>
          </a:p>
          <a:p>
            <a:pPr lvl="1">
              <a:lnSpc>
                <a:spcPct val="85000"/>
              </a:lnSpc>
              <a:spcBef>
                <a:spcPct val="0"/>
              </a:spcBef>
            </a:pPr>
            <a:r>
              <a:rPr lang="en-US" sz="1600" dirty="0" smtClean="0"/>
              <a:t>Authorization, </a:t>
            </a:r>
            <a:r>
              <a:rPr lang="en-US" sz="1600" dirty="0" err="1" smtClean="0"/>
              <a:t>QoS</a:t>
            </a:r>
            <a:r>
              <a:rPr lang="en-US" sz="1600" dirty="0" smtClean="0"/>
              <a:t> and policy control</a:t>
            </a:r>
          </a:p>
          <a:p>
            <a:pPr lvl="1">
              <a:lnSpc>
                <a:spcPct val="85000"/>
              </a:lnSpc>
              <a:spcBef>
                <a:spcPct val="0"/>
              </a:spcBef>
            </a:pPr>
            <a:r>
              <a:rPr lang="en-US" sz="1600" dirty="0" smtClean="0">
                <a:solidFill>
                  <a:srgbClr val="FF0000"/>
                </a:solidFill>
              </a:rPr>
              <a:t>Accounting and Monitoring</a:t>
            </a:r>
          </a:p>
          <a:p>
            <a:pPr lvl="1">
              <a:lnSpc>
                <a:spcPct val="85000"/>
              </a:lnSpc>
              <a:spcBef>
                <a:spcPct val="0"/>
              </a:spcBef>
            </a:pPr>
            <a:r>
              <a:rPr lang="en-US" sz="1600" dirty="0" smtClean="0"/>
              <a:t>Fault diagnostics and maintenance</a:t>
            </a:r>
          </a:p>
          <a:p>
            <a:pPr>
              <a:lnSpc>
                <a:spcPct val="85000"/>
              </a:lnSpc>
              <a:spcBef>
                <a:spcPct val="0"/>
              </a:spcBef>
            </a:pPr>
            <a:r>
              <a:rPr lang="en-US" sz="1900" dirty="0" smtClean="0"/>
              <a:t>SDN Abstraction	</a:t>
            </a:r>
          </a:p>
          <a:p>
            <a:pPr>
              <a:lnSpc>
                <a:spcPct val="85000"/>
              </a:lnSpc>
              <a:spcBef>
                <a:spcPct val="0"/>
              </a:spcBef>
            </a:pPr>
            <a:r>
              <a:rPr lang="en-US" sz="1900" dirty="0" smtClean="0"/>
              <a:t>Annex:</a:t>
            </a:r>
          </a:p>
          <a:p>
            <a:pPr lvl="1">
              <a:lnSpc>
                <a:spcPct val="85000"/>
              </a:lnSpc>
              <a:spcBef>
                <a:spcPct val="0"/>
              </a:spcBef>
            </a:pPr>
            <a:r>
              <a:rPr lang="en-US" sz="1600" dirty="0" smtClean="0"/>
              <a:t>Privacy Engineering</a:t>
            </a:r>
          </a:p>
          <a:p>
            <a:pPr lvl="1">
              <a:lnSpc>
                <a:spcPct val="85000"/>
              </a:lnSpc>
              <a:spcBef>
                <a:spcPct val="0"/>
              </a:spcBef>
            </a:pPr>
            <a:r>
              <a:rPr lang="en-US" sz="1600" dirty="0" smtClean="0"/>
              <a:t>Applicability to non-IEEE 802 PHY layer technologies</a:t>
            </a:r>
          </a:p>
          <a:p>
            <a:pPr lvl="1">
              <a:lnSpc>
                <a:spcPct val="85000"/>
              </a:lnSpc>
              <a:spcBef>
                <a:spcPct val="0"/>
              </a:spcBef>
            </a:pPr>
            <a:r>
              <a:rPr lang="en-US" sz="1600" dirty="0" smtClean="0"/>
              <a:t>Bibliography</a:t>
            </a:r>
          </a:p>
          <a:p>
            <a:pPr lvl="1">
              <a:lnSpc>
                <a:spcPct val="85000"/>
              </a:lnSpc>
              <a:spcBef>
                <a:spcPct val="0"/>
              </a:spcBef>
            </a:pPr>
            <a:endParaRPr lang="en-US" sz="1600" dirty="0" smtClean="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6136" y="1992203"/>
            <a:ext cx="1872208" cy="1146418"/>
          </a:xfrm>
          <a:prstGeom prst="rect">
            <a:avLst/>
          </a:prstGeom>
        </p:spPr>
      </p:pic>
      <p:sp>
        <p:nvSpPr>
          <p:cNvPr id="4" name="Rectangle 3"/>
          <p:cNvSpPr/>
          <p:nvPr/>
        </p:nvSpPr>
        <p:spPr bwMode="auto">
          <a:xfrm>
            <a:off x="5021895" y="4280394"/>
            <a:ext cx="2541783" cy="182276"/>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0" name="Rectangle 9"/>
          <p:cNvSpPr/>
          <p:nvPr/>
        </p:nvSpPr>
        <p:spPr bwMode="auto">
          <a:xfrm>
            <a:off x="5028656" y="5361038"/>
            <a:ext cx="2535021" cy="135301"/>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3570102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Functional design and decomposition</a:t>
            </a:r>
            <a:br>
              <a:rPr lang="en-US" smtClean="0"/>
            </a:br>
            <a:r>
              <a:rPr lang="en-US" smtClean="0"/>
              <a:t>Chapter ToC</a:t>
            </a:r>
            <a:endParaRPr lang="en-US" dirty="0"/>
          </a:p>
        </p:txBody>
      </p:sp>
      <p:sp>
        <p:nvSpPr>
          <p:cNvPr id="3" name="Content Placeholder 2"/>
          <p:cNvSpPr>
            <a:spLocks noGrp="1"/>
          </p:cNvSpPr>
          <p:nvPr>
            <p:ph idx="1"/>
          </p:nvPr>
        </p:nvSpPr>
        <p:spPr/>
        <p:txBody>
          <a:bodyPr/>
          <a:lstStyle/>
          <a:p>
            <a:pPr marL="514350" indent="-514350">
              <a:spcBef>
                <a:spcPts val="300"/>
              </a:spcBef>
              <a:buFont typeface="+mj-lt"/>
              <a:buAutoNum type="arabicPeriod"/>
            </a:pPr>
            <a:r>
              <a:rPr lang="en-US" sz="2400" dirty="0" smtClean="0"/>
              <a:t>Introduction</a:t>
            </a:r>
          </a:p>
          <a:p>
            <a:pPr marL="514350" indent="-514350">
              <a:spcBef>
                <a:spcPts val="300"/>
              </a:spcBef>
              <a:buFont typeface="+mj-lt"/>
              <a:buAutoNum type="arabicPeriod"/>
            </a:pPr>
            <a:r>
              <a:rPr lang="en-US" sz="2400" dirty="0" smtClean="0"/>
              <a:t>Roles and identifiers</a:t>
            </a:r>
          </a:p>
          <a:p>
            <a:pPr marL="514350" indent="-514350">
              <a:spcBef>
                <a:spcPts val="300"/>
              </a:spcBef>
              <a:buFont typeface="+mj-lt"/>
              <a:buAutoNum type="arabicPeriod"/>
            </a:pPr>
            <a:r>
              <a:rPr lang="en-US" sz="2400" dirty="0" smtClean="0"/>
              <a:t>Use cases</a:t>
            </a:r>
          </a:p>
          <a:p>
            <a:pPr marL="514350" indent="-514350">
              <a:spcBef>
                <a:spcPts val="300"/>
              </a:spcBef>
              <a:buFont typeface="+mj-lt"/>
              <a:buAutoNum type="arabicPeriod"/>
            </a:pPr>
            <a:r>
              <a:rPr lang="en-US" sz="2400" dirty="0" smtClean="0"/>
              <a:t>Functional requirements</a:t>
            </a:r>
          </a:p>
          <a:p>
            <a:pPr marL="514350" indent="-514350">
              <a:spcBef>
                <a:spcPts val="300"/>
              </a:spcBef>
              <a:buFont typeface="+mj-lt"/>
              <a:buAutoNum type="arabicPeriod"/>
            </a:pPr>
            <a:r>
              <a:rPr lang="en-US" sz="2400" dirty="0" smtClean="0"/>
              <a:t>Specific attributes</a:t>
            </a:r>
          </a:p>
          <a:p>
            <a:pPr marL="514350" indent="-514350">
              <a:spcBef>
                <a:spcPts val="300"/>
              </a:spcBef>
              <a:buFont typeface="+mj-lt"/>
              <a:buAutoNum type="arabicPeriod"/>
            </a:pPr>
            <a:r>
              <a:rPr lang="en-US" sz="2400" dirty="0" smtClean="0"/>
              <a:t>Basic functions</a:t>
            </a:r>
          </a:p>
          <a:p>
            <a:pPr marL="514350" indent="-514350">
              <a:spcBef>
                <a:spcPts val="300"/>
              </a:spcBef>
              <a:buFont typeface="+mj-lt"/>
              <a:buAutoNum type="arabicPeriod"/>
            </a:pPr>
            <a:r>
              <a:rPr lang="en-US" sz="2400" dirty="0" smtClean="0"/>
              <a:t>Detailed procedures</a:t>
            </a:r>
            <a:endParaRPr lang="en-US" sz="1800" dirty="0" smtClean="0"/>
          </a:p>
          <a:p>
            <a:pPr marL="514350" indent="-514350">
              <a:spcBef>
                <a:spcPts val="300"/>
              </a:spcBef>
              <a:buFont typeface="+mj-lt"/>
              <a:buAutoNum type="arabicPeriod"/>
            </a:pPr>
            <a:r>
              <a:rPr lang="en-US" sz="2400" dirty="0" smtClean="0"/>
              <a:t>Mapping to IEEE 802 technologies</a:t>
            </a:r>
            <a:endParaRPr lang="en-US" sz="2400" dirty="0"/>
          </a:p>
        </p:txBody>
      </p:sp>
    </p:spTree>
    <p:extLst>
      <p:ext uri="{BB962C8B-B14F-4D97-AF65-F5344CB8AC3E}">
        <p14:creationId xmlns:p14="http://schemas.microsoft.com/office/powerpoint/2010/main" val="216925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Introduction</a:t>
            </a:r>
            <a:endParaRPr lang="en-US" dirty="0"/>
          </a:p>
        </p:txBody>
      </p:sp>
      <p:sp>
        <p:nvSpPr>
          <p:cNvPr id="3" name="Content Placeholder 2"/>
          <p:cNvSpPr>
            <a:spLocks noGrp="1"/>
          </p:cNvSpPr>
          <p:nvPr>
            <p:ph idx="1"/>
          </p:nvPr>
        </p:nvSpPr>
        <p:spPr/>
        <p:txBody>
          <a:bodyPr>
            <a:normAutofit/>
          </a:bodyPr>
          <a:lstStyle/>
          <a:p>
            <a:r>
              <a:rPr lang="en-US" sz="2000" dirty="0"/>
              <a:t>Accounting describes the process of gathering usage data records at network devices and exporting those records to </a:t>
            </a:r>
            <a:r>
              <a:rPr lang="en-US" sz="2000" dirty="0" smtClean="0"/>
              <a:t>an accounting </a:t>
            </a:r>
            <a:r>
              <a:rPr lang="en-US" sz="2000" dirty="0"/>
              <a:t>server, where processing takes place. Then the records are presented to the user or provided to another application, such as performance </a:t>
            </a:r>
            <a:r>
              <a:rPr lang="en-US" sz="2000" dirty="0" smtClean="0"/>
              <a:t>management</a:t>
            </a:r>
            <a:r>
              <a:rPr lang="en-US" sz="2000" dirty="0"/>
              <a:t>, security management, or billing</a:t>
            </a:r>
            <a:r>
              <a:rPr lang="en-US" sz="2000" dirty="0" smtClean="0"/>
              <a:t>.</a:t>
            </a:r>
            <a:endParaRPr lang="en-US" sz="2000" dirty="0"/>
          </a:p>
        </p:txBody>
      </p:sp>
      <p:sp>
        <p:nvSpPr>
          <p:cNvPr id="6" name="文本框 5"/>
          <p:cNvSpPr txBox="1"/>
          <p:nvPr/>
        </p:nvSpPr>
        <p:spPr>
          <a:xfrm>
            <a:off x="2753139" y="5740203"/>
            <a:ext cx="29718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dirty="0" smtClean="0">
                <a:latin typeface="+mn-lt"/>
              </a:rPr>
              <a:t>Monitoring (performance and usage data generation, storage)</a:t>
            </a:r>
            <a:endParaRPr lang="zh-CN" altLang="en-US" dirty="0" smtClean="0">
              <a:latin typeface="+mn-lt"/>
            </a:endParaRPr>
          </a:p>
        </p:txBody>
      </p:sp>
      <p:sp>
        <p:nvSpPr>
          <p:cNvPr id="7" name="文本框 6"/>
          <p:cNvSpPr txBox="1"/>
          <p:nvPr/>
        </p:nvSpPr>
        <p:spPr>
          <a:xfrm>
            <a:off x="2753139" y="5022196"/>
            <a:ext cx="2971800"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dirty="0" smtClean="0">
                <a:latin typeface="+mn-lt"/>
              </a:rPr>
              <a:t>Collection</a:t>
            </a:r>
            <a:endParaRPr lang="zh-CN" altLang="en-US" dirty="0" smtClean="0">
              <a:latin typeface="+mn-lt"/>
            </a:endParaRPr>
          </a:p>
        </p:txBody>
      </p:sp>
      <p:sp>
        <p:nvSpPr>
          <p:cNvPr id="8" name="文本框 7"/>
          <p:cNvSpPr txBox="1"/>
          <p:nvPr/>
        </p:nvSpPr>
        <p:spPr>
          <a:xfrm>
            <a:off x="2753139" y="4304189"/>
            <a:ext cx="2971800"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dirty="0" smtClean="0">
                <a:latin typeface="+mn-lt"/>
              </a:rPr>
              <a:t>Mediation</a:t>
            </a:r>
            <a:endParaRPr lang="zh-CN" altLang="en-US" dirty="0" smtClean="0">
              <a:latin typeface="+mn-lt"/>
            </a:endParaRPr>
          </a:p>
        </p:txBody>
      </p:sp>
      <p:sp>
        <p:nvSpPr>
          <p:cNvPr id="9" name="文本框 8"/>
          <p:cNvSpPr txBox="1"/>
          <p:nvPr/>
        </p:nvSpPr>
        <p:spPr>
          <a:xfrm>
            <a:off x="2753139" y="3401516"/>
            <a:ext cx="29718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dirty="0" smtClean="0">
                <a:latin typeface="+mn-lt"/>
              </a:rPr>
              <a:t>Applications (performance management, security, billing)</a:t>
            </a:r>
            <a:endParaRPr lang="zh-CN" altLang="en-US" dirty="0" smtClean="0">
              <a:latin typeface="+mn-lt"/>
            </a:endParaRPr>
          </a:p>
        </p:txBody>
      </p:sp>
      <p:cxnSp>
        <p:nvCxnSpPr>
          <p:cNvPr id="11" name="直接箭头连接符 10"/>
          <p:cNvCxnSpPr>
            <a:stCxn id="6" idx="0"/>
            <a:endCxn id="7" idx="2"/>
          </p:cNvCxnSpPr>
          <p:nvPr/>
        </p:nvCxnSpPr>
        <p:spPr bwMode="auto">
          <a:xfrm flipV="1">
            <a:off x="4239039" y="5299195"/>
            <a:ext cx="0" cy="441008"/>
          </a:xfrm>
          <a:prstGeom prst="straightConnector1">
            <a:avLst/>
          </a:prstGeom>
          <a:ln>
            <a:headEnd type="none" w="sm" len="sm"/>
            <a:tailEnd type="triangle"/>
          </a:ln>
        </p:spPr>
        <p:style>
          <a:lnRef idx="2">
            <a:schemeClr val="accent1"/>
          </a:lnRef>
          <a:fillRef idx="0">
            <a:schemeClr val="accent1"/>
          </a:fillRef>
          <a:effectRef idx="1">
            <a:schemeClr val="accent1"/>
          </a:effectRef>
          <a:fontRef idx="minor">
            <a:schemeClr val="tx1"/>
          </a:fontRef>
        </p:style>
      </p:cxnSp>
      <p:cxnSp>
        <p:nvCxnSpPr>
          <p:cNvPr id="12" name="直接箭头连接符 11"/>
          <p:cNvCxnSpPr/>
          <p:nvPr/>
        </p:nvCxnSpPr>
        <p:spPr bwMode="auto">
          <a:xfrm flipV="1">
            <a:off x="4239039" y="4581188"/>
            <a:ext cx="0" cy="441008"/>
          </a:xfrm>
          <a:prstGeom prst="straightConnector1">
            <a:avLst/>
          </a:prstGeom>
          <a:ln>
            <a:headEnd type="none" w="sm" len="sm"/>
            <a:tailEnd type="triangle"/>
          </a:ln>
        </p:spPr>
        <p:style>
          <a:lnRef idx="2">
            <a:schemeClr val="accent1"/>
          </a:lnRef>
          <a:fillRef idx="0">
            <a:schemeClr val="accent1"/>
          </a:fillRef>
          <a:effectRef idx="1">
            <a:schemeClr val="accent1"/>
          </a:effectRef>
          <a:fontRef idx="minor">
            <a:schemeClr val="tx1"/>
          </a:fontRef>
        </p:style>
      </p:cxnSp>
      <p:cxnSp>
        <p:nvCxnSpPr>
          <p:cNvPr id="13" name="直接箭头连接符 12"/>
          <p:cNvCxnSpPr/>
          <p:nvPr/>
        </p:nvCxnSpPr>
        <p:spPr bwMode="auto">
          <a:xfrm flipV="1">
            <a:off x="4239039" y="3863181"/>
            <a:ext cx="0" cy="441008"/>
          </a:xfrm>
          <a:prstGeom prst="straightConnector1">
            <a:avLst/>
          </a:prstGeom>
          <a:ln>
            <a:headEnd type="none" w="sm" len="sm"/>
            <a:tailEnd type="triangle"/>
          </a:ln>
        </p:spPr>
        <p:style>
          <a:lnRef idx="2">
            <a:schemeClr val="accent1"/>
          </a:lnRef>
          <a:fillRef idx="0">
            <a:schemeClr val="accent1"/>
          </a:fillRef>
          <a:effectRef idx="1">
            <a:schemeClr val="accent1"/>
          </a:effectRef>
          <a:fontRef idx="minor">
            <a:schemeClr val="tx1"/>
          </a:fontRef>
        </p:style>
      </p:cxnSp>
      <p:sp>
        <p:nvSpPr>
          <p:cNvPr id="14" name="文本框 13"/>
          <p:cNvSpPr txBox="1"/>
          <p:nvPr/>
        </p:nvSpPr>
        <p:spPr>
          <a:xfrm>
            <a:off x="4303644" y="4663192"/>
            <a:ext cx="1356691" cy="276999"/>
          </a:xfrm>
          <a:prstGeom prst="rect">
            <a:avLst/>
          </a:prstGeom>
          <a:noFill/>
        </p:spPr>
        <p:txBody>
          <a:bodyPr wrap="square" rtlCol="0">
            <a:spAutoFit/>
          </a:bodyPr>
          <a:lstStyle/>
          <a:p>
            <a:r>
              <a:rPr lang="en-US" altLang="zh-CN" dirty="0" smtClean="0">
                <a:latin typeface="+mn-lt"/>
              </a:rPr>
              <a:t>Collected data</a:t>
            </a:r>
            <a:endParaRPr lang="zh-CN" altLang="en-US" dirty="0" smtClean="0">
              <a:latin typeface="+mn-lt"/>
            </a:endParaRPr>
          </a:p>
        </p:txBody>
      </p:sp>
      <p:sp>
        <p:nvSpPr>
          <p:cNvPr id="15" name="文本框 14"/>
          <p:cNvSpPr txBox="1"/>
          <p:nvPr/>
        </p:nvSpPr>
        <p:spPr>
          <a:xfrm>
            <a:off x="4303644" y="5371923"/>
            <a:ext cx="1943100" cy="276999"/>
          </a:xfrm>
          <a:prstGeom prst="rect">
            <a:avLst/>
          </a:prstGeom>
          <a:noFill/>
        </p:spPr>
        <p:txBody>
          <a:bodyPr wrap="square" rtlCol="0">
            <a:spAutoFit/>
          </a:bodyPr>
          <a:lstStyle/>
          <a:p>
            <a:r>
              <a:rPr lang="en-US" altLang="zh-CN" dirty="0" smtClean="0">
                <a:latin typeface="+mn-lt"/>
              </a:rPr>
              <a:t>Monitoring/meter data</a:t>
            </a:r>
            <a:endParaRPr lang="zh-CN" altLang="en-US" dirty="0" smtClean="0">
              <a:latin typeface="+mn-lt"/>
            </a:endParaRPr>
          </a:p>
        </p:txBody>
      </p:sp>
      <p:sp>
        <p:nvSpPr>
          <p:cNvPr id="16" name="文本框 15"/>
          <p:cNvSpPr txBox="1"/>
          <p:nvPr/>
        </p:nvSpPr>
        <p:spPr>
          <a:xfrm>
            <a:off x="4303644" y="3958664"/>
            <a:ext cx="1356691" cy="276999"/>
          </a:xfrm>
          <a:prstGeom prst="rect">
            <a:avLst/>
          </a:prstGeom>
          <a:noFill/>
        </p:spPr>
        <p:txBody>
          <a:bodyPr wrap="square" rtlCol="0">
            <a:spAutoFit/>
          </a:bodyPr>
          <a:lstStyle/>
          <a:p>
            <a:r>
              <a:rPr lang="en-US" altLang="zh-CN" dirty="0" smtClean="0">
                <a:latin typeface="+mn-lt"/>
              </a:rPr>
              <a:t>Accounting data</a:t>
            </a:r>
            <a:endParaRPr lang="zh-CN" altLang="en-US" dirty="0" smtClean="0">
              <a:latin typeface="+mn-lt"/>
            </a:endParaRPr>
          </a:p>
        </p:txBody>
      </p:sp>
      <p:sp>
        <p:nvSpPr>
          <p:cNvPr id="17" name="圆角矩形 16"/>
          <p:cNvSpPr/>
          <p:nvPr/>
        </p:nvSpPr>
        <p:spPr bwMode="auto">
          <a:xfrm>
            <a:off x="1401417" y="4005470"/>
            <a:ext cx="5705061" cy="2415210"/>
          </a:xfrm>
          <a:prstGeom prst="roundRect">
            <a:avLst/>
          </a:prstGeom>
          <a:no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vert270" wrap="square" lIns="91440" tIns="45720" rIns="91440" bIns="45720" numCol="1" rtlCol="0" anchor="t" anchorCtr="0" compatLnSpc="1">
            <a:prstTxWarp prst="textNoShape">
              <a:avLst/>
            </a:prstTxWarp>
          </a:bodyPr>
          <a:lstStyle/>
          <a:p>
            <a:pPr algn="ctr"/>
            <a:r>
              <a:rPr lang="en-US" altLang="zh-CN" sz="2400" dirty="0" smtClean="0">
                <a:solidFill>
                  <a:schemeClr val="accent2"/>
                </a:solidFill>
                <a:latin typeface="Times New Roman" charset="0"/>
              </a:rPr>
              <a:t>Accounting and monitoring</a:t>
            </a:r>
            <a:endParaRPr kumimoji="0" lang="zh-CN" altLang="en-US" sz="2400" b="0" i="0" u="none" strike="noStrike" cap="none" normalizeH="0" baseline="0" dirty="0">
              <a:ln>
                <a:noFill/>
              </a:ln>
              <a:solidFill>
                <a:schemeClr val="accent2"/>
              </a:solidFill>
              <a:effectLst/>
              <a:latin typeface="Times New Roman" charset="0"/>
            </a:endParaRPr>
          </a:p>
        </p:txBody>
      </p:sp>
    </p:spTree>
    <p:extLst>
      <p:ext uri="{BB962C8B-B14F-4D97-AF65-F5344CB8AC3E}">
        <p14:creationId xmlns:p14="http://schemas.microsoft.com/office/powerpoint/2010/main" val="17431942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Roles and identifiers</a:t>
            </a:r>
            <a:endParaRPr lang="en-US" dirty="0"/>
          </a:p>
        </p:txBody>
      </p:sp>
      <p:sp>
        <p:nvSpPr>
          <p:cNvPr id="3" name="Content Placeholder 2"/>
          <p:cNvSpPr>
            <a:spLocks noGrp="1"/>
          </p:cNvSpPr>
          <p:nvPr>
            <p:ph idx="1"/>
          </p:nvPr>
        </p:nvSpPr>
        <p:spPr>
          <a:xfrm>
            <a:off x="457199" y="1219201"/>
            <a:ext cx="8428384" cy="2700882"/>
          </a:xfrm>
        </p:spPr>
        <p:txBody>
          <a:bodyPr>
            <a:normAutofit/>
          </a:bodyPr>
          <a:lstStyle/>
          <a:p>
            <a:r>
              <a:rPr lang="en-US" sz="2000" dirty="0" smtClean="0"/>
              <a:t>NMS</a:t>
            </a:r>
          </a:p>
          <a:p>
            <a:pPr lvl="1"/>
            <a:r>
              <a:rPr lang="en-US" sz="1800" dirty="0" smtClean="0"/>
              <a:t>Making use of the functionality provided by ANC, and providing additional functions for management purpose</a:t>
            </a:r>
          </a:p>
          <a:p>
            <a:pPr lvl="1"/>
            <a:r>
              <a:rPr lang="en-US" sz="1800" dirty="0" smtClean="0"/>
              <a:t>Representing a human interface to access network operators and providing policies for configuring the accounting functions</a:t>
            </a:r>
          </a:p>
          <a:p>
            <a:r>
              <a:rPr lang="en-US" sz="2000" dirty="0" smtClean="0"/>
              <a:t>ANC</a:t>
            </a:r>
          </a:p>
          <a:p>
            <a:pPr lvl="1"/>
            <a:r>
              <a:rPr lang="en-US" sz="1800" dirty="0" smtClean="0"/>
              <a:t>Collecting data gathered by monitoring</a:t>
            </a:r>
          </a:p>
          <a:p>
            <a:pPr lvl="1"/>
            <a:r>
              <a:rPr lang="en-US" sz="1800" dirty="0" smtClean="0"/>
              <a:t>Providing mediation functionality for the collected data</a:t>
            </a:r>
          </a:p>
        </p:txBody>
      </p:sp>
      <p:pic>
        <p:nvPicPr>
          <p:cNvPr id="4"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4905" y="3765311"/>
            <a:ext cx="4353591" cy="2665855"/>
          </a:xfrm>
          <a:prstGeom prst="rect">
            <a:avLst/>
          </a:prstGeom>
        </p:spPr>
      </p:pic>
      <p:cxnSp>
        <p:nvCxnSpPr>
          <p:cNvPr id="6" name="直接连接符 5"/>
          <p:cNvCxnSpPr/>
          <p:nvPr/>
        </p:nvCxnSpPr>
        <p:spPr bwMode="auto">
          <a:xfrm>
            <a:off x="6772835" y="3857810"/>
            <a:ext cx="0" cy="936000"/>
          </a:xfrm>
          <a:prstGeom prst="line">
            <a:avLst/>
          </a:prstGeom>
          <a:solidFill>
            <a:schemeClr val="accent1"/>
          </a:solidFill>
          <a:ln w="28575" cap="flat" cmpd="sng" algn="ctr">
            <a:solidFill>
              <a:srgbClr val="FF0000"/>
            </a:solidFill>
            <a:prstDash val="dash"/>
            <a:round/>
            <a:headEnd type="none" w="sm" len="sm"/>
            <a:tailEnd type="none" w="sm" len="sm"/>
          </a:ln>
          <a:effectLst/>
        </p:spPr>
      </p:cxnSp>
      <p:cxnSp>
        <p:nvCxnSpPr>
          <p:cNvPr id="8" name="直接连接符 7"/>
          <p:cNvCxnSpPr/>
          <p:nvPr/>
        </p:nvCxnSpPr>
        <p:spPr bwMode="auto">
          <a:xfrm flipH="1">
            <a:off x="5809129" y="4808071"/>
            <a:ext cx="978781" cy="0"/>
          </a:xfrm>
          <a:prstGeom prst="line">
            <a:avLst/>
          </a:prstGeom>
          <a:solidFill>
            <a:schemeClr val="accent1"/>
          </a:solidFill>
          <a:ln w="28575" cap="flat" cmpd="sng" algn="ctr">
            <a:solidFill>
              <a:srgbClr val="FF0000"/>
            </a:solidFill>
            <a:prstDash val="dash"/>
            <a:round/>
            <a:headEnd type="none" w="sm" len="sm"/>
            <a:tailEnd type="none" w="sm" len="sm"/>
          </a:ln>
          <a:effectLst/>
        </p:spPr>
      </p:cxnSp>
      <p:cxnSp>
        <p:nvCxnSpPr>
          <p:cNvPr id="10" name="直接连接符 9"/>
          <p:cNvCxnSpPr/>
          <p:nvPr/>
        </p:nvCxnSpPr>
        <p:spPr bwMode="auto">
          <a:xfrm>
            <a:off x="5809129" y="4808071"/>
            <a:ext cx="0" cy="735105"/>
          </a:xfrm>
          <a:prstGeom prst="line">
            <a:avLst/>
          </a:prstGeom>
          <a:solidFill>
            <a:schemeClr val="accent1"/>
          </a:solidFill>
          <a:ln w="28575" cap="flat" cmpd="sng" algn="ctr">
            <a:solidFill>
              <a:srgbClr val="FF0000"/>
            </a:solidFill>
            <a:prstDash val="dash"/>
            <a:round/>
            <a:headEnd type="none" w="sm" len="sm"/>
            <a:tailEnd type="none" w="sm" len="sm"/>
          </a:ln>
          <a:effectLst/>
        </p:spPr>
      </p:cxnSp>
      <p:cxnSp>
        <p:nvCxnSpPr>
          <p:cNvPr id="12" name="直接连接符 11"/>
          <p:cNvCxnSpPr/>
          <p:nvPr/>
        </p:nvCxnSpPr>
        <p:spPr bwMode="auto">
          <a:xfrm flipH="1">
            <a:off x="5486400" y="5543176"/>
            <a:ext cx="322729" cy="0"/>
          </a:xfrm>
          <a:prstGeom prst="line">
            <a:avLst/>
          </a:prstGeom>
          <a:solidFill>
            <a:schemeClr val="accent1"/>
          </a:solidFill>
          <a:ln w="28575" cap="flat" cmpd="sng" algn="ctr">
            <a:solidFill>
              <a:srgbClr val="FF0000"/>
            </a:solidFill>
            <a:prstDash val="dash"/>
            <a:round/>
            <a:headEnd type="none" w="sm" len="sm"/>
            <a:tailEnd type="none" w="sm" len="sm"/>
          </a:ln>
          <a:effectLst/>
        </p:spPr>
      </p:cxnSp>
      <p:cxnSp>
        <p:nvCxnSpPr>
          <p:cNvPr id="14" name="直接连接符 13"/>
          <p:cNvCxnSpPr/>
          <p:nvPr/>
        </p:nvCxnSpPr>
        <p:spPr bwMode="auto">
          <a:xfrm>
            <a:off x="5486400" y="5543176"/>
            <a:ext cx="0" cy="726142"/>
          </a:xfrm>
          <a:prstGeom prst="line">
            <a:avLst/>
          </a:prstGeom>
          <a:solidFill>
            <a:schemeClr val="accent1"/>
          </a:solidFill>
          <a:ln w="28575" cap="flat" cmpd="sng" algn="ctr">
            <a:solidFill>
              <a:srgbClr val="FF0000"/>
            </a:solidFill>
            <a:prstDash val="dash"/>
            <a:round/>
            <a:headEnd type="none" w="sm" len="sm"/>
            <a:tailEnd type="none" w="sm" len="sm"/>
          </a:ln>
          <a:effectLst/>
        </p:spPr>
      </p:cxnSp>
      <p:cxnSp>
        <p:nvCxnSpPr>
          <p:cNvPr id="16" name="直接连接符 15"/>
          <p:cNvCxnSpPr/>
          <p:nvPr/>
        </p:nvCxnSpPr>
        <p:spPr bwMode="auto">
          <a:xfrm>
            <a:off x="5486400" y="6269318"/>
            <a:ext cx="2572871" cy="0"/>
          </a:xfrm>
          <a:prstGeom prst="line">
            <a:avLst/>
          </a:prstGeom>
          <a:solidFill>
            <a:schemeClr val="accent1"/>
          </a:solidFill>
          <a:ln w="28575" cap="flat" cmpd="sng" algn="ctr">
            <a:solidFill>
              <a:srgbClr val="FF0000"/>
            </a:solidFill>
            <a:prstDash val="dash"/>
            <a:round/>
            <a:headEnd type="none" w="sm" len="sm"/>
            <a:tailEnd type="none" w="sm" len="sm"/>
          </a:ln>
          <a:effectLst/>
        </p:spPr>
      </p:cxnSp>
      <p:cxnSp>
        <p:nvCxnSpPr>
          <p:cNvPr id="19" name="直接连接符 18"/>
          <p:cNvCxnSpPr/>
          <p:nvPr/>
        </p:nvCxnSpPr>
        <p:spPr bwMode="auto">
          <a:xfrm flipV="1">
            <a:off x="8059271" y="5543176"/>
            <a:ext cx="0" cy="726142"/>
          </a:xfrm>
          <a:prstGeom prst="line">
            <a:avLst/>
          </a:prstGeom>
          <a:solidFill>
            <a:schemeClr val="accent1"/>
          </a:solidFill>
          <a:ln w="28575" cap="flat" cmpd="sng" algn="ctr">
            <a:solidFill>
              <a:srgbClr val="FF0000"/>
            </a:solidFill>
            <a:prstDash val="dash"/>
            <a:round/>
            <a:headEnd type="none" w="sm" len="sm"/>
            <a:tailEnd type="none" w="sm" len="sm"/>
          </a:ln>
          <a:effectLst/>
        </p:spPr>
      </p:cxnSp>
      <p:cxnSp>
        <p:nvCxnSpPr>
          <p:cNvPr id="21" name="直接连接符 20"/>
          <p:cNvCxnSpPr/>
          <p:nvPr/>
        </p:nvCxnSpPr>
        <p:spPr bwMode="auto">
          <a:xfrm flipH="1">
            <a:off x="7781364" y="5543176"/>
            <a:ext cx="288000" cy="0"/>
          </a:xfrm>
          <a:prstGeom prst="line">
            <a:avLst/>
          </a:prstGeom>
          <a:solidFill>
            <a:schemeClr val="accent1"/>
          </a:solidFill>
          <a:ln w="28575" cap="flat" cmpd="sng" algn="ctr">
            <a:solidFill>
              <a:srgbClr val="FF0000"/>
            </a:solidFill>
            <a:prstDash val="dash"/>
            <a:round/>
            <a:headEnd type="none" w="sm" len="sm"/>
            <a:tailEnd type="none" w="sm" len="sm"/>
          </a:ln>
          <a:effectLst/>
        </p:spPr>
      </p:cxnSp>
      <p:cxnSp>
        <p:nvCxnSpPr>
          <p:cNvPr id="23" name="直接连接符 22"/>
          <p:cNvCxnSpPr/>
          <p:nvPr/>
        </p:nvCxnSpPr>
        <p:spPr bwMode="auto">
          <a:xfrm flipV="1">
            <a:off x="8998618" y="3850796"/>
            <a:ext cx="0" cy="711265"/>
          </a:xfrm>
          <a:prstGeom prst="line">
            <a:avLst/>
          </a:prstGeom>
          <a:solidFill>
            <a:schemeClr val="accent1"/>
          </a:solidFill>
          <a:ln w="28575" cap="flat" cmpd="sng" algn="ctr">
            <a:solidFill>
              <a:srgbClr val="FF0000"/>
            </a:solidFill>
            <a:prstDash val="dash"/>
            <a:round/>
            <a:headEnd type="none" w="sm" len="sm"/>
            <a:tailEnd type="none" w="sm" len="sm"/>
          </a:ln>
          <a:effectLst/>
        </p:spPr>
      </p:cxnSp>
      <p:cxnSp>
        <p:nvCxnSpPr>
          <p:cNvPr id="26" name="直接连接符 25"/>
          <p:cNvCxnSpPr/>
          <p:nvPr/>
        </p:nvCxnSpPr>
        <p:spPr bwMode="auto">
          <a:xfrm flipH="1" flipV="1">
            <a:off x="6796877" y="3845996"/>
            <a:ext cx="2221619" cy="11814"/>
          </a:xfrm>
          <a:prstGeom prst="line">
            <a:avLst/>
          </a:prstGeom>
          <a:solidFill>
            <a:schemeClr val="accent1"/>
          </a:solidFill>
          <a:ln w="28575" cap="flat" cmpd="sng" algn="ctr">
            <a:solidFill>
              <a:srgbClr val="FF0000"/>
            </a:solidFill>
            <a:prstDash val="dash"/>
            <a:round/>
            <a:headEnd type="none" w="sm" len="sm"/>
            <a:tailEnd type="none" w="sm" len="sm"/>
          </a:ln>
          <a:effectLst/>
        </p:spPr>
      </p:cxnSp>
      <p:sp>
        <p:nvSpPr>
          <p:cNvPr id="15" name="Content Placeholder 2"/>
          <p:cNvSpPr txBox="1">
            <a:spLocks/>
          </p:cNvSpPr>
          <p:nvPr/>
        </p:nvSpPr>
        <p:spPr>
          <a:xfrm>
            <a:off x="457198" y="3830918"/>
            <a:ext cx="4180812" cy="2600248"/>
          </a:xfrm>
          <a:prstGeom prst="rect">
            <a:avLst/>
          </a:prstGeom>
        </p:spPr>
        <p:txBody>
          <a:bodyPr vert="horz">
            <a:normAutofit lnSpcReduction="10000"/>
          </a:bodyPr>
          <a:lstStyle>
            <a:lvl1pPr marL="342900" indent="-342900" algn="l" rtl="0" eaLnBrk="1" fontAlgn="base" hangingPunct="1">
              <a:spcBef>
                <a:spcPct val="20000"/>
              </a:spcBef>
              <a:spcAft>
                <a:spcPct val="0"/>
              </a:spcAft>
              <a:buChar char="•"/>
              <a:defRPr sz="3200">
                <a:solidFill>
                  <a:schemeClr val="tx1"/>
                </a:solidFill>
                <a:latin typeface="Arial" pitchFamily="34" charset="0"/>
                <a:ea typeface="ＭＳ Ｐゴシック" charset="-128"/>
                <a:cs typeface="Arial" pitchFamily="34" charset="0"/>
              </a:defRPr>
            </a:lvl1pPr>
            <a:lvl2pPr marL="742950" indent="-285750" algn="l" rtl="0" eaLnBrk="1" fontAlgn="base" hangingPunct="1">
              <a:spcBef>
                <a:spcPct val="20000"/>
              </a:spcBef>
              <a:spcAft>
                <a:spcPct val="0"/>
              </a:spcAft>
              <a:buChar char="–"/>
              <a:defRPr sz="2800">
                <a:solidFill>
                  <a:schemeClr val="tx1"/>
                </a:solidFill>
                <a:latin typeface="Arial" pitchFamily="34" charset="0"/>
                <a:ea typeface="ＭＳ Ｐゴシック" charset="-128"/>
                <a:cs typeface="Arial" pitchFamily="34" charset="0"/>
              </a:defRPr>
            </a:lvl2pPr>
            <a:lvl3pPr marL="1085850" indent="-228600" algn="l" rtl="0" eaLnBrk="1" fontAlgn="base" hangingPunct="1">
              <a:spcBef>
                <a:spcPct val="20000"/>
              </a:spcBef>
              <a:spcAft>
                <a:spcPct val="0"/>
              </a:spcAft>
              <a:buChar char="•"/>
              <a:defRPr sz="2400">
                <a:solidFill>
                  <a:schemeClr val="tx1"/>
                </a:solidFill>
                <a:latin typeface="Arial" pitchFamily="34" charset="0"/>
                <a:ea typeface="ＭＳ Ｐゴシック" charset="-128"/>
                <a:cs typeface="Arial" pitchFamily="34" charset="0"/>
              </a:defRPr>
            </a:lvl3pPr>
            <a:lvl4pPr marL="1428750" indent="-228600" algn="l" rtl="0" eaLnBrk="1" fontAlgn="base" hangingPunct="1">
              <a:spcBef>
                <a:spcPct val="20000"/>
              </a:spcBef>
              <a:spcAft>
                <a:spcPct val="0"/>
              </a:spcAft>
              <a:buChar char="–"/>
              <a:defRPr sz="2000">
                <a:solidFill>
                  <a:schemeClr val="tx1"/>
                </a:solidFill>
                <a:latin typeface="Arial" pitchFamily="34" charset="0"/>
                <a:ea typeface="ＭＳ Ｐゴシック" charset="-128"/>
                <a:cs typeface="Arial" pitchFamily="34" charset="0"/>
              </a:defRPr>
            </a:lvl4pPr>
            <a:lvl5pPr marL="1771650" indent="-228600" algn="l" rtl="0" eaLnBrk="1" fontAlgn="base" hangingPunct="1">
              <a:spcBef>
                <a:spcPct val="20000"/>
              </a:spcBef>
              <a:spcAft>
                <a:spcPct val="0"/>
              </a:spcAft>
              <a:buChar char="•"/>
              <a:defRPr sz="2000">
                <a:solidFill>
                  <a:schemeClr val="tx1"/>
                </a:solidFill>
                <a:latin typeface="Arial" pitchFamily="34" charset="0"/>
                <a:ea typeface="ＭＳ Ｐゴシック" charset="-128"/>
                <a:cs typeface="Arial" pitchFamily="34" charset="0"/>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a:lstStyle>
          <a:p>
            <a:r>
              <a:rPr lang="en-US" altLang="zh-CN" sz="2000" kern="0" dirty="0"/>
              <a:t>NA and BH</a:t>
            </a:r>
          </a:p>
          <a:p>
            <a:pPr lvl="1"/>
            <a:r>
              <a:rPr lang="en-US" altLang="zh-CN" sz="1800" kern="0" dirty="0"/>
              <a:t>Setting up the observation point and capturing data about resource consumption</a:t>
            </a:r>
          </a:p>
          <a:p>
            <a:pPr lvl="1"/>
            <a:r>
              <a:rPr lang="en-US" altLang="zh-CN" sz="1800" kern="0" dirty="0"/>
              <a:t>Data storage</a:t>
            </a:r>
          </a:p>
          <a:p>
            <a:r>
              <a:rPr lang="en-US" sz="2000" kern="0" dirty="0" smtClean="0"/>
              <a:t>SS</a:t>
            </a:r>
          </a:p>
          <a:p>
            <a:pPr lvl="1"/>
            <a:r>
              <a:rPr lang="en-US" sz="1800" kern="0" dirty="0" smtClean="0"/>
              <a:t>Providing user-specific information for accounting service</a:t>
            </a:r>
          </a:p>
        </p:txBody>
      </p:sp>
      <p:cxnSp>
        <p:nvCxnSpPr>
          <p:cNvPr id="18" name="直接连接符 17"/>
          <p:cNvCxnSpPr/>
          <p:nvPr/>
        </p:nvCxnSpPr>
        <p:spPr bwMode="auto">
          <a:xfrm flipV="1">
            <a:off x="7781364" y="4831911"/>
            <a:ext cx="0" cy="711265"/>
          </a:xfrm>
          <a:prstGeom prst="line">
            <a:avLst/>
          </a:prstGeom>
          <a:solidFill>
            <a:schemeClr val="accent1"/>
          </a:solidFill>
          <a:ln w="28575" cap="flat" cmpd="sng" algn="ctr">
            <a:solidFill>
              <a:srgbClr val="FF0000"/>
            </a:solidFill>
            <a:prstDash val="dash"/>
            <a:round/>
            <a:headEnd type="none" w="sm" len="sm"/>
            <a:tailEnd type="none" w="sm" len="sm"/>
          </a:ln>
          <a:effectLst/>
        </p:spPr>
      </p:cxnSp>
      <p:cxnSp>
        <p:nvCxnSpPr>
          <p:cNvPr id="20" name="直接连接符 19"/>
          <p:cNvCxnSpPr/>
          <p:nvPr/>
        </p:nvCxnSpPr>
        <p:spPr bwMode="auto">
          <a:xfrm flipV="1">
            <a:off x="7781364" y="4831911"/>
            <a:ext cx="398540" cy="1"/>
          </a:xfrm>
          <a:prstGeom prst="line">
            <a:avLst/>
          </a:prstGeom>
          <a:solidFill>
            <a:schemeClr val="accent1"/>
          </a:solidFill>
          <a:ln w="28575" cap="flat" cmpd="sng" algn="ctr">
            <a:solidFill>
              <a:srgbClr val="FF0000"/>
            </a:solidFill>
            <a:prstDash val="dash"/>
            <a:round/>
            <a:headEnd type="none" w="sm" len="sm"/>
            <a:tailEnd type="none" w="sm" len="sm"/>
          </a:ln>
          <a:effectLst/>
        </p:spPr>
      </p:cxnSp>
      <p:cxnSp>
        <p:nvCxnSpPr>
          <p:cNvPr id="22" name="直接连接符 21"/>
          <p:cNvCxnSpPr/>
          <p:nvPr/>
        </p:nvCxnSpPr>
        <p:spPr bwMode="auto">
          <a:xfrm flipH="1">
            <a:off x="8160026" y="4542184"/>
            <a:ext cx="838592" cy="19877"/>
          </a:xfrm>
          <a:prstGeom prst="line">
            <a:avLst/>
          </a:prstGeom>
          <a:solidFill>
            <a:schemeClr val="accent1"/>
          </a:solidFill>
          <a:ln w="28575" cap="flat" cmpd="sng" algn="ctr">
            <a:solidFill>
              <a:srgbClr val="FF0000"/>
            </a:solidFill>
            <a:prstDash val="dash"/>
            <a:round/>
            <a:headEnd type="none" w="sm" len="sm"/>
            <a:tailEnd type="none" w="sm" len="sm"/>
          </a:ln>
          <a:effectLst/>
        </p:spPr>
      </p:cxnSp>
      <p:cxnSp>
        <p:nvCxnSpPr>
          <p:cNvPr id="24" name="直接连接符 23"/>
          <p:cNvCxnSpPr/>
          <p:nvPr/>
        </p:nvCxnSpPr>
        <p:spPr bwMode="auto">
          <a:xfrm flipV="1">
            <a:off x="8179904" y="4562062"/>
            <a:ext cx="0" cy="269849"/>
          </a:xfrm>
          <a:prstGeom prst="line">
            <a:avLst/>
          </a:prstGeom>
          <a:solidFill>
            <a:schemeClr val="accent1"/>
          </a:solidFill>
          <a:ln w="28575" cap="flat" cmpd="sng" algn="ctr">
            <a:solidFill>
              <a:srgbClr val="FF0000"/>
            </a:solidFill>
            <a:prstDash val="dash"/>
            <a:round/>
            <a:headEnd type="none" w="sm" len="sm"/>
            <a:tailEnd type="none" w="sm" len="sm"/>
          </a:ln>
          <a:effectLst/>
        </p:spPr>
      </p:cxnSp>
    </p:spTree>
    <p:extLst>
      <p:ext uri="{BB962C8B-B14F-4D97-AF65-F5344CB8AC3E}">
        <p14:creationId xmlns:p14="http://schemas.microsoft.com/office/powerpoint/2010/main" val="141155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Use cases (1)</a:t>
            </a:r>
            <a:br>
              <a:rPr lang="en-US" dirty="0" smtClean="0"/>
            </a:br>
            <a:r>
              <a:rPr lang="en-US" dirty="0" smtClean="0"/>
              <a:t>Performance Analysis</a:t>
            </a:r>
            <a:endParaRPr lang="en-US" dirty="0"/>
          </a:p>
        </p:txBody>
      </p:sp>
      <p:sp>
        <p:nvSpPr>
          <p:cNvPr id="3" name="Content Placeholder 2"/>
          <p:cNvSpPr>
            <a:spLocks noGrp="1"/>
          </p:cNvSpPr>
          <p:nvPr>
            <p:ph idx="1"/>
          </p:nvPr>
        </p:nvSpPr>
        <p:spPr>
          <a:xfrm>
            <a:off x="457200" y="1577788"/>
            <a:ext cx="8229600" cy="4823012"/>
          </a:xfrm>
        </p:spPr>
        <p:txBody>
          <a:bodyPr>
            <a:noAutofit/>
          </a:bodyPr>
          <a:lstStyle/>
          <a:p>
            <a:r>
              <a:rPr lang="en-US" altLang="zh-CN" sz="2400" dirty="0" smtClean="0"/>
              <a:t>Accounting </a:t>
            </a:r>
            <a:r>
              <a:rPr lang="en-US" altLang="zh-CN" sz="2400" dirty="0"/>
              <a:t>collection process </a:t>
            </a:r>
            <a:r>
              <a:rPr lang="en-US" altLang="zh-CN" sz="2400" dirty="0" smtClean="0"/>
              <a:t>gathers </a:t>
            </a:r>
            <a:r>
              <a:rPr lang="en-US" altLang="zh-CN" sz="2400" dirty="0"/>
              <a:t>usage records of network </a:t>
            </a:r>
            <a:r>
              <a:rPr lang="en-US" altLang="zh-CN" sz="2400" dirty="0" smtClean="0"/>
              <a:t>resources, such as </a:t>
            </a:r>
            <a:r>
              <a:rPr lang="en-US" altLang="zh-CN" sz="2400" dirty="0"/>
              <a:t>interface utilization, traffic </a:t>
            </a:r>
            <a:r>
              <a:rPr lang="en-US" altLang="zh-CN" sz="2400" dirty="0" smtClean="0"/>
              <a:t>per server or per user, </a:t>
            </a:r>
            <a:r>
              <a:rPr lang="en-US" altLang="zh-CN" sz="2400" dirty="0"/>
              <a:t>and network management traffic. They may include details such as the originator and recipient of a communication.</a:t>
            </a:r>
            <a:endParaRPr lang="en-US" altLang="zh-CN" sz="2400" dirty="0" smtClean="0"/>
          </a:p>
          <a:p>
            <a:r>
              <a:rPr lang="en-US" altLang="zh-CN" sz="2400" dirty="0" smtClean="0"/>
              <a:t>Granularity</a:t>
            </a:r>
          </a:p>
          <a:p>
            <a:pPr lvl="1"/>
            <a:r>
              <a:rPr lang="en-US" altLang="zh-CN" sz="2000" dirty="0" smtClean="0"/>
              <a:t>E.g. individual </a:t>
            </a:r>
            <a:r>
              <a:rPr lang="en-US" altLang="zh-CN" sz="2000" dirty="0"/>
              <a:t>user details for premium </a:t>
            </a:r>
            <a:r>
              <a:rPr lang="en-US" altLang="zh-CN" sz="2000" dirty="0" smtClean="0"/>
              <a:t>customers (service provider’s interest) </a:t>
            </a:r>
          </a:p>
          <a:p>
            <a:pPr lvl="1"/>
            <a:r>
              <a:rPr lang="en-US" altLang="zh-CN" sz="2000" dirty="0" smtClean="0"/>
              <a:t>E.g. a </a:t>
            </a:r>
            <a:r>
              <a:rPr lang="en-US" altLang="zh-CN" sz="2000" dirty="0"/>
              <a:t>summary per </a:t>
            </a:r>
            <a:r>
              <a:rPr lang="en-US" altLang="zh-CN" sz="2000" dirty="0" smtClean="0"/>
              <a:t>department</a:t>
            </a:r>
            <a:r>
              <a:rPr lang="en-US" altLang="zh-CN" sz="2000" dirty="0"/>
              <a:t> </a:t>
            </a:r>
            <a:r>
              <a:rPr lang="en-US" altLang="zh-CN" sz="2000" dirty="0" smtClean="0"/>
              <a:t>(enterprise’s interest)</a:t>
            </a:r>
          </a:p>
          <a:p>
            <a:r>
              <a:rPr lang="en-US" sz="2400" dirty="0" smtClean="0"/>
              <a:t>Type</a:t>
            </a:r>
          </a:p>
          <a:p>
            <a:pPr lvl="1"/>
            <a:r>
              <a:rPr lang="en-US" sz="1800" dirty="0" smtClean="0"/>
              <a:t>Device and link performance</a:t>
            </a:r>
          </a:p>
          <a:p>
            <a:pPr lvl="1"/>
            <a:r>
              <a:rPr lang="en-US" sz="1800" dirty="0" smtClean="0"/>
              <a:t>Path connectivity and performance</a:t>
            </a:r>
          </a:p>
          <a:p>
            <a:pPr lvl="1"/>
            <a:r>
              <a:rPr lang="en-US" sz="1800" dirty="0" smtClean="0"/>
              <a:t>…</a:t>
            </a:r>
            <a:endParaRPr lang="en-US" sz="1800" dirty="0"/>
          </a:p>
        </p:txBody>
      </p:sp>
    </p:spTree>
    <p:extLst>
      <p:ext uri="{BB962C8B-B14F-4D97-AF65-F5344CB8AC3E}">
        <p14:creationId xmlns:p14="http://schemas.microsoft.com/office/powerpoint/2010/main" val="2139048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Use cases (2)</a:t>
            </a:r>
            <a:br>
              <a:rPr lang="en-US" dirty="0" smtClean="0"/>
            </a:br>
            <a:r>
              <a:rPr lang="en-US" dirty="0" smtClean="0"/>
              <a:t>Security Analysis</a:t>
            </a:r>
            <a:endParaRPr lang="en-US" dirty="0"/>
          </a:p>
        </p:txBody>
      </p:sp>
      <p:sp>
        <p:nvSpPr>
          <p:cNvPr id="3" name="Content Placeholder 2"/>
          <p:cNvSpPr>
            <a:spLocks noGrp="1"/>
          </p:cNvSpPr>
          <p:nvPr>
            <p:ph idx="1"/>
          </p:nvPr>
        </p:nvSpPr>
        <p:spPr>
          <a:xfrm>
            <a:off x="457200" y="1577788"/>
            <a:ext cx="8229600" cy="4823012"/>
          </a:xfrm>
        </p:spPr>
        <p:txBody>
          <a:bodyPr>
            <a:noAutofit/>
          </a:bodyPr>
          <a:lstStyle/>
          <a:p>
            <a:r>
              <a:rPr lang="en-US" altLang="zh-CN" sz="2000" dirty="0" smtClean="0"/>
              <a:t>Monitoring provided by accounting and performance management is a relevant building block for security solutions, because security management and incident mitigation depend entirely on information about the network’s state.</a:t>
            </a:r>
          </a:p>
          <a:p>
            <a:r>
              <a:rPr lang="en-US" altLang="zh-CN" sz="2000" dirty="0" smtClean="0"/>
              <a:t>An application of security analysis can </a:t>
            </a:r>
            <a:r>
              <a:rPr lang="en-US" altLang="zh-CN" sz="2000" dirty="0"/>
              <a:t>import the accounting records and analyze the different types of protocols, traffic patterns between source and </a:t>
            </a:r>
            <a:r>
              <a:rPr lang="en-US" altLang="zh-CN" sz="2000" dirty="0" smtClean="0"/>
              <a:t>destination.</a:t>
            </a:r>
          </a:p>
          <a:p>
            <a:r>
              <a:rPr lang="en-US" altLang="zh-CN" sz="2000" dirty="0" smtClean="0"/>
              <a:t>When attacks are taking place, the records can be used to detect unusual situations or suspicious flows and alarm the network operator, and further to reduce the risk of future attacks.</a:t>
            </a:r>
          </a:p>
        </p:txBody>
      </p:sp>
    </p:spTree>
    <p:extLst>
      <p:ext uri="{BB962C8B-B14F-4D97-AF65-F5344CB8AC3E}">
        <p14:creationId xmlns:p14="http://schemas.microsoft.com/office/powerpoint/2010/main" val="39976840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Use cases (3)</a:t>
            </a:r>
            <a:br>
              <a:rPr lang="en-US" dirty="0" smtClean="0"/>
            </a:br>
            <a:r>
              <a:rPr lang="en-US" dirty="0" smtClean="0"/>
              <a:t>Billing</a:t>
            </a:r>
            <a:endParaRPr lang="en-US" dirty="0"/>
          </a:p>
        </p:txBody>
      </p:sp>
      <p:sp>
        <p:nvSpPr>
          <p:cNvPr id="3" name="Content Placeholder 2"/>
          <p:cNvSpPr>
            <a:spLocks noGrp="1"/>
          </p:cNvSpPr>
          <p:nvPr>
            <p:ph idx="1"/>
          </p:nvPr>
        </p:nvSpPr>
        <p:spPr>
          <a:xfrm>
            <a:off x="457200" y="1362635"/>
            <a:ext cx="8229600" cy="5038165"/>
          </a:xfrm>
        </p:spPr>
        <p:txBody>
          <a:bodyPr>
            <a:noAutofit/>
          </a:bodyPr>
          <a:lstStyle/>
          <a:p>
            <a:r>
              <a:rPr lang="en-US" altLang="zh-CN" sz="1800" dirty="0"/>
              <a:t>Accounting describes the process of measuring and collecting network usage parameters from network devices or application servers, and billing is an application that makes use of these well-formatted usage records</a:t>
            </a:r>
            <a:r>
              <a:rPr lang="en-US" altLang="zh-CN" sz="1800" dirty="0" smtClean="0"/>
              <a:t>.</a:t>
            </a:r>
          </a:p>
          <a:p>
            <a:r>
              <a:rPr lang="en-US" altLang="zh-CN" sz="1800" dirty="0"/>
              <a:t>For a billing solution, the following steps are necessary:</a:t>
            </a:r>
          </a:p>
          <a:p>
            <a:pPr lvl="1"/>
            <a:r>
              <a:rPr lang="en-US" altLang="zh-CN" sz="1400" b="1" dirty="0" smtClean="0"/>
              <a:t>Data mediation:</a:t>
            </a:r>
            <a:r>
              <a:rPr lang="en-US" altLang="zh-CN" sz="1400" dirty="0" smtClean="0"/>
              <a:t> After measuring </a:t>
            </a:r>
            <a:r>
              <a:rPr lang="en-US" altLang="zh-CN" sz="1400" dirty="0"/>
              <a:t>the usage data at the device </a:t>
            </a:r>
            <a:r>
              <a:rPr lang="en-US" altLang="zh-CN" sz="1400" dirty="0" smtClean="0"/>
              <a:t>level, combining </a:t>
            </a:r>
            <a:r>
              <a:rPr lang="en-US" altLang="zh-CN" sz="1400" dirty="0"/>
              <a:t>multiple records into a single </a:t>
            </a:r>
            <a:r>
              <a:rPr lang="en-US" altLang="zh-CN" sz="1400" dirty="0" smtClean="0"/>
              <a:t>one. Converting </a:t>
            </a:r>
            <a:r>
              <a:rPr lang="en-US" altLang="zh-CN" sz="1400" dirty="0"/>
              <a:t>proprietary records into a well-known or standard format.</a:t>
            </a:r>
          </a:p>
          <a:p>
            <a:pPr lvl="1"/>
            <a:r>
              <a:rPr lang="en-US" altLang="zh-CN" sz="1400" b="1" dirty="0" smtClean="0"/>
              <a:t>Assigning usernames to IP addresses:</a:t>
            </a:r>
            <a:r>
              <a:rPr lang="en-US" altLang="zh-CN" sz="1400" dirty="0" smtClean="0"/>
              <a:t> Performing a DNS and DHCP lookup and getting additional accounting records from AAA servers.</a:t>
            </a:r>
          </a:p>
          <a:p>
            <a:pPr lvl="1"/>
            <a:r>
              <a:rPr lang="en-US" altLang="zh-CN" sz="1400" b="1" dirty="0" smtClean="0"/>
              <a:t>Calculating </a:t>
            </a:r>
            <a:r>
              <a:rPr lang="en-US" altLang="zh-CN" sz="1400" b="1" dirty="0"/>
              <a:t>call </a:t>
            </a:r>
            <a:r>
              <a:rPr lang="en-US" altLang="zh-CN" sz="1400" b="1" dirty="0" smtClean="0"/>
              <a:t>duration:</a:t>
            </a:r>
            <a:r>
              <a:rPr lang="en-US" altLang="zh-CN" sz="1400" dirty="0" smtClean="0"/>
              <a:t> </a:t>
            </a:r>
            <a:r>
              <a:rPr lang="en-US" altLang="zh-CN" sz="1400" dirty="0"/>
              <a:t>Combining the data records from the devices with RADIUS session information and converting </a:t>
            </a:r>
            <a:r>
              <a:rPr lang="en-US" altLang="zh-CN" sz="1400" dirty="0" err="1"/>
              <a:t>sysUpTime</a:t>
            </a:r>
            <a:r>
              <a:rPr lang="en-US" altLang="zh-CN" sz="1400" dirty="0"/>
              <a:t> entries to time of day and date of month, related to the user's time zone.</a:t>
            </a:r>
          </a:p>
          <a:p>
            <a:pPr lvl="1"/>
            <a:r>
              <a:rPr lang="en-US" altLang="zh-CN" sz="1400" b="1" dirty="0" smtClean="0"/>
              <a:t>Charging</a:t>
            </a:r>
            <a:r>
              <a:rPr lang="en-US" altLang="zh-CN" sz="1400" dirty="0" smtClean="0"/>
              <a:t>: </a:t>
            </a:r>
            <a:r>
              <a:rPr lang="en-US" altLang="zh-CN" sz="1400" dirty="0"/>
              <a:t>Assigning nonmonetary cost metrics to the accounting data based on call duration, transmitted data volume, traffic per class of service, and so on. Charging policies define tariffs and parameters to be applied.</a:t>
            </a:r>
          </a:p>
          <a:p>
            <a:pPr lvl="1"/>
            <a:r>
              <a:rPr lang="en-US" altLang="zh-CN" sz="1400" b="1" dirty="0" smtClean="0"/>
              <a:t>Invoicing:</a:t>
            </a:r>
            <a:r>
              <a:rPr lang="en-US" altLang="zh-CN" sz="1400" dirty="0" smtClean="0"/>
              <a:t> </a:t>
            </a:r>
            <a:r>
              <a:rPr lang="en-US" altLang="zh-CN" sz="1400" dirty="0"/>
              <a:t>Translating charging information into monetary units and printing a final invoice for the customer. </a:t>
            </a:r>
            <a:r>
              <a:rPr lang="en-US" altLang="zh-CN" sz="1400" dirty="0" smtClean="0"/>
              <a:t>In </a:t>
            </a:r>
            <a:r>
              <a:rPr lang="en-US" altLang="zh-CN" sz="1400" dirty="0"/>
              <a:t>addition, billing policies are applied, such as invoicing or charging a credit card.</a:t>
            </a:r>
          </a:p>
          <a:p>
            <a:pPr lvl="1"/>
            <a:endParaRPr lang="en-US" altLang="zh-CN" sz="1400" dirty="0" smtClean="0"/>
          </a:p>
        </p:txBody>
      </p:sp>
    </p:spTree>
    <p:extLst>
      <p:ext uri="{BB962C8B-B14F-4D97-AF65-F5344CB8AC3E}">
        <p14:creationId xmlns:p14="http://schemas.microsoft.com/office/powerpoint/2010/main" val="23534372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none" rtlCol="0">
        <a:spAutoFit/>
      </a:bodyPr>
      <a:lstStyle>
        <a:defPPr>
          <a:defRPr dirty="0" smtClean="0">
            <a:latin typeface="+mn-lt"/>
          </a:defRPr>
        </a:defPPr>
      </a:lstStyle>
    </a:tx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9B721331-6B4D-DC42-A537-07F25D7548B5}" vid="{E1B7D75A-5674-9042-A116-9376C5E977A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omniran-16-0002-00-CF00-pptx-template-functional-description</Template>
  <TotalTime>2973</TotalTime>
  <Words>1463</Words>
  <Application>Microsoft Office PowerPoint</Application>
  <PresentationFormat>全屏显示(4:3)</PresentationFormat>
  <Paragraphs>172</Paragraphs>
  <Slides>16</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18" baseType="lpstr">
      <vt:lpstr>omniran_template</vt:lpstr>
      <vt:lpstr>Visio</vt:lpstr>
      <vt:lpstr>PowerPoint 演示文稿</vt:lpstr>
      <vt:lpstr>Key Concepts of Accounting and Monitoring</vt:lpstr>
      <vt:lpstr> P802.1CF Draft ToC </vt:lpstr>
      <vt:lpstr>Functional design and decomposition Chapter ToC</vt:lpstr>
      <vt:lpstr>1. Introduction</vt:lpstr>
      <vt:lpstr>2. Roles and identifiers</vt:lpstr>
      <vt:lpstr>3. Use cases (1) Performance Analysis</vt:lpstr>
      <vt:lpstr>3. Use cases (2) Security Analysis</vt:lpstr>
      <vt:lpstr>3. Use cases (3) Billing</vt:lpstr>
      <vt:lpstr>4. Functional requirements</vt:lpstr>
      <vt:lpstr>5. Specific attributes</vt:lpstr>
      <vt:lpstr>6. Basic functions (1) Monitoring</vt:lpstr>
      <vt:lpstr>6. Basic functions (2) Collection</vt:lpstr>
      <vt:lpstr>6. Basic functions (3) Mediation</vt:lpstr>
      <vt:lpstr>7. Detailed procedures Accounting</vt:lpstr>
      <vt:lpstr>8. Mapping to IEEE 802 technologies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Max Riegel</dc:creator>
  <cp:lastModifiedBy>Hao</cp:lastModifiedBy>
  <cp:revision>106</cp:revision>
  <cp:lastPrinted>1998-02-10T13:28:06Z</cp:lastPrinted>
  <dcterms:created xsi:type="dcterms:W3CDTF">2016-05-26T07:26:38Z</dcterms:created>
  <dcterms:modified xsi:type="dcterms:W3CDTF">2016-06-21T10:39:32Z</dcterms:modified>
</cp:coreProperties>
</file>