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90" r:id="rId4"/>
    <p:sldId id="291" r:id="rId5"/>
    <p:sldId id="292" r:id="rId6"/>
    <p:sldId id="293" r:id="rId7"/>
    <p:sldId id="271" r:id="rId8"/>
    <p:sldId id="266" r:id="rId9"/>
    <p:sldId id="283" r:id="rId10"/>
    <p:sldId id="294" r:id="rId11"/>
    <p:sldId id="297" r:id="rId12"/>
    <p:sldId id="302" r:id="rId13"/>
    <p:sldId id="300" r:id="rId14"/>
    <p:sldId id="303" r:id="rId15"/>
    <p:sldId id="301" r:id="rId16"/>
    <p:sldId id="305" r:id="rId17"/>
    <p:sldId id="299"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127" d="100"/>
          <a:sy n="127" d="100"/>
        </p:scale>
        <p:origin x="756"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6</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extLst>
      <p:ext uri="{BB962C8B-B14F-4D97-AF65-F5344CB8AC3E}">
        <p14:creationId xmlns:p14="http://schemas.microsoft.com/office/powerpoint/2010/main" val="30862705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7</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11</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t>omniran-16-0035-00-00TG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6/omniran-16-0034-00-00TG-may-2016-f2f-meeting-minutes.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omniran/dcn/16/omniran-16-0034-00-00TG-may-2016-f2f-meeting-minutes.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b5d33a04fdf3b6622dcb295f00cd8a4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amp;ED=432983242&amp;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June 21</a:t>
            </a:r>
            <a:r>
              <a:rPr lang="en-US" baseline="30000" dirty="0" smtClean="0"/>
              <a:t>st</a:t>
            </a:r>
            <a:r>
              <a:rPr lang="en-US" dirty="0" smtClean="0"/>
              <a:t>, 2016 Conference Call</a:t>
            </a:r>
            <a:endParaRPr lang="en-US" dirty="0"/>
          </a:p>
        </p:txBody>
      </p:sp>
      <p:sp>
        <p:nvSpPr>
          <p:cNvPr id="3" name="Subtitle 2"/>
          <p:cNvSpPr>
            <a:spLocks noGrp="1"/>
          </p:cNvSpPr>
          <p:nvPr>
            <p:ph type="subTitle" idx="1"/>
          </p:nvPr>
        </p:nvSpPr>
        <p:spPr/>
        <p:txBody>
          <a:bodyPr/>
          <a:lstStyle/>
          <a:p>
            <a:r>
              <a:rPr lang="en-US" dirty="0" smtClean="0"/>
              <a:t>2016-06-17</a:t>
            </a:r>
            <a:r>
              <a:rPr lang="en-US" dirty="0"/>
              <a:t/>
            </a:r>
            <a:br>
              <a:rPr lang="en-US" dirty="0"/>
            </a:br>
            <a:r>
              <a:rPr lang="en-US" dirty="0"/>
              <a:t>Max </a:t>
            </a:r>
            <a:r>
              <a:rPr lang="en-US" dirty="0" smtClean="0"/>
              <a:t>Riegel, Nokia</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smtClean="0"/>
              <a:t>Either speak up now or</a:t>
            </a:r>
          </a:p>
          <a:p>
            <a:pPr lvl="1"/>
            <a:r>
              <a:rPr lang="en-US" altLang="en-US" sz="2000" dirty="0" smtClean="0"/>
              <a:t>Provide the chair of this group with the identity of the holder(s) of any and all such claims as soon as possible or</a:t>
            </a:r>
          </a:p>
          <a:p>
            <a:pPr lvl="1"/>
            <a:r>
              <a:rPr lang="en-US" altLang="en-US" sz="2000" dirty="0" smtClean="0"/>
              <a:t>Cause an LOA to be submitted</a:t>
            </a:r>
            <a:br>
              <a:rPr lang="en-US" altLang="en-US" sz="2000" dirty="0" smtClean="0"/>
            </a:br>
            <a:endParaRPr lang="en-US" altLang="en-US" sz="2000" dirty="0" smtClean="0"/>
          </a:p>
          <a:p>
            <a:r>
              <a:rPr lang="en-US" altLang="en-US" sz="2400"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endParaRPr lang="en-US" dirty="0"/>
          </a:p>
        </p:txBody>
      </p:sp>
      <p:sp>
        <p:nvSpPr>
          <p:cNvPr id="4104" name="Rectangle 5"/>
          <p:cNvSpPr>
            <a:spLocks noGrp="1" noChangeArrowheads="1"/>
          </p:cNvSpPr>
          <p:nvPr>
            <p:ph type="body" idx="1"/>
          </p:nvPr>
        </p:nvSpPr>
        <p:spPr/>
        <p:txBody>
          <a:bodyPr>
            <a:normAutofit fontScale="92500" lnSpcReduction="10000"/>
          </a:bodyPr>
          <a:lstStyle/>
          <a:p>
            <a:r>
              <a:rPr lang="en-US" sz="2400" dirty="0"/>
              <a:t>Review of minutes</a:t>
            </a:r>
          </a:p>
          <a:p>
            <a:pPr lvl="1"/>
            <a:r>
              <a:rPr lang="en-US" sz="2000" dirty="0"/>
              <a:t>Budapest F2F </a:t>
            </a:r>
            <a:r>
              <a:rPr lang="en-US" sz="2000" dirty="0" smtClean="0"/>
              <a:t>minutes</a:t>
            </a:r>
          </a:p>
          <a:p>
            <a:pPr lvl="2"/>
            <a:r>
              <a:rPr lang="en-US" sz="1600" dirty="0">
                <a:hlinkClick r:id="rId3"/>
              </a:rPr>
              <a:t>https://</a:t>
            </a:r>
            <a:r>
              <a:rPr lang="en-US" sz="1600" dirty="0" smtClean="0">
                <a:hlinkClick r:id="rId3"/>
              </a:rPr>
              <a:t>mentor.ieee.org/omniran/dcn/16/omniran-16-0034-00-00TG-may-2016-f2f-meeting-minutes.docx</a:t>
            </a:r>
            <a:endParaRPr lang="en-US" sz="1600" dirty="0"/>
          </a:p>
          <a:p>
            <a:r>
              <a:rPr lang="en-US" sz="2400" dirty="0"/>
              <a:t>Reports</a:t>
            </a:r>
          </a:p>
          <a:p>
            <a:pPr lvl="1"/>
            <a:r>
              <a:rPr lang="en-US" sz="2000" dirty="0"/>
              <a:t>5G SC status</a:t>
            </a:r>
          </a:p>
          <a:p>
            <a:r>
              <a:rPr lang="en-US" sz="2400" dirty="0"/>
              <a:t>P802.1CF contributions</a:t>
            </a:r>
          </a:p>
          <a:p>
            <a:pPr lvl="1"/>
            <a:r>
              <a:rPr lang="en-US" sz="2000" dirty="0"/>
              <a:t>Review and acceptance of updated contributions</a:t>
            </a:r>
            <a:endParaRPr lang="en-US" sz="2400" dirty="0"/>
          </a:p>
          <a:p>
            <a:r>
              <a:rPr lang="en-US" sz="2400" dirty="0"/>
              <a:t>Revision of 802.1CF editor's draft</a:t>
            </a:r>
          </a:p>
          <a:p>
            <a:pPr lvl="1"/>
            <a:r>
              <a:rPr lang="en-US" sz="2000" dirty="0"/>
              <a:t>Conclusion on updated content</a:t>
            </a:r>
          </a:p>
          <a:p>
            <a:pPr lvl="1"/>
            <a:r>
              <a:rPr lang="en-US" sz="2000" dirty="0"/>
              <a:t>Further plans</a:t>
            </a:r>
          </a:p>
          <a:p>
            <a:r>
              <a:rPr lang="en-US" sz="2400" dirty="0"/>
              <a:t>Agenda for the upcoming F2F meeting</a:t>
            </a:r>
          </a:p>
          <a:p>
            <a:r>
              <a:rPr lang="en-US" sz="2400" dirty="0"/>
              <a:t>AOB</a:t>
            </a:r>
          </a:p>
        </p:txBody>
      </p:sp>
    </p:spTree>
    <p:extLst>
      <p:ext uri="{BB962C8B-B14F-4D97-AF65-F5344CB8AC3E}">
        <p14:creationId xmlns:p14="http://schemas.microsoft.com/office/powerpoint/2010/main" val="28323709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Review of minutes</a:t>
            </a:r>
          </a:p>
          <a:p>
            <a:pPr lvl="1"/>
            <a:r>
              <a:rPr lang="en-US" dirty="0" smtClean="0"/>
              <a:t>Budapest F2F minutes</a:t>
            </a:r>
          </a:p>
          <a:p>
            <a:pPr lvl="2"/>
            <a:r>
              <a:rPr lang="en-US" dirty="0" smtClean="0">
                <a:hlinkClick r:id="rId2"/>
              </a:rPr>
              <a:t>https://mentor.ieee.org/omniran/dcn/16/omniran-16-0034-00-00TG-may-2016-f2f-meeting-minutes.docx</a:t>
            </a:r>
            <a:endParaRPr lang="en-US" dirty="0" smtClean="0"/>
          </a:p>
          <a:p>
            <a:r>
              <a:rPr lang="en-US" dirty="0" smtClean="0"/>
              <a:t>Reports</a:t>
            </a:r>
          </a:p>
          <a:p>
            <a:pPr lvl="1"/>
            <a:r>
              <a:rPr lang="en-US" dirty="0" smtClean="0"/>
              <a:t>5G SC status</a:t>
            </a:r>
          </a:p>
          <a:p>
            <a:pPr lvl="1"/>
            <a:endParaRPr lang="en-US" dirty="0"/>
          </a:p>
          <a:p>
            <a:pPr lvl="1"/>
            <a:endParaRPr lang="en-US" dirty="0" smtClean="0"/>
          </a:p>
          <a:p>
            <a:pPr marL="457200" lvl="1" indent="0">
              <a:buNone/>
            </a:pPr>
            <a:endParaRPr lang="en-US" dirty="0" smtClean="0"/>
          </a:p>
          <a:p>
            <a:pPr lvl="1"/>
            <a:r>
              <a:rPr lang="en-US" dirty="0" smtClean="0"/>
              <a:t>Other reports</a:t>
            </a:r>
          </a:p>
          <a:p>
            <a:endParaRPr lang="en-US" dirty="0" smtClean="0"/>
          </a:p>
        </p:txBody>
      </p:sp>
    </p:spTree>
    <p:extLst>
      <p:ext uri="{BB962C8B-B14F-4D97-AF65-F5344CB8AC3E}">
        <p14:creationId xmlns:p14="http://schemas.microsoft.com/office/powerpoint/2010/main" val="98925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a:bodyPr>
          <a:lstStyle/>
          <a:p>
            <a:r>
              <a:rPr lang="en-US" sz="2400" dirty="0"/>
              <a:t>P802.1CF contributions</a:t>
            </a:r>
          </a:p>
          <a:p>
            <a:pPr lvl="1"/>
            <a:r>
              <a:rPr lang="en-US" sz="2000" dirty="0" smtClean="0"/>
              <a:t>Review </a:t>
            </a:r>
            <a:r>
              <a:rPr lang="en-US" sz="2000" dirty="0"/>
              <a:t>and acceptance of updated contributions</a:t>
            </a:r>
            <a:endParaRPr lang="en-US" sz="2400" dirty="0"/>
          </a:p>
        </p:txBody>
      </p:sp>
    </p:spTree>
    <p:extLst>
      <p:ext uri="{BB962C8B-B14F-4D97-AF65-F5344CB8AC3E}">
        <p14:creationId xmlns:p14="http://schemas.microsoft.com/office/powerpoint/2010/main" val="176932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#4</a:t>
            </a:r>
            <a:endParaRPr lang="en-US" dirty="0"/>
          </a:p>
        </p:txBody>
      </p:sp>
      <p:sp>
        <p:nvSpPr>
          <p:cNvPr id="3" name="Content Placeholder 2"/>
          <p:cNvSpPr>
            <a:spLocks noGrp="1"/>
          </p:cNvSpPr>
          <p:nvPr>
            <p:ph idx="1"/>
          </p:nvPr>
        </p:nvSpPr>
        <p:spPr/>
        <p:txBody>
          <a:bodyPr/>
          <a:lstStyle/>
          <a:p>
            <a:r>
              <a:rPr lang="en-US" sz="2400" dirty="0"/>
              <a:t>Revision of 802.1CF editor's draft</a:t>
            </a:r>
          </a:p>
          <a:p>
            <a:pPr lvl="1"/>
            <a:r>
              <a:rPr lang="en-US" sz="2000" dirty="0"/>
              <a:t>Conclusion on updated content</a:t>
            </a:r>
          </a:p>
          <a:p>
            <a:pPr lvl="1"/>
            <a:r>
              <a:rPr lang="en-US" sz="2000" dirty="0"/>
              <a:t>Further plans</a:t>
            </a:r>
          </a:p>
          <a:p>
            <a:endParaRPr lang="en-US" dirty="0"/>
          </a:p>
        </p:txBody>
      </p:sp>
    </p:spTree>
    <p:extLst>
      <p:ext uri="{BB962C8B-B14F-4D97-AF65-F5344CB8AC3E}">
        <p14:creationId xmlns:p14="http://schemas.microsoft.com/office/powerpoint/2010/main" val="2656671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#5</a:t>
            </a:r>
            <a:endParaRPr lang="en-US" dirty="0"/>
          </a:p>
        </p:txBody>
      </p:sp>
      <p:sp>
        <p:nvSpPr>
          <p:cNvPr id="3" name="Content Placeholder 2"/>
          <p:cNvSpPr>
            <a:spLocks noGrp="1"/>
          </p:cNvSpPr>
          <p:nvPr>
            <p:ph idx="1"/>
          </p:nvPr>
        </p:nvSpPr>
        <p:spPr/>
        <p:txBody>
          <a:bodyPr>
            <a:normAutofit/>
          </a:bodyPr>
          <a:lstStyle/>
          <a:p>
            <a:r>
              <a:rPr lang="en-US" dirty="0" smtClean="0"/>
              <a:t>Agenda </a:t>
            </a:r>
            <a:r>
              <a:rPr lang="en-US" dirty="0"/>
              <a:t>for the upcoming F2F </a:t>
            </a:r>
            <a:r>
              <a:rPr lang="en-US" dirty="0" smtClean="0"/>
              <a:t>meeting</a:t>
            </a:r>
          </a:p>
          <a:p>
            <a:pPr lvl="1"/>
            <a:r>
              <a:rPr lang="en-US" dirty="0" smtClean="0"/>
              <a:t>Agenda proposal and session graphics on next two slides</a:t>
            </a:r>
          </a:p>
          <a:p>
            <a:pPr lvl="1"/>
            <a:endParaRPr lang="en-US" dirty="0"/>
          </a:p>
          <a:p>
            <a:r>
              <a:rPr lang="en-US" dirty="0" smtClean="0"/>
              <a:t>AOB</a:t>
            </a:r>
          </a:p>
          <a:p>
            <a:pPr lvl="1"/>
            <a:endParaRPr lang="en-US" dirty="0"/>
          </a:p>
          <a:p>
            <a:r>
              <a:rPr lang="en-US" dirty="0" smtClean="0"/>
              <a:t>Meeting adjourned by chair at …</a:t>
            </a:r>
            <a:endParaRPr lang="en-US" dirty="0"/>
          </a:p>
          <a:p>
            <a:endParaRPr lang="en-US" dirty="0"/>
          </a:p>
        </p:txBody>
      </p:sp>
    </p:spTree>
    <p:extLst>
      <p:ext uri="{BB962C8B-B14F-4D97-AF65-F5344CB8AC3E}">
        <p14:creationId xmlns:p14="http://schemas.microsoft.com/office/powerpoint/2010/main" val="2271059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July 2016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221168238"/>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07/25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07/26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07/27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07/28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07/29</a:t>
                      </a:r>
                      <a:endParaRPr lang="en-US" sz="1800" dirty="0">
                        <a:solidFill>
                          <a:schemeClr val="tx2"/>
                        </a:solidFill>
                      </a:endParaRPr>
                    </a:p>
                  </a:txBody>
                  <a:tcPr marL="0" marR="0" marT="0" marB="0">
                    <a:solidFill>
                      <a:schemeClr val="bg1"/>
                    </a:solidFill>
                  </a:tcPr>
                </a:tc>
              </a:tr>
              <a:tr h="914400">
                <a:tc>
                  <a:txBody>
                    <a:bodyPr/>
                    <a:lstStyle/>
                    <a:p>
                      <a:pPr algn="r"/>
                      <a:r>
                        <a:rPr lang="en-US" sz="1500" dirty="0" smtClean="0"/>
                        <a:t>08:00</a:t>
                      </a:r>
                    </a:p>
                    <a:p>
                      <a:pPr algn="r"/>
                      <a:endParaRPr lang="en-US" sz="1500" dirty="0" smtClean="0"/>
                    </a:p>
                    <a:p>
                      <a:pPr algn="r"/>
                      <a:endParaRPr lang="en-US" sz="1500" dirty="0" smtClean="0"/>
                    </a:p>
                    <a:p>
                      <a:pPr algn="r"/>
                      <a:r>
                        <a:rPr lang="en-US" sz="1500" dirty="0" smtClean="0"/>
                        <a:t>10:00</a:t>
                      </a:r>
                      <a:endParaRPr lang="en-US" sz="1500" dirty="0"/>
                    </a:p>
                  </a:txBody>
                  <a:tcPr marL="0" marR="0" marT="0" marB="0">
                    <a:solidFill>
                      <a:schemeClr val="accent1">
                        <a:lumMod val="40000"/>
                        <a:lumOff val="60000"/>
                      </a:schemeClr>
                    </a:solidFill>
                  </a:tcPr>
                </a:tc>
                <a:tc>
                  <a:txBody>
                    <a:bodyPr/>
                    <a:lstStyle/>
                    <a:p>
                      <a:r>
                        <a:rPr lang="de-DE" sz="1200" dirty="0" smtClean="0"/>
                        <a:t>802</a:t>
                      </a:r>
                      <a:r>
                        <a:rPr lang="de-DE" sz="1200" baseline="0" dirty="0" smtClean="0"/>
                        <a:t> EC </a:t>
                      </a:r>
                      <a:r>
                        <a:rPr lang="de-DE" sz="1200" baseline="0" dirty="0" err="1" smtClean="0"/>
                        <a:t>Opening</a:t>
                      </a:r>
                      <a:endParaRPr lang="en-US" sz="1200" dirty="0"/>
                    </a:p>
                  </a:txBody>
                  <a:tcPr marL="36000" marR="36000" marT="36000" marB="36000">
                    <a:solidFill>
                      <a:schemeClr val="bg1">
                        <a:lumMod val="75000"/>
                      </a:schemeClr>
                    </a:solidFill>
                  </a:tcPr>
                </a:tc>
                <a:tc>
                  <a:txBody>
                    <a:bodyPr/>
                    <a:lstStyle/>
                    <a:p>
                      <a:r>
                        <a:rPr lang="en-US" sz="1100" dirty="0" smtClean="0"/>
                        <a:t>802.11 WNG</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smtClean="0"/>
                        <a:t>802.11</a:t>
                      </a:r>
                      <a:r>
                        <a:rPr lang="de-DE" sz="1100" baseline="0" dirty="0" smtClean="0"/>
                        <a:t> ARC</a:t>
                      </a:r>
                      <a:endParaRPr lang="en-US" sz="1100" dirty="0"/>
                    </a:p>
                  </a:txBody>
                  <a:tcPr marL="36000" marR="36000" marT="36000" marB="36000">
                    <a:solidFill>
                      <a:schemeClr val="bg1">
                        <a:lumMod val="85000"/>
                      </a:schemeClr>
                    </a:solidFill>
                  </a:tcPr>
                </a:tc>
                <a:tc>
                  <a:txBody>
                    <a:bodyPr/>
                    <a:lstStyle/>
                    <a:p>
                      <a:r>
                        <a:rPr lang="en-US" sz="1200" dirty="0" smtClean="0"/>
                        <a:t>PRIV ECSG</a:t>
                      </a:r>
                      <a:endParaRPr lang="en-US" sz="1200" dirty="0"/>
                    </a:p>
                  </a:txBody>
                  <a:tcPr marL="36000" marR="36000" marT="36000" marB="36000">
                    <a:solidFill>
                      <a:schemeClr val="bg1">
                        <a:lumMod val="85000"/>
                      </a:schemeClr>
                    </a:solidFill>
                  </a:tcPr>
                </a:tc>
                <a:tc rowSpan="3">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tr>
              <a:tr h="694584">
                <a:tc>
                  <a:txBody>
                    <a:bodyPr/>
                    <a:lstStyle/>
                    <a:p>
                      <a:pPr algn="r"/>
                      <a:r>
                        <a:rPr lang="en-US" sz="1500" dirty="0" smtClean="0"/>
                        <a:t>10:30</a:t>
                      </a:r>
                      <a:br>
                        <a:rPr lang="en-US" sz="1500" dirty="0" smtClean="0"/>
                      </a:br>
                      <a:endParaRPr lang="en-US" sz="1500" dirty="0" smtClean="0"/>
                    </a:p>
                    <a:p>
                      <a:pPr algn="r"/>
                      <a:endParaRPr lang="en-US" sz="1500" dirty="0" smtClean="0"/>
                    </a:p>
                    <a:p>
                      <a:pPr algn="r"/>
                      <a:r>
                        <a:rPr lang="en-US" sz="1500" dirty="0" smtClean="0"/>
                        <a:t>12:30</a:t>
                      </a:r>
                      <a:endParaRPr lang="en-US" sz="1500" dirty="0"/>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smtClean="0"/>
                        <a:t>802.1</a:t>
                      </a:r>
                      <a:br>
                        <a:rPr lang="en-US" sz="1400" dirty="0" smtClean="0"/>
                      </a:br>
                      <a:r>
                        <a:rPr lang="en-US" sz="1400" dirty="0" smtClean="0"/>
                        <a:t>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indent="-82550">
                        <a:buFont typeface="Arial" pitchFamily="34" charset="0"/>
                        <a:buNone/>
                      </a:pPr>
                      <a:r>
                        <a:rPr lang="en-US" sz="1100" dirty="0" smtClean="0"/>
                        <a:t>802.11ARC</a:t>
                      </a:r>
                      <a:endParaRPr lang="en-US" sz="1100" dirty="0"/>
                    </a:p>
                  </a:txBody>
                  <a:tcPr marL="36000" marR="36000" marT="36000" marB="36000">
                    <a:solidFill>
                      <a:schemeClr val="bg1">
                        <a:lumMod val="85000"/>
                      </a:schemeClr>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err="1" smtClean="0"/>
                        <a:t>OmniRAN</a:t>
                      </a:r>
                      <a:r>
                        <a:rPr lang="en-US" sz="1200" baseline="0" dirty="0" smtClean="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smtClean="0"/>
                        <a:t>802 EC Closing</a:t>
                      </a:r>
                      <a:endParaRPr lang="en-US" sz="1200" dirty="0"/>
                    </a:p>
                  </a:txBody>
                  <a:tcPr marL="36000" marR="36000" marT="36000" marB="36000">
                    <a:solidFill>
                      <a:schemeClr val="bg1">
                        <a:lumMod val="75000"/>
                      </a:schemeClr>
                    </a:solidFill>
                  </a:tcPr>
                </a:tc>
              </a:tr>
              <a:tr h="228600">
                <a:tc rowSpan="2">
                  <a:txBody>
                    <a:bodyPr/>
                    <a:lstStyle/>
                    <a:p>
                      <a:pPr algn="r"/>
                      <a:r>
                        <a:rPr lang="en-US" sz="1500" dirty="0" smtClean="0"/>
                        <a:t>13:30</a:t>
                      </a:r>
                    </a:p>
                    <a:p>
                      <a:pPr algn="r"/>
                      <a:r>
                        <a:rPr lang="en-US" sz="900" dirty="0" smtClean="0"/>
                        <a:t>14:00</a:t>
                      </a:r>
                      <a:br>
                        <a:rPr lang="en-US" sz="900" dirty="0" smtClean="0"/>
                      </a:br>
                      <a:endParaRPr lang="en-US" sz="700" dirty="0" smtClean="0"/>
                    </a:p>
                    <a:p>
                      <a:pPr algn="r"/>
                      <a:endParaRPr lang="en-US" sz="1200" dirty="0" smtClean="0"/>
                    </a:p>
                    <a:p>
                      <a:pPr algn="r"/>
                      <a:r>
                        <a:rPr lang="en-US" sz="1500" dirty="0" smtClean="0"/>
                        <a:t>15:30</a:t>
                      </a:r>
                      <a:endParaRPr lang="en-US" sz="1500" dirty="0"/>
                    </a:p>
                  </a:txBody>
                  <a:tcPr marL="0" marR="0" marT="0" marB="0">
                    <a:solidFill>
                      <a:schemeClr val="tx2">
                        <a:lumMod val="20000"/>
                        <a:lumOff val="80000"/>
                      </a:schemeClr>
                    </a:solidFill>
                  </a:tcPr>
                </a:tc>
                <a:tc vMerge="1">
                  <a:txBody>
                    <a:bodyPr/>
                    <a:lstStyle/>
                    <a:p>
                      <a:endParaRPr lang="en-US"/>
                    </a:p>
                  </a:txBody>
                  <a:tcPr/>
                </a:tc>
                <a:tc rowSpan="2">
                  <a:txBody>
                    <a:bodyPr/>
                    <a:lstStyle/>
                    <a:p>
                      <a:r>
                        <a:rPr lang="en-US" sz="1200" dirty="0" smtClean="0"/>
                        <a:t>OmniRAN special</a:t>
                      </a:r>
                      <a:r>
                        <a:rPr lang="en-US" sz="1200" baseline="0" dirty="0" smtClean="0"/>
                        <a:t> session on WP-5A/ RLAN approach for 5G SC</a:t>
                      </a:r>
                      <a:endParaRPr lang="en-US" sz="1200" dirty="0"/>
                    </a:p>
                  </a:txBody>
                  <a:tcPr marL="36000" marR="36000" marT="36000" marB="36000">
                    <a:solidFill>
                      <a:schemeClr val="accent5">
                        <a:lumMod val="60000"/>
                        <a:lumOff val="40000"/>
                      </a:schemeClr>
                    </a:solidFill>
                  </a:tcPr>
                </a:tc>
                <a:tc rowSpan="2">
                  <a:txBody>
                    <a:bodyPr/>
                    <a:lstStyle/>
                    <a:p>
                      <a:endParaRPr lang="en-US" dirty="0"/>
                    </a:p>
                  </a:txBody>
                  <a:tcPr marL="36000" marR="36000" marT="36000" marB="36000">
                    <a:solidFill>
                      <a:schemeClr val="bg1"/>
                    </a:solidFill>
                  </a:tcPr>
                </a:tc>
                <a:tc rowSpan="4">
                  <a:txBody>
                    <a:bodyPr/>
                    <a:lstStyle/>
                    <a:p>
                      <a:r>
                        <a:rPr lang="en-US" sz="1400" dirty="0" smtClean="0"/>
                        <a:t>802.1</a:t>
                      </a:r>
                      <a:br>
                        <a:rPr lang="en-US" sz="1400" dirty="0" smtClean="0"/>
                      </a:br>
                      <a:r>
                        <a:rPr lang="en-US" sz="1400" dirty="0" smtClean="0"/>
                        <a:t>Closing Plenary</a:t>
                      </a:r>
                      <a:endParaRPr lang="en-US" sz="1400" dirty="0"/>
                    </a:p>
                  </a:txBody>
                  <a:tcPr marL="36000" marR="36000" marT="36000" marB="36000">
                    <a:solidFill>
                      <a:schemeClr val="tx2">
                        <a:lumMod val="40000"/>
                        <a:lumOff val="60000"/>
                      </a:schemeClr>
                    </a:solidFill>
                  </a:tcPr>
                </a:tc>
                <a:tc vMerge="1">
                  <a:txBody>
                    <a:bodyPr/>
                    <a:lstStyle/>
                    <a:p>
                      <a:endParaRPr lang="en-US"/>
                    </a:p>
                  </a:txBody>
                  <a:tcPr/>
                </a:tc>
              </a:tr>
              <a:tr h="45720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874908">
                <a:tc>
                  <a:txBody>
                    <a:bodyPr/>
                    <a:lstStyle/>
                    <a:p>
                      <a:pPr algn="r"/>
                      <a:r>
                        <a:rPr lang="en-US" sz="1500" dirty="0" smtClean="0"/>
                        <a:t>16:00</a:t>
                      </a:r>
                    </a:p>
                    <a:p>
                      <a:pPr algn="r"/>
                      <a:endParaRPr lang="en-US" sz="1500" dirty="0" smtClean="0"/>
                    </a:p>
                    <a:p>
                      <a:pPr algn="r"/>
                      <a:endParaRPr lang="en-US" sz="1500" dirty="0" smtClean="0"/>
                    </a:p>
                    <a:p>
                      <a:pPr algn="r"/>
                      <a:r>
                        <a:rPr lang="en-US" sz="1500" dirty="0" smtClean="0"/>
                        <a:t>18:00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204273">
                <a:tc rowSpan="2">
                  <a:txBody>
                    <a:bodyPr/>
                    <a:lstStyle/>
                    <a:p>
                      <a:pPr algn="ctr"/>
                      <a:endParaRPr lang="en-US" sz="1500" dirty="0"/>
                    </a:p>
                  </a:txBody>
                  <a:tcPr marL="0" marR="0" marT="0" marB="0">
                    <a:solidFill>
                      <a:schemeClr val="bg1"/>
                    </a:solidFill>
                  </a:tcPr>
                </a:tc>
                <a:tc>
                  <a:txBody>
                    <a:bodyPr/>
                    <a:lstStyle/>
                    <a:p>
                      <a:r>
                        <a:rPr lang="en-US" sz="1200" dirty="0" err="1" smtClean="0"/>
                        <a:t>myProject</a:t>
                      </a:r>
                      <a:r>
                        <a:rPr lang="en-US" sz="1200" dirty="0" smtClean="0"/>
                        <a:t> Tutorial</a:t>
                      </a:r>
                      <a:endParaRPr lang="en-US" sz="1200" dirty="0"/>
                    </a:p>
                  </a:txBody>
                  <a:tcPr marL="36000" marR="36000" marT="36000" marB="36000">
                    <a:solidFill>
                      <a:schemeClr val="bg1">
                        <a:lumMod val="85000"/>
                      </a:schemeClr>
                    </a:solidFill>
                  </a:tcPr>
                </a:tc>
                <a:tc>
                  <a:txBody>
                    <a:bodyPr/>
                    <a:lstStyle/>
                    <a:p>
                      <a:r>
                        <a:rPr lang="en-US" sz="1200" dirty="0" smtClean="0"/>
                        <a:t>Joint 802.1/802.15</a:t>
                      </a:r>
                      <a:endParaRPr lang="en-US" sz="1200" dirty="0"/>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r>
              <a:tr h="204273">
                <a:tc vMerge="1">
                  <a:txBody>
                    <a:bodyPr/>
                    <a:lstStyle/>
                    <a:p>
                      <a:endParaRPr lang="en-US"/>
                    </a:p>
                  </a:txBody>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a:txBody>
                    <a:bodyPr/>
                    <a:lstStyle/>
                    <a:p>
                      <a:r>
                        <a:rPr lang="en-US" sz="1200" dirty="0" smtClean="0"/>
                        <a:t>5G SC meeting</a:t>
                      </a:r>
                      <a:endParaRPr lang="en-US" sz="1200" dirty="0"/>
                    </a:p>
                  </a:txBody>
                  <a:tcPr marL="36000" marR="36000" marT="36000" marB="36000">
                    <a:solidFill>
                      <a:schemeClr val="bg1">
                        <a:lumMod val="85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 for July 2016 F2F</a:t>
            </a:r>
          </a:p>
        </p:txBody>
      </p:sp>
      <p:sp>
        <p:nvSpPr>
          <p:cNvPr id="3" name="Content Placeholder 2"/>
          <p:cNvSpPr>
            <a:spLocks noGrp="1"/>
          </p:cNvSpPr>
          <p:nvPr>
            <p:ph idx="1"/>
          </p:nvPr>
        </p:nvSpPr>
        <p:spPr/>
        <p:txBody>
          <a:bodyPr>
            <a:normAutofit fontScale="55000" lnSpcReduction="20000"/>
          </a:bodyPr>
          <a:lstStyle/>
          <a:p>
            <a:r>
              <a:rPr lang="en-US" dirty="0" smtClean="0"/>
              <a:t>Review of minutes</a:t>
            </a:r>
          </a:p>
          <a:p>
            <a:r>
              <a:rPr lang="en-US" dirty="0" smtClean="0"/>
              <a:t>Reports</a:t>
            </a:r>
          </a:p>
          <a:p>
            <a:r>
              <a:rPr lang="en-US" dirty="0" smtClean="0"/>
              <a:t>Review of 802.1CF-D0.1 editor’s draft</a:t>
            </a:r>
          </a:p>
          <a:p>
            <a:pPr lvl="1"/>
            <a:r>
              <a:rPr lang="en-US" dirty="0" smtClean="0"/>
              <a:t>Contributions addressing issues of 802.1CF–D0.1</a:t>
            </a:r>
          </a:p>
          <a:p>
            <a:r>
              <a:rPr lang="en-US" dirty="0" smtClean="0"/>
              <a:t>Revised and new P802.1CF contributions</a:t>
            </a:r>
          </a:p>
          <a:p>
            <a:pPr lvl="1"/>
            <a:r>
              <a:rPr lang="en-US" dirty="0" smtClean="0"/>
              <a:t>Contributions proposing new content</a:t>
            </a:r>
          </a:p>
          <a:p>
            <a:r>
              <a:rPr lang="en-US" dirty="0" smtClean="0"/>
              <a:t>Plan for 802.1CF-D0.2 draft</a:t>
            </a:r>
          </a:p>
          <a:p>
            <a:pPr lvl="1"/>
            <a:r>
              <a:rPr lang="en-US" dirty="0" smtClean="0"/>
              <a:t>Bug fixes</a:t>
            </a:r>
          </a:p>
          <a:p>
            <a:pPr lvl="1"/>
            <a:r>
              <a:rPr lang="en-US" dirty="0" smtClean="0"/>
              <a:t>New content</a:t>
            </a:r>
          </a:p>
          <a:p>
            <a:pPr lvl="1"/>
            <a:r>
              <a:rPr lang="en-US" dirty="0" smtClean="0"/>
              <a:t>Timeline and plan for initial TG ballot</a:t>
            </a:r>
          </a:p>
          <a:p>
            <a:r>
              <a:rPr lang="en-US" dirty="0" smtClean="0"/>
              <a:t>Project planning</a:t>
            </a:r>
          </a:p>
          <a:p>
            <a:pPr lvl="1"/>
            <a:r>
              <a:rPr lang="en-US" dirty="0"/>
              <a:t>T</a:t>
            </a:r>
            <a:r>
              <a:rPr lang="en-US" dirty="0" smtClean="0"/>
              <a:t>imeline</a:t>
            </a:r>
          </a:p>
          <a:p>
            <a:pPr lvl="1"/>
            <a:r>
              <a:rPr lang="en-US" dirty="0" smtClean="0"/>
              <a:t>External reviewers of 802.1CF-D0.2</a:t>
            </a:r>
          </a:p>
          <a:p>
            <a:r>
              <a:rPr lang="en-US" dirty="0" smtClean="0"/>
              <a:t>Contributions to 5G SC</a:t>
            </a:r>
          </a:p>
          <a:p>
            <a:r>
              <a:rPr lang="en-US" dirty="0" smtClean="0"/>
              <a:t>Status report to IEEE 802 WGs</a:t>
            </a:r>
          </a:p>
          <a:p>
            <a:r>
              <a:rPr lang="en-US" dirty="0" smtClean="0"/>
              <a:t>AOB</a:t>
            </a:r>
          </a:p>
        </p:txBody>
      </p:sp>
    </p:spTree>
    <p:extLst>
      <p:ext uri="{BB962C8B-B14F-4D97-AF65-F5344CB8AC3E}">
        <p14:creationId xmlns:p14="http://schemas.microsoft.com/office/powerpoint/2010/main" val="364115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smtClean="0"/>
              <a:t>Tuesday, June 21</a:t>
            </a:r>
            <a:r>
              <a:rPr lang="en-GB" baseline="30000" dirty="0" smtClean="0"/>
              <a:t>st</a:t>
            </a:r>
            <a:r>
              <a:rPr lang="en-US" dirty="0" smtClean="0"/>
              <a:t>, 2016 at 09:30-11:00am ET</a:t>
            </a:r>
          </a:p>
          <a:p>
            <a:endParaRPr lang="en-US" dirty="0" smtClean="0"/>
          </a:p>
          <a:p>
            <a:r>
              <a:rPr lang="en-US" dirty="0" smtClean="0"/>
              <a:t>Join </a:t>
            </a:r>
            <a:r>
              <a:rPr lang="en-US" dirty="0"/>
              <a:t>WebEx meeting:</a:t>
            </a:r>
          </a:p>
          <a:p>
            <a:r>
              <a:rPr lang="en-US" u="sng" dirty="0">
                <a:hlinkClick r:id="rId3"/>
              </a:rPr>
              <a:t>https://</a:t>
            </a:r>
            <a:r>
              <a:rPr lang="en-US" u="sng" dirty="0" smtClean="0">
                <a:hlinkClick r:id="rId3"/>
              </a:rPr>
              <a:t>nokiameetings.webex.com/nokiameetings/j.php?MTID=mb5d33a04fdf3b6622dcb295f00cd8a42</a:t>
            </a:r>
            <a:endParaRPr lang="en-US" u="sng" dirty="0" smtClean="0"/>
          </a:p>
          <a:p>
            <a:pPr lvl="1"/>
            <a:r>
              <a:rPr lang="en-US" dirty="0" smtClean="0"/>
              <a:t>Meeting </a:t>
            </a:r>
            <a:r>
              <a:rPr lang="en-US" dirty="0"/>
              <a:t>number: 954 102 </a:t>
            </a:r>
            <a:r>
              <a:rPr lang="en-US" dirty="0" smtClean="0"/>
              <a:t>294</a:t>
            </a:r>
          </a:p>
          <a:p>
            <a:pPr lvl="1"/>
            <a:r>
              <a:rPr lang="en-US" dirty="0" smtClean="0"/>
              <a:t>Meeting </a:t>
            </a:r>
            <a:r>
              <a:rPr lang="en-US" dirty="0"/>
              <a:t>password: </a:t>
            </a:r>
            <a:r>
              <a:rPr lang="en-US" dirty="0" smtClean="0"/>
              <a:t>n9aJGy75</a:t>
            </a:r>
          </a:p>
          <a:p>
            <a:pPr lvl="1"/>
            <a:endParaRPr lang="en-US" dirty="0" smtClean="0"/>
          </a:p>
          <a:p>
            <a:r>
              <a:rPr lang="en-US" dirty="0" smtClean="0"/>
              <a:t>Join </a:t>
            </a:r>
            <a:r>
              <a:rPr lang="en-US" dirty="0"/>
              <a:t>by </a:t>
            </a:r>
            <a:r>
              <a:rPr lang="en-US" dirty="0" smtClean="0"/>
              <a:t>phone</a:t>
            </a:r>
          </a:p>
          <a:p>
            <a:pPr lvl="1"/>
            <a:r>
              <a:rPr lang="en-US" dirty="0"/>
              <a:t>Access code: 959 869 785</a:t>
            </a:r>
          </a:p>
          <a:p>
            <a:pPr lvl="1"/>
            <a:r>
              <a:rPr lang="en-US" dirty="0"/>
              <a:t>+</a:t>
            </a:r>
            <a:r>
              <a:rPr lang="en-US" dirty="0" smtClean="0"/>
              <a:t>1 972 445 9814 </a:t>
            </a:r>
            <a:r>
              <a:rPr lang="en-US" dirty="0"/>
              <a:t>United States (Dallas) </a:t>
            </a:r>
          </a:p>
          <a:p>
            <a:pPr lvl="1"/>
            <a:r>
              <a:rPr lang="en-US" dirty="0"/>
              <a:t>Global call-in numbers</a:t>
            </a:r>
          </a:p>
          <a:p>
            <a:pPr lvl="2"/>
            <a:r>
              <a:rPr lang="en-US" u="sng" dirty="0">
                <a:hlinkClick r:id="rId4"/>
              </a:rPr>
              <a:t>https://nokiameetings.webex.com/nokiameetings/globalcallin.php?serviceType=MC&amp;amp;ED=432983242&amp;amp;tollFree=0</a:t>
            </a:r>
            <a:endParaRPr lang="en-US" dirty="0"/>
          </a:p>
          <a:p>
            <a:pPr lvl="1"/>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endParaRPr lang="en-US" dirty="0"/>
          </a:p>
        </p:txBody>
      </p:sp>
      <p:sp>
        <p:nvSpPr>
          <p:cNvPr id="4104" name="Rectangle 5"/>
          <p:cNvSpPr>
            <a:spLocks noGrp="1" noChangeArrowheads="1"/>
          </p:cNvSpPr>
          <p:nvPr>
            <p:ph type="body" idx="1"/>
          </p:nvPr>
        </p:nvSpPr>
        <p:spPr/>
        <p:txBody>
          <a:bodyPr>
            <a:normAutofit/>
          </a:bodyPr>
          <a:lstStyle/>
          <a:p>
            <a:r>
              <a:rPr lang="en-US" sz="2400" dirty="0" smtClean="0"/>
              <a:t>Review </a:t>
            </a:r>
            <a:r>
              <a:rPr lang="en-US" sz="2400" dirty="0"/>
              <a:t>of minutes</a:t>
            </a:r>
          </a:p>
          <a:p>
            <a:pPr lvl="1"/>
            <a:r>
              <a:rPr lang="en-US" sz="2000" dirty="0" smtClean="0"/>
              <a:t>Budapest F2F </a:t>
            </a:r>
            <a:r>
              <a:rPr lang="en-US" sz="2000" dirty="0"/>
              <a:t>minutes</a:t>
            </a:r>
          </a:p>
          <a:p>
            <a:r>
              <a:rPr lang="en-US" sz="2400" dirty="0" smtClean="0"/>
              <a:t>Reports</a:t>
            </a:r>
            <a:endParaRPr lang="en-US" sz="2400" dirty="0"/>
          </a:p>
          <a:p>
            <a:pPr lvl="1"/>
            <a:r>
              <a:rPr lang="en-US" sz="2000" dirty="0" smtClean="0"/>
              <a:t>5G </a:t>
            </a:r>
            <a:r>
              <a:rPr lang="en-US" sz="2000" dirty="0"/>
              <a:t>SC status</a:t>
            </a:r>
          </a:p>
          <a:p>
            <a:r>
              <a:rPr lang="en-US" sz="2400" dirty="0" smtClean="0"/>
              <a:t>P802.1CF </a:t>
            </a:r>
            <a:r>
              <a:rPr lang="en-US" sz="2400" dirty="0"/>
              <a:t>contributions</a:t>
            </a:r>
          </a:p>
          <a:p>
            <a:pPr lvl="1"/>
            <a:r>
              <a:rPr lang="en-US" sz="2000" dirty="0" smtClean="0"/>
              <a:t>Review and acceptance of updated contributions</a:t>
            </a:r>
            <a:endParaRPr lang="en-US" sz="2400" dirty="0"/>
          </a:p>
          <a:p>
            <a:r>
              <a:rPr lang="en-US" sz="2400" dirty="0" smtClean="0"/>
              <a:t>Revision </a:t>
            </a:r>
            <a:r>
              <a:rPr lang="en-US" sz="2400" dirty="0"/>
              <a:t>of 802.1CF editor's </a:t>
            </a:r>
            <a:r>
              <a:rPr lang="en-US" sz="2400" dirty="0" smtClean="0"/>
              <a:t>draft</a:t>
            </a:r>
          </a:p>
          <a:p>
            <a:pPr lvl="1"/>
            <a:r>
              <a:rPr lang="en-US" sz="2000" dirty="0" smtClean="0"/>
              <a:t>Conclusion on updated content</a:t>
            </a:r>
          </a:p>
          <a:p>
            <a:pPr lvl="1"/>
            <a:r>
              <a:rPr lang="en-US" sz="2000" dirty="0" smtClean="0"/>
              <a:t>Further plans</a:t>
            </a:r>
            <a:endParaRPr lang="en-US" sz="2000" dirty="0"/>
          </a:p>
          <a:p>
            <a:r>
              <a:rPr lang="en-US" sz="2400" dirty="0" smtClean="0"/>
              <a:t>Agenda </a:t>
            </a:r>
            <a:r>
              <a:rPr lang="en-US" sz="2400" dirty="0"/>
              <a:t>for the upcoming F2F meeting</a:t>
            </a:r>
          </a:p>
          <a:p>
            <a:r>
              <a:rPr lang="en-US" sz="2400" dirty="0" smtClean="0"/>
              <a:t>AOB</a:t>
            </a:r>
            <a:endParaRPr lang="en-US" sz="2400" dirty="0"/>
          </a:p>
          <a:p>
            <a:endParaRPr lang="en-US" sz="2400"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 AM ET</a:t>
            </a:r>
          </a:p>
          <a:p>
            <a:r>
              <a:rPr lang="en-GB" sz="2400" dirty="0" smtClean="0"/>
              <a:t>Minutes taker:</a:t>
            </a:r>
          </a:p>
          <a:p>
            <a:pPr lvl="1"/>
            <a:r>
              <a:rPr lang="en-GB" sz="2000" dirty="0" smtClean="0"/>
              <a:t>…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79269809"/>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accent1">
                              <a:lumMod val="40000"/>
                              <a:lumOff val="60000"/>
                            </a:schemeClr>
                          </a:solidFill>
                        </a:rPr>
                        <a:t>Walter Pienciak</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rPr>
                        <a:t>IEEE SA</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accent1">
                              <a:lumMod val="40000"/>
                              <a:lumOff val="60000"/>
                            </a:schemeClr>
                          </a:solidFill>
                          <a:effectLst/>
                        </a:rPr>
                        <a:t>Wang Hao</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effectLst/>
                        </a:rPr>
                        <a:t>Fujitsu</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40000"/>
                              <a:lumOff val="6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accent1">
                              <a:lumMod val="40000"/>
                              <a:lumOff val="6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accent1">
                              <a:lumMod val="40000"/>
                              <a:lumOff val="60000"/>
                            </a:schemeClr>
                          </a:solidFill>
                        </a:rPr>
                        <a:t>Yonggang</a:t>
                      </a:r>
                      <a:r>
                        <a:rPr lang="en-US" sz="1400" dirty="0" smtClean="0">
                          <a:solidFill>
                            <a:schemeClr val="accent1">
                              <a:lumMod val="40000"/>
                              <a:lumOff val="60000"/>
                            </a:schemeClr>
                          </a:solidFill>
                        </a:rPr>
                        <a:t> Fang</a:t>
                      </a:r>
                      <a:endParaRPr lang="en-US" sz="1400" dirty="0">
                        <a:solidFill>
                          <a:schemeClr val="accent1">
                            <a:lumMod val="40000"/>
                            <a:lumOff val="60000"/>
                          </a:schemeClr>
                        </a:solidFill>
                      </a:endParaRPr>
                    </a:p>
                  </a:txBody>
                  <a:tcPr/>
                </a:tc>
                <a:tc>
                  <a:txBody>
                    <a:bodyPr/>
                    <a:lstStyle/>
                    <a:p>
                      <a:r>
                        <a:rPr lang="en-US" sz="1400" dirty="0" smtClean="0">
                          <a:solidFill>
                            <a:schemeClr val="accent1">
                              <a:lumMod val="40000"/>
                              <a:lumOff val="60000"/>
                            </a:schemeClr>
                          </a:solidFill>
                        </a:rPr>
                        <a:t>ZTE TX</a:t>
                      </a:r>
                      <a:endParaRPr lang="en-US" sz="1400" dirty="0">
                        <a:solidFill>
                          <a:schemeClr val="accent1">
                            <a:lumMod val="40000"/>
                            <a:lumOff val="6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937</TotalTime>
  <Words>1026</Words>
  <Application>Microsoft Office PowerPoint</Application>
  <PresentationFormat>On-screen Show (4:3)</PresentationFormat>
  <Paragraphs>205</Paragraphs>
  <Slides>17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June 21st, 2016 Conference Call</vt:lpstr>
      <vt:lpstr>Conference Call</vt:lpstr>
      <vt:lpstr>Participants, Patents, and Duty to Inform</vt:lpstr>
      <vt:lpstr>Patent Related Links</vt:lpstr>
      <vt:lpstr>Call for Potentially Essential Patents</vt:lpstr>
      <vt:lpstr>Other Guidelines for IEEE WG Meetings</vt:lpstr>
      <vt:lpstr>Resources – URLs</vt:lpstr>
      <vt:lpstr>Agenda proposal</vt:lpstr>
      <vt:lpstr>Business#1</vt:lpstr>
      <vt:lpstr>Call for Potentially Essential Patents</vt:lpstr>
      <vt:lpstr>Agenda</vt:lpstr>
      <vt:lpstr>Business #2</vt:lpstr>
      <vt:lpstr>Business #3</vt:lpstr>
      <vt:lpstr>Business #4</vt:lpstr>
      <vt:lpstr>Business #5</vt:lpstr>
      <vt:lpstr>July 2016 Agenda Graphics</vt:lpstr>
      <vt:lpstr>Agenda proposal for July 2016 F2F</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273</cp:revision>
  <cp:lastPrinted>1998-02-10T13:28:06Z</cp:lastPrinted>
  <dcterms:created xsi:type="dcterms:W3CDTF">2011-12-30T17:06:23Z</dcterms:created>
  <dcterms:modified xsi:type="dcterms:W3CDTF">2016-06-17T12:05:28Z</dcterms:modified>
</cp:coreProperties>
</file>