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3"/>
  </p:notesMasterIdLst>
  <p:handoutMasterIdLst>
    <p:handoutMasterId r:id="rId14"/>
  </p:handoutMasterIdLst>
  <p:sldIdLst>
    <p:sldId id="264" r:id="rId2"/>
    <p:sldId id="262" r:id="rId3"/>
    <p:sldId id="356" r:id="rId4"/>
    <p:sldId id="359" r:id="rId5"/>
    <p:sldId id="360" r:id="rId6"/>
    <p:sldId id="361" r:id="rId7"/>
    <p:sldId id="362" r:id="rId8"/>
    <p:sldId id="363" r:id="rId9"/>
    <p:sldId id="364" r:id="rId10"/>
    <p:sldId id="365" r:id="rId11"/>
    <p:sldId id="36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53" autoAdjust="0"/>
    <p:restoredTop sz="94790" autoAdjust="0"/>
  </p:normalViewPr>
  <p:slideViewPr>
    <p:cSldViewPr>
      <p:cViewPr varScale="1">
        <p:scale>
          <a:sx n="92" d="100"/>
          <a:sy n="92" d="100"/>
        </p:scale>
        <p:origin x="-11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1388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omniran-16-0032-00-CF00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IPR/copyrightpolicy.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tandards.ieee.org/guides/opman/sect6.html" TargetMode="External"/><Relationship Id="rId4" Type="http://schemas.openxmlformats.org/officeDocument/2006/relationships/hyperlink" Target="http://standards.ieee.org/guides/bylaws/sect6-7.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031911761"/>
              </p:ext>
            </p:extLst>
          </p:nvPr>
        </p:nvGraphicFramePr>
        <p:xfrm>
          <a:off x="533400" y="483090"/>
          <a:ext cx="8077201" cy="3095729"/>
        </p:xfrm>
        <a:graphic>
          <a:graphicData uri="http://schemas.openxmlformats.org/drawingml/2006/table">
            <a:tbl>
              <a:tblPr firstRow="1" bandRow="1">
                <a:tableStyleId>{5940675A-B579-460E-94D1-54222C63F5DA}</a:tableStyleId>
              </a:tblPr>
              <a:tblGrid>
                <a:gridCol w="2056015"/>
                <a:gridCol w="2056015"/>
                <a:gridCol w="2056015"/>
                <a:gridCol w="1909156"/>
              </a:tblGrid>
              <a:tr h="399499">
                <a:tc gridSpan="4">
                  <a:txBody>
                    <a:bodyPr/>
                    <a:lstStyle/>
                    <a:p>
                      <a:pPr algn="ctr"/>
                      <a:r>
                        <a:rPr lang="en-US" sz="2000" dirty="0" smtClean="0">
                          <a:solidFill>
                            <a:schemeClr val="tx2"/>
                          </a:solidFill>
                          <a:latin typeface="+mj-lt"/>
                        </a:rPr>
                        <a:t>Investigation</a:t>
                      </a:r>
                      <a:r>
                        <a:rPr lang="en-US" sz="2000" baseline="0" dirty="0" smtClean="0">
                          <a:solidFill>
                            <a:schemeClr val="tx2"/>
                          </a:solidFill>
                          <a:latin typeface="+mj-lt"/>
                        </a:rPr>
                        <a:t> on </a:t>
                      </a:r>
                      <a:r>
                        <a:rPr lang="en-US" sz="2000" dirty="0" smtClean="0">
                          <a:solidFill>
                            <a:schemeClr val="tx2"/>
                          </a:solidFill>
                          <a:latin typeface="+mj-lt"/>
                        </a:rPr>
                        <a:t>Accounting and Monitoring</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[2016-05-26]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smtClean="0">
                          <a:solidFill>
                            <a:srgbClr val="000000"/>
                          </a:solidFill>
                          <a:effectLst/>
                          <a:latin typeface="Times New Roman"/>
                          <a:ea typeface="宋体"/>
                          <a:cs typeface="Times New Roman"/>
                        </a:rPr>
                        <a:t>Hao Wang</a:t>
                      </a:r>
                      <a:endParaRPr lang="zh-CN" sz="1100" kern="1200" dirty="0">
                        <a:solidFill>
                          <a:srgbClr val="000000"/>
                        </a:solidFill>
                        <a:effectLst/>
                        <a:latin typeface="Times New Roman"/>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 R&amp;D Center</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a:t>
                      </a:r>
                      <a:r>
                        <a:rPr lang="en-US" sz="1100" kern="1200" dirty="0" smtClean="0">
                          <a:solidFill>
                            <a:srgbClr val="000000"/>
                          </a:solidFill>
                          <a:effectLst/>
                          <a:latin typeface="Times New Roman"/>
                          <a:ea typeface="宋体"/>
                          <a:cs typeface="Times New Roman"/>
                        </a:rPr>
                        <a:t>86-10-59691000</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宋体"/>
                          <a:cs typeface="Times New Roman"/>
                        </a:rPr>
                        <a:t>wangh@cn.fujitsu.com</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altLang="zh-CN" sz="1100" kern="1200" dirty="0" err="1" smtClean="0">
                          <a:solidFill>
                            <a:srgbClr val="000000"/>
                          </a:solidFill>
                          <a:effectLst/>
                          <a:latin typeface="Times New Roman"/>
                          <a:ea typeface="宋体"/>
                          <a:cs typeface="Times New Roman"/>
                        </a:rPr>
                        <a:t>Lefei</a:t>
                      </a:r>
                      <a:r>
                        <a:rPr lang="en-US" altLang="zh-CN" sz="1100" kern="1200" dirty="0" smtClean="0">
                          <a:solidFill>
                            <a:srgbClr val="000000"/>
                          </a:solidFill>
                          <a:effectLst/>
                          <a:latin typeface="Times New Roman"/>
                          <a:ea typeface="宋体"/>
                          <a:cs typeface="Times New Roman"/>
                        </a:rPr>
                        <a:t> Wang</a:t>
                      </a:r>
                      <a:endParaRPr lang="zh-CN" sz="1100" kern="1200" dirty="0">
                        <a:solidFill>
                          <a:srgbClr val="000000"/>
                        </a:solidFill>
                        <a:effectLst/>
                        <a:latin typeface="Times New Roman"/>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Times New Roman"/>
                          <a:ea typeface="宋体"/>
                          <a:cs typeface="Times New Roman"/>
                        </a:rPr>
                        <a:t>Fujitsu R&amp;D Center</a:t>
                      </a:r>
                      <a:endParaRPr lang="zh-CN" altLang="zh-CN" sz="1100" kern="1200" dirty="0" smtClean="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Times New Roman"/>
                          <a:ea typeface="宋体"/>
                          <a:cs typeface="Times New Roman"/>
                        </a:rPr>
                        <a:t>+86-10-59691000</a:t>
                      </a:r>
                      <a:endParaRPr lang="zh-CN" altLang="zh-CN" sz="1100" kern="1200" dirty="0" smtClean="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wanglefei@cn.fujitsu.com</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err="1">
                          <a:solidFill>
                            <a:srgbClr val="000000"/>
                          </a:solidFill>
                          <a:effectLst/>
                          <a:latin typeface="Times New Roman"/>
                          <a:ea typeface="宋体"/>
                          <a:cs typeface="Times New Roman"/>
                        </a:rPr>
                        <a:t>Ryuichi</a:t>
                      </a:r>
                      <a:r>
                        <a:rPr lang="en-US" sz="1100" kern="1200" dirty="0">
                          <a:solidFill>
                            <a:srgbClr val="000000"/>
                          </a:solidFill>
                          <a:effectLst/>
                          <a:latin typeface="Times New Roman"/>
                          <a:ea typeface="宋体"/>
                          <a:cs typeface="Times New Roman"/>
                        </a:rPr>
                        <a:t> Matsukura</a:t>
                      </a:r>
                      <a:endParaRPr lang="zh-CN" sz="1100" kern="1200" dirty="0">
                        <a:solidFill>
                          <a:srgbClr val="000000"/>
                        </a:solidFill>
                        <a:effectLst/>
                        <a:latin typeface="Times New Roman"/>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Fujitsu/Fujitsu Laboratory</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+81-44-754-2667</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宋体"/>
                          <a:cs typeface="Times New Roman"/>
                        </a:rPr>
                        <a:t>r.matsukura@jp.fujitsu.com</a:t>
                      </a:r>
                      <a:endParaRPr lang="zh-CN" sz="1100" kern="1200" dirty="0">
                        <a:solidFill>
                          <a:srgbClr val="000000"/>
                        </a:solidFill>
                        <a:effectLst/>
                        <a:latin typeface="Times New Roman"/>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3"/>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4"/>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5"/>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933056"/>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a:t>
            </a:r>
            <a:r>
              <a:rPr lang="en-US" sz="1600" dirty="0">
                <a:latin typeface="+mn-lt"/>
              </a:rPr>
              <a:t>presentation provides </a:t>
            </a:r>
            <a:r>
              <a:rPr lang="en-US" sz="1600" dirty="0" smtClean="0">
                <a:latin typeface="+mn-lt"/>
              </a:rPr>
              <a:t>preliminary investigation results on account and monitoring. The contents include terms, architectures, and process defined by other SDOs. It is aimed to get the agreement of the group on what concept is currently in scope </a:t>
            </a:r>
            <a:r>
              <a:rPr lang="en-US" sz="1600" dirty="0">
                <a:latin typeface="+mn-lt"/>
              </a:rPr>
              <a:t>of </a:t>
            </a:r>
            <a:r>
              <a:rPr lang="en-US" sz="1600" dirty="0" smtClean="0">
                <a:latin typeface="+mn-lt"/>
              </a:rPr>
              <a:t>P802.1CF.</a:t>
            </a:r>
            <a:endParaRPr lang="en-US" sz="1600" dirty="0" smtClean="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Accounting and Monitoring Mapping to NRM</a:t>
            </a:r>
            <a:endParaRPr lang="zh-CN" altLang="en-US" dirty="0"/>
          </a:p>
        </p:txBody>
      </p:sp>
      <p:sp>
        <p:nvSpPr>
          <p:cNvPr id="3" name="内容占位符 2"/>
          <p:cNvSpPr>
            <a:spLocks noGrp="1"/>
          </p:cNvSpPr>
          <p:nvPr>
            <p:ph idx="1"/>
          </p:nvPr>
        </p:nvSpPr>
        <p:spPr/>
        <p:txBody>
          <a:bodyPr/>
          <a:lstStyle/>
          <a:p>
            <a:endParaRPr lang="zh-CN" altLang="en-US"/>
          </a:p>
        </p:txBody>
      </p:sp>
      <p:pic>
        <p:nvPicPr>
          <p:cNvPr id="4"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023" y="1852699"/>
            <a:ext cx="6573582" cy="4025233"/>
          </a:xfrm>
          <a:prstGeom prst="rect">
            <a:avLst/>
          </a:prstGeom>
        </p:spPr>
      </p:pic>
      <p:sp>
        <p:nvSpPr>
          <p:cNvPr id="5" name="圆角矩形 4"/>
          <p:cNvSpPr/>
          <p:nvPr/>
        </p:nvSpPr>
        <p:spPr bwMode="auto">
          <a:xfrm>
            <a:off x="2525359" y="3303027"/>
            <a:ext cx="4886286" cy="2609231"/>
          </a:xfrm>
          <a:prstGeom prst="roundRect">
            <a:avLst>
              <a:gd name="adj" fmla="val 12773"/>
            </a:avLst>
          </a:prstGeom>
          <a:noFill/>
          <a:ln w="19050" cap="flat" cmpd="sng" algn="ctr">
            <a:solidFill>
              <a:srgbClr val="3366FF"/>
            </a:solidFill>
            <a:prstDash val="dash"/>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sp>
        <p:nvSpPr>
          <p:cNvPr id="6" name="文本框 100"/>
          <p:cNvSpPr txBox="1"/>
          <p:nvPr/>
        </p:nvSpPr>
        <p:spPr>
          <a:xfrm>
            <a:off x="664106" y="2780604"/>
            <a:ext cx="1461761" cy="369332"/>
          </a:xfrm>
          <a:prstGeom prst="rect">
            <a:avLst/>
          </a:prstGeom>
          <a:noFill/>
        </p:spPr>
        <p:txBody>
          <a:bodyPr wrap="square" rtlCol="0">
            <a:spAutoFit/>
          </a:bodyPr>
          <a:lstStyle/>
          <a:p>
            <a:r>
              <a:rPr lang="en-US" altLang="zh-CN" sz="1800" dirty="0" smtClean="0">
                <a:solidFill>
                  <a:srgbClr val="3366FF"/>
                </a:solidFill>
                <a:latin typeface="+mn-lt"/>
              </a:rPr>
              <a:t>Monitoring</a:t>
            </a:r>
            <a:endParaRPr lang="zh-CN" altLang="en-US" sz="1800" dirty="0">
              <a:solidFill>
                <a:srgbClr val="3366FF"/>
              </a:solidFill>
              <a:latin typeface="+mn-lt"/>
            </a:endParaRPr>
          </a:p>
        </p:txBody>
      </p:sp>
      <p:cxnSp>
        <p:nvCxnSpPr>
          <p:cNvPr id="7" name="直接箭头连接符 6"/>
          <p:cNvCxnSpPr/>
          <p:nvPr/>
        </p:nvCxnSpPr>
        <p:spPr bwMode="auto">
          <a:xfrm>
            <a:off x="1525672" y="3153311"/>
            <a:ext cx="1008815" cy="404006"/>
          </a:xfrm>
          <a:prstGeom prst="straightConnector1">
            <a:avLst/>
          </a:prstGeom>
          <a:gradFill rotWithShape="0">
            <a:gsLst>
              <a:gs pos="0">
                <a:srgbClr val="FFFFFF"/>
              </a:gs>
              <a:gs pos="100000">
                <a:srgbClr val="CACAC7"/>
              </a:gs>
            </a:gsLst>
            <a:lin ang="5400000" scaled="1"/>
          </a:gradFill>
          <a:ln w="9525" cap="flat" cmpd="sng" algn="ctr">
            <a:solidFill>
              <a:srgbClr val="3366FF"/>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8" name="圆角矩形 7"/>
          <p:cNvSpPr/>
          <p:nvPr/>
        </p:nvSpPr>
        <p:spPr bwMode="auto">
          <a:xfrm>
            <a:off x="5841483" y="1809243"/>
            <a:ext cx="1473746" cy="1048762"/>
          </a:xfrm>
          <a:prstGeom prst="roundRect">
            <a:avLst/>
          </a:prstGeom>
          <a:noFill/>
          <a:ln w="19050" cap="flat" cmpd="sng" algn="ctr">
            <a:solidFill>
              <a:srgbClr val="00B050"/>
            </a:solidFill>
            <a:prstDash val="dash"/>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cxnSp>
        <p:nvCxnSpPr>
          <p:cNvPr id="9" name="直接箭头连接符 8"/>
          <p:cNvCxnSpPr/>
          <p:nvPr/>
        </p:nvCxnSpPr>
        <p:spPr bwMode="auto">
          <a:xfrm>
            <a:off x="7413605" y="2665799"/>
            <a:ext cx="470763" cy="394209"/>
          </a:xfrm>
          <a:prstGeom prst="straightConnector1">
            <a:avLst/>
          </a:prstGeom>
          <a:gradFill rotWithShape="0">
            <a:gsLst>
              <a:gs pos="0">
                <a:srgbClr val="FFFFFF"/>
              </a:gs>
              <a:gs pos="100000">
                <a:srgbClr val="CACAC7"/>
              </a:gs>
            </a:gsLst>
            <a:lin ang="5400000" scaled="1"/>
          </a:gradFill>
          <a:ln w="95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10" name="文本框 104"/>
          <p:cNvSpPr txBox="1"/>
          <p:nvPr/>
        </p:nvSpPr>
        <p:spPr>
          <a:xfrm>
            <a:off x="7411645" y="3060008"/>
            <a:ext cx="1451862" cy="923330"/>
          </a:xfrm>
          <a:prstGeom prst="rect">
            <a:avLst/>
          </a:prstGeom>
          <a:noFill/>
        </p:spPr>
        <p:txBody>
          <a:bodyPr wrap="square" rtlCol="0">
            <a:spAutoFit/>
          </a:bodyPr>
          <a:lstStyle/>
          <a:p>
            <a:r>
              <a:rPr lang="en-US" altLang="zh-CN" sz="1800" dirty="0" smtClean="0">
                <a:solidFill>
                  <a:srgbClr val="00B050"/>
                </a:solidFill>
                <a:latin typeface="+mn-lt"/>
              </a:rPr>
              <a:t>Collection, mediation,</a:t>
            </a:r>
          </a:p>
          <a:p>
            <a:r>
              <a:rPr lang="en-US" altLang="zh-CN" sz="1800" dirty="0" smtClean="0">
                <a:solidFill>
                  <a:srgbClr val="00B050"/>
                </a:solidFill>
                <a:latin typeface="+mn-lt"/>
              </a:rPr>
              <a:t>accounting,</a:t>
            </a:r>
            <a:endParaRPr lang="zh-CN" altLang="en-US" sz="1800" dirty="0">
              <a:solidFill>
                <a:srgbClr val="00B050"/>
              </a:solidFill>
              <a:latin typeface="+mn-lt"/>
            </a:endParaRPr>
          </a:p>
        </p:txBody>
      </p:sp>
      <p:sp>
        <p:nvSpPr>
          <p:cNvPr id="11" name="圆角矩形 10"/>
          <p:cNvSpPr/>
          <p:nvPr/>
        </p:nvSpPr>
        <p:spPr bwMode="auto">
          <a:xfrm>
            <a:off x="2627784" y="3485039"/>
            <a:ext cx="2880320" cy="2248218"/>
          </a:xfrm>
          <a:prstGeom prst="roundRect">
            <a:avLst>
              <a:gd name="adj" fmla="val 7629"/>
            </a:avLst>
          </a:prstGeom>
          <a:noFill/>
          <a:ln w="19050" cap="flat" cmpd="sng" algn="ctr">
            <a:solidFill>
              <a:srgbClr val="C0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2" name="圆角矩形 11"/>
          <p:cNvSpPr/>
          <p:nvPr/>
        </p:nvSpPr>
        <p:spPr bwMode="auto">
          <a:xfrm>
            <a:off x="5789836" y="3485039"/>
            <a:ext cx="1506293" cy="2248218"/>
          </a:xfrm>
          <a:prstGeom prst="roundRect">
            <a:avLst>
              <a:gd name="adj" fmla="val 7629"/>
            </a:avLst>
          </a:prstGeom>
          <a:noFill/>
          <a:ln w="19050" cap="flat" cmpd="sng" algn="ctr">
            <a:solidFill>
              <a:srgbClr val="C0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文本框 108"/>
          <p:cNvSpPr txBox="1"/>
          <p:nvPr/>
        </p:nvSpPr>
        <p:spPr>
          <a:xfrm>
            <a:off x="2030079" y="6134162"/>
            <a:ext cx="2922139" cy="646331"/>
          </a:xfrm>
          <a:prstGeom prst="rect">
            <a:avLst/>
          </a:prstGeom>
          <a:noFill/>
        </p:spPr>
        <p:txBody>
          <a:bodyPr wrap="square" rtlCol="0">
            <a:spAutoFit/>
          </a:bodyPr>
          <a:lstStyle/>
          <a:p>
            <a:r>
              <a:rPr lang="en-US" altLang="zh-CN" sz="1800" dirty="0" smtClean="0">
                <a:solidFill>
                  <a:srgbClr val="C00000"/>
                </a:solidFill>
                <a:latin typeface="+mn-lt"/>
              </a:rPr>
              <a:t>Performance </a:t>
            </a:r>
            <a:r>
              <a:rPr lang="en-US" altLang="zh-CN" sz="1800" dirty="0" smtClean="0">
                <a:solidFill>
                  <a:srgbClr val="C00000"/>
                </a:solidFill>
                <a:latin typeface="+mn-lt"/>
              </a:rPr>
              <a:t>Monitoring for real time data</a:t>
            </a:r>
            <a:endParaRPr lang="zh-CN" altLang="en-US" sz="1800" dirty="0">
              <a:solidFill>
                <a:srgbClr val="C00000"/>
              </a:solidFill>
              <a:latin typeface="+mn-lt"/>
            </a:endParaRPr>
          </a:p>
        </p:txBody>
      </p:sp>
      <p:sp>
        <p:nvSpPr>
          <p:cNvPr id="14" name="文本框 109"/>
          <p:cNvSpPr txBox="1"/>
          <p:nvPr/>
        </p:nvSpPr>
        <p:spPr>
          <a:xfrm>
            <a:off x="5947692" y="6172262"/>
            <a:ext cx="2368723" cy="707886"/>
          </a:xfrm>
          <a:prstGeom prst="rect">
            <a:avLst/>
          </a:prstGeom>
          <a:noFill/>
        </p:spPr>
        <p:txBody>
          <a:bodyPr wrap="square" rtlCol="0">
            <a:spAutoFit/>
          </a:bodyPr>
          <a:lstStyle/>
          <a:p>
            <a:r>
              <a:rPr lang="en-US" altLang="zh-CN" sz="2000" dirty="0" smtClean="0">
                <a:solidFill>
                  <a:srgbClr val="C00000"/>
                </a:solidFill>
                <a:latin typeface="+mn-lt"/>
              </a:rPr>
              <a:t>Metering for usage data</a:t>
            </a:r>
            <a:endParaRPr lang="zh-CN" altLang="en-US" sz="2000" dirty="0">
              <a:solidFill>
                <a:srgbClr val="C00000"/>
              </a:solidFill>
              <a:latin typeface="+mn-lt"/>
            </a:endParaRPr>
          </a:p>
        </p:txBody>
      </p:sp>
      <p:cxnSp>
        <p:nvCxnSpPr>
          <p:cNvPr id="15" name="直接箭头连接符 14"/>
          <p:cNvCxnSpPr/>
          <p:nvPr/>
        </p:nvCxnSpPr>
        <p:spPr bwMode="auto">
          <a:xfrm flipV="1">
            <a:off x="4168858" y="5707866"/>
            <a:ext cx="3476" cy="426265"/>
          </a:xfrm>
          <a:prstGeom prst="straightConnector1">
            <a:avLst/>
          </a:prstGeom>
          <a:gradFill rotWithShape="0">
            <a:gsLst>
              <a:gs pos="0">
                <a:srgbClr val="FFFFFF"/>
              </a:gs>
              <a:gs pos="100000">
                <a:srgbClr val="CACAC7"/>
              </a:gs>
            </a:gsLst>
            <a:lin ang="5400000" scaled="1"/>
          </a:gradFill>
          <a:ln w="95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16" name="直接箭头连接符 15"/>
          <p:cNvCxnSpPr/>
          <p:nvPr/>
        </p:nvCxnSpPr>
        <p:spPr bwMode="auto">
          <a:xfrm flipV="1">
            <a:off x="6582023" y="5711670"/>
            <a:ext cx="3476" cy="426265"/>
          </a:xfrm>
          <a:prstGeom prst="straightConnector1">
            <a:avLst/>
          </a:prstGeom>
          <a:gradFill rotWithShape="0">
            <a:gsLst>
              <a:gs pos="0">
                <a:srgbClr val="FFFFFF"/>
              </a:gs>
              <a:gs pos="100000">
                <a:srgbClr val="CACAC7"/>
              </a:gs>
            </a:gsLst>
            <a:lin ang="5400000" scaled="1"/>
          </a:gradFill>
          <a:ln w="95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Tree>
    <p:extLst>
      <p:ext uri="{BB962C8B-B14F-4D97-AF65-F5344CB8AC3E}">
        <p14:creationId xmlns:p14="http://schemas.microsoft.com/office/powerpoint/2010/main" val="3737552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t>Questions, Comments</a:t>
            </a:r>
            <a:endParaRPr lang="zh-CN" altLang="en-US" dirty="0"/>
          </a:p>
        </p:txBody>
      </p:sp>
      <p:sp>
        <p:nvSpPr>
          <p:cNvPr id="6" name="文本占位符 5"/>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322236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smtClean="0"/>
              <a:t>Investigation on Accounting and Monitoring</a:t>
            </a:r>
            <a:endParaRPr lang="en-US" altLang="zh-CN" dirty="0"/>
          </a:p>
        </p:txBody>
      </p:sp>
      <p:sp>
        <p:nvSpPr>
          <p:cNvPr id="3" name="Subtitle 2"/>
          <p:cNvSpPr>
            <a:spLocks noGrp="1"/>
          </p:cNvSpPr>
          <p:nvPr>
            <p:ph type="subTitle" idx="1"/>
          </p:nvPr>
        </p:nvSpPr>
        <p:spPr/>
        <p:txBody>
          <a:bodyPr/>
          <a:lstStyle/>
          <a:p>
            <a:r>
              <a:rPr lang="en-US" dirty="0" smtClean="0"/>
              <a:t>2016-05-26</a:t>
            </a:r>
          </a:p>
          <a:p>
            <a:r>
              <a:rPr lang="en-US" dirty="0" smtClean="0"/>
              <a:t>Hao Wang</a:t>
            </a:r>
          </a:p>
          <a:p>
            <a:r>
              <a:rPr lang="en-US" dirty="0" smtClean="0"/>
              <a:t>Fujitsu R&amp;D Center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is Accounting</a:t>
            </a:r>
            <a:endParaRPr lang="zh-CN" altLang="en-US" dirty="0"/>
          </a:p>
        </p:txBody>
      </p:sp>
      <p:sp>
        <p:nvSpPr>
          <p:cNvPr id="3" name="内容占位符 2"/>
          <p:cNvSpPr>
            <a:spLocks noGrp="1"/>
          </p:cNvSpPr>
          <p:nvPr>
            <p:ph idx="1"/>
          </p:nvPr>
        </p:nvSpPr>
        <p:spPr/>
        <p:txBody>
          <a:bodyPr/>
          <a:lstStyle/>
          <a:p>
            <a:r>
              <a:rPr lang="en-US" altLang="zh-CN" sz="1800" dirty="0" smtClean="0"/>
              <a:t>Accounting </a:t>
            </a:r>
            <a:r>
              <a:rPr lang="en-US" altLang="zh-CN" sz="1800" dirty="0"/>
              <a:t>describes the process of gathering usage data records at network devices and exporting those records to a collection server, where processing takes place. Then the records are presented to the user or provided to another application, such as performance management, security management, or billing</a:t>
            </a:r>
            <a:r>
              <a:rPr lang="en-US" altLang="zh-CN" sz="1800" dirty="0" smtClean="0"/>
              <a:t>.</a:t>
            </a:r>
          </a:p>
          <a:p>
            <a:r>
              <a:rPr lang="en-US" altLang="zh-CN" sz="1800" dirty="0"/>
              <a:t>Historically close linkage between accounting and billing, </a:t>
            </a:r>
            <a:r>
              <a:rPr lang="en-US" altLang="zh-CN" sz="1800" dirty="0" smtClean="0"/>
              <a:t>but accounting </a:t>
            </a:r>
            <a:r>
              <a:rPr lang="en-US" altLang="zh-CN" sz="1800" dirty="0"/>
              <a:t>is different from billing, because billing is just one of the applications that leverage accounting.</a:t>
            </a:r>
            <a:endParaRPr lang="zh-CN" altLang="en-US" sz="1800" dirty="0"/>
          </a:p>
          <a:p>
            <a:endParaRPr lang="zh-CN" altLang="en-US" sz="1800" dirty="0"/>
          </a:p>
        </p:txBody>
      </p:sp>
      <p:sp>
        <p:nvSpPr>
          <p:cNvPr id="5" name="Rectangle 1"/>
          <p:cNvSpPr>
            <a:spLocks noChangeArrowheads="1"/>
          </p:cNvSpPr>
          <p:nvPr/>
        </p:nvSpPr>
        <p:spPr bwMode="auto">
          <a:xfrm>
            <a:off x="1177925" y="1579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charset="0"/>
                <a:ea typeface="宋体" charset="-122"/>
                <a:cs typeface="宋体" charset="-122"/>
              </a:rPr>
              <a:t/>
            </a:r>
            <a:br>
              <a:rPr kumimoji="0" lang="zh-CN" altLang="zh-CN" sz="1800" b="0" i="0" u="none" strike="noStrike" cap="none" normalizeH="0" baseline="0" smtClean="0">
                <a:ln>
                  <a:noFill/>
                </a:ln>
                <a:solidFill>
                  <a:schemeClr val="tx1"/>
                </a:solidFill>
                <a:effectLst/>
                <a:latin typeface="Arial" charset="0"/>
                <a:ea typeface="宋体" charset="-122"/>
                <a:cs typeface="宋体" charset="-122"/>
              </a:rPr>
            </a:br>
            <a:endParaRPr kumimoji="0" lang="zh-CN" altLang="zh-CN" sz="1800" b="0" i="0" u="none" strike="noStrike" cap="none" normalizeH="0" baseline="0" smtClean="0">
              <a:ln>
                <a:noFill/>
              </a:ln>
              <a:solidFill>
                <a:schemeClr val="tx1"/>
              </a:solidFill>
              <a:effectLst/>
              <a:latin typeface="Arial" charset="0"/>
              <a:ea typeface="宋体" charset="-122"/>
              <a:cs typeface="宋体" charset="-122"/>
            </a:endParaRPr>
          </a:p>
        </p:txBody>
      </p:sp>
      <p:pic>
        <p:nvPicPr>
          <p:cNvPr id="8" name="Picture 3" descr="D:\Work\WSN\ChnSTD\11aj\20160523_budapest\ref\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957" y="4121422"/>
            <a:ext cx="4044235" cy="258208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268377" y="4139788"/>
            <a:ext cx="2232248" cy="646331"/>
          </a:xfrm>
          <a:prstGeom prst="rect">
            <a:avLst/>
          </a:prstGeom>
          <a:noFill/>
        </p:spPr>
        <p:txBody>
          <a:bodyPr wrap="square" rtlCol="0">
            <a:spAutoFit/>
          </a:bodyPr>
          <a:lstStyle/>
          <a:p>
            <a:pPr algn="ctr"/>
            <a:r>
              <a:rPr lang="fr-FR" altLang="zh-CN" sz="1800" b="1" dirty="0" smtClean="0"/>
              <a:t>3-Tier </a:t>
            </a:r>
            <a:r>
              <a:rPr lang="en-US" altLang="zh-CN" sz="1800" b="1" dirty="0"/>
              <a:t>Accounting </a:t>
            </a:r>
            <a:endParaRPr lang="en-US" altLang="zh-CN" sz="1800" b="1" dirty="0" smtClean="0"/>
          </a:p>
          <a:p>
            <a:pPr algn="ctr"/>
            <a:r>
              <a:rPr lang="en-US" altLang="zh-CN" sz="1800" b="1" dirty="0" smtClean="0"/>
              <a:t>Infrastructure</a:t>
            </a:r>
            <a:endParaRPr lang="fr-FR" altLang="zh-CN" sz="1800" b="1" dirty="0"/>
          </a:p>
        </p:txBody>
      </p:sp>
    </p:spTree>
    <p:extLst>
      <p:ext uri="{BB962C8B-B14F-4D97-AF65-F5344CB8AC3E}">
        <p14:creationId xmlns:p14="http://schemas.microsoft.com/office/powerpoint/2010/main" val="2571308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Accounting </a:t>
            </a:r>
            <a:r>
              <a:rPr lang="en-US" altLang="zh-CN" dirty="0" smtClean="0"/>
              <a:t>Architecture in IETF</a:t>
            </a:r>
            <a:endParaRPr lang="zh-CN" altLang="en-US" dirty="0"/>
          </a:p>
        </p:txBody>
      </p:sp>
      <p:sp>
        <p:nvSpPr>
          <p:cNvPr id="4" name="文本框 3"/>
          <p:cNvSpPr txBox="1"/>
          <p:nvPr/>
        </p:nvSpPr>
        <p:spPr>
          <a:xfrm>
            <a:off x="4046861" y="5734997"/>
            <a:ext cx="4977962" cy="646331"/>
          </a:xfrm>
          <a:prstGeom prst="rect">
            <a:avLst/>
          </a:prstGeom>
          <a:solidFill>
            <a:schemeClr val="bg1"/>
          </a:solidFill>
          <a:ln w="3175">
            <a:solidFill>
              <a:schemeClr val="bg1">
                <a:lumMod val="50000"/>
              </a:schemeClr>
            </a:solidFill>
          </a:ln>
        </p:spPr>
        <p:txBody>
          <a:bodyPr wrap="square" rtlCol="0">
            <a:spAutoFit/>
          </a:bodyPr>
          <a:lstStyle/>
          <a:p>
            <a:pPr marL="171450" indent="-171450">
              <a:buFont typeface="Arial" panose="020B0604020202020204" pitchFamily="34" charset="0"/>
              <a:buChar char="•"/>
            </a:pPr>
            <a:r>
              <a:rPr lang="en-US" altLang="zh-CN" sz="1200" b="1" dirty="0">
                <a:latin typeface="+mn-lt"/>
              </a:rPr>
              <a:t>Data about resource </a:t>
            </a:r>
            <a:r>
              <a:rPr lang="en-US" altLang="zh-CN" sz="1200" b="1" dirty="0" smtClean="0">
                <a:latin typeface="+mn-lt"/>
              </a:rPr>
              <a:t>consumption (</a:t>
            </a:r>
            <a:r>
              <a:rPr lang="en-US" altLang="zh-CN" sz="1200" dirty="0" smtClean="0">
                <a:latin typeface="+mn-lt"/>
              </a:rPr>
              <a:t>e.g. transmitted volume</a:t>
            </a:r>
            <a:r>
              <a:rPr lang="en-US" altLang="zh-CN" sz="1200" b="1" dirty="0" smtClean="0">
                <a:latin typeface="+mn-lt"/>
              </a:rPr>
              <a:t>)</a:t>
            </a:r>
          </a:p>
          <a:p>
            <a:pPr marL="171450" indent="-171450">
              <a:buFont typeface="Arial" panose="020B0604020202020204" pitchFamily="34" charset="0"/>
              <a:buChar char="•"/>
            </a:pPr>
            <a:r>
              <a:rPr lang="en-US" altLang="zh-CN" sz="1200" dirty="0" smtClean="0">
                <a:latin typeface="+mn-lt"/>
              </a:rPr>
              <a:t>Meters is probably </a:t>
            </a:r>
            <a:r>
              <a:rPr lang="en-US" altLang="zh-CN" sz="1200" b="1" dirty="0" smtClean="0">
                <a:latin typeface="+mn-lt"/>
              </a:rPr>
              <a:t>placed at the edge of the network</a:t>
            </a:r>
            <a:endParaRPr lang="en-US" altLang="zh-CN" sz="1200" b="1" dirty="0">
              <a:latin typeface="+mn-lt"/>
            </a:endParaRPr>
          </a:p>
          <a:p>
            <a:pPr marL="171450" indent="-171450">
              <a:buFont typeface="Arial" panose="020B0604020202020204" pitchFamily="34" charset="0"/>
              <a:buChar char="•"/>
            </a:pPr>
            <a:r>
              <a:rPr lang="en-US" altLang="zh-CN" sz="1200" b="1" dirty="0" smtClean="0">
                <a:latin typeface="+mn-lt"/>
              </a:rPr>
              <a:t>Static meters and configurable meters</a:t>
            </a:r>
            <a:endParaRPr lang="zh-CN" altLang="en-US" sz="1200" dirty="0">
              <a:latin typeface="+mn-lt"/>
            </a:endParaRPr>
          </a:p>
        </p:txBody>
      </p:sp>
      <p:pic>
        <p:nvPicPr>
          <p:cNvPr id="5" name="图片 4"/>
          <p:cNvPicPr/>
          <p:nvPr/>
        </p:nvPicPr>
        <p:blipFill>
          <a:blip r:embed="rId2"/>
          <a:stretch>
            <a:fillRect/>
          </a:stretch>
        </p:blipFill>
        <p:spPr>
          <a:xfrm>
            <a:off x="395536" y="1982304"/>
            <a:ext cx="3415095" cy="4255008"/>
          </a:xfrm>
          <a:prstGeom prst="rect">
            <a:avLst/>
          </a:prstGeom>
        </p:spPr>
      </p:pic>
      <p:sp>
        <p:nvSpPr>
          <p:cNvPr id="6" name="矩形 5"/>
          <p:cNvSpPr/>
          <p:nvPr/>
        </p:nvSpPr>
        <p:spPr>
          <a:xfrm>
            <a:off x="4046861" y="4768695"/>
            <a:ext cx="4950460" cy="830997"/>
          </a:xfrm>
          <a:prstGeom prst="rect">
            <a:avLst/>
          </a:prstGeom>
          <a:ln>
            <a:solidFill>
              <a:schemeClr val="bg1">
                <a:lumMod val="50000"/>
              </a:schemeClr>
            </a:solidFill>
          </a:ln>
        </p:spPr>
        <p:txBody>
          <a:bodyPr wrap="square">
            <a:spAutoFit/>
          </a:bodyPr>
          <a:lstStyle/>
          <a:p>
            <a:pPr marL="171450" indent="-171450">
              <a:buFont typeface="Arial" panose="020B0604020202020204" pitchFamily="34" charset="0"/>
              <a:buChar char="•"/>
            </a:pPr>
            <a:r>
              <a:rPr lang="en-US" altLang="zh-CN" sz="1200" b="1" dirty="0">
                <a:latin typeface="+mn-lt"/>
              </a:rPr>
              <a:t>Collection of meter data </a:t>
            </a:r>
            <a:r>
              <a:rPr lang="en-US" altLang="zh-CN" sz="1200" dirty="0">
                <a:latin typeface="+mn-lt"/>
              </a:rPr>
              <a:t>can be initiated by the meter itself (push model) or by a collector entity (pull model). </a:t>
            </a:r>
          </a:p>
          <a:p>
            <a:pPr marL="171450" indent="-171450">
              <a:buFont typeface="Arial" panose="020B0604020202020204" pitchFamily="34" charset="0"/>
              <a:buChar char="•"/>
            </a:pPr>
            <a:r>
              <a:rPr lang="en-US" altLang="zh-CN" b="1" dirty="0">
                <a:latin typeface="+mn-lt"/>
              </a:rPr>
              <a:t>Metering policies define how collection and aggregation is done.</a:t>
            </a:r>
            <a:endParaRPr lang="zh-CN" altLang="en-US" b="1" dirty="0">
              <a:latin typeface="+mn-lt"/>
            </a:endParaRPr>
          </a:p>
        </p:txBody>
      </p:sp>
      <p:sp>
        <p:nvSpPr>
          <p:cNvPr id="7" name="矩形 6"/>
          <p:cNvSpPr/>
          <p:nvPr/>
        </p:nvSpPr>
        <p:spPr>
          <a:xfrm>
            <a:off x="4042753" y="3617727"/>
            <a:ext cx="4986178" cy="1015663"/>
          </a:xfrm>
          <a:prstGeom prst="rect">
            <a:avLst/>
          </a:prstGeom>
          <a:ln>
            <a:solidFill>
              <a:schemeClr val="bg1">
                <a:lumMod val="50000"/>
              </a:schemeClr>
            </a:solidFill>
          </a:ln>
        </p:spPr>
        <p:txBody>
          <a:bodyPr wrap="square">
            <a:spAutoFit/>
          </a:bodyPr>
          <a:lstStyle/>
          <a:p>
            <a:pPr marL="171450" indent="-171450">
              <a:buFont typeface="Arial" panose="020B0604020202020204" pitchFamily="34" charset="0"/>
              <a:buChar char="•"/>
            </a:pPr>
            <a:r>
              <a:rPr lang="en-US" altLang="zh-CN" sz="1200" b="1" dirty="0">
                <a:latin typeface="+mn-lt"/>
              </a:rPr>
              <a:t>Control of data gathering </a:t>
            </a:r>
            <a:r>
              <a:rPr lang="en-US" altLang="zh-CN" sz="1200" dirty="0">
                <a:latin typeface="+mn-lt"/>
              </a:rPr>
              <a:t>(via metering)</a:t>
            </a:r>
          </a:p>
          <a:p>
            <a:pPr marL="171450" indent="-171450">
              <a:buFont typeface="Arial" panose="020B0604020202020204" pitchFamily="34" charset="0"/>
              <a:buChar char="•"/>
            </a:pPr>
            <a:r>
              <a:rPr lang="en-US" altLang="zh-CN" sz="1200" b="1" dirty="0">
                <a:latin typeface="+mn-lt"/>
              </a:rPr>
              <a:t>Transport and storage</a:t>
            </a:r>
            <a:r>
              <a:rPr lang="en-US" altLang="zh-CN" sz="1200" dirty="0">
                <a:latin typeface="+mn-lt"/>
              </a:rPr>
              <a:t> of accounting data.</a:t>
            </a:r>
          </a:p>
          <a:p>
            <a:pPr marL="171450" indent="-171450">
              <a:buFont typeface="Arial" panose="020B0604020202020204" pitchFamily="34" charset="0"/>
              <a:buChar char="•"/>
            </a:pPr>
            <a:r>
              <a:rPr lang="en-US" altLang="zh-CN" sz="1200" b="1" dirty="0">
                <a:latin typeface="+mn-lt"/>
              </a:rPr>
              <a:t>Associate the metered data with a user </a:t>
            </a:r>
            <a:r>
              <a:rPr lang="en-US" altLang="zh-CN" sz="1200" b="1" dirty="0" smtClean="0">
                <a:latin typeface="+mn-lt"/>
              </a:rPr>
              <a:t>Associate </a:t>
            </a:r>
            <a:r>
              <a:rPr lang="en-US" altLang="zh-CN" sz="1200" b="1" dirty="0">
                <a:latin typeface="+mn-lt"/>
              </a:rPr>
              <a:t>the metered data with a customer </a:t>
            </a:r>
            <a:r>
              <a:rPr lang="en-US" altLang="zh-CN" sz="1200" dirty="0">
                <a:latin typeface="+mn-lt"/>
              </a:rPr>
              <a:t>(service subscriber) that is responsible for </a:t>
            </a:r>
            <a:r>
              <a:rPr lang="en-US" altLang="zh-CN" sz="1200" dirty="0" smtClean="0">
                <a:latin typeface="+mn-lt"/>
              </a:rPr>
              <a:t>payment.</a:t>
            </a:r>
            <a:endParaRPr lang="zh-CN" altLang="en-US" sz="1200" dirty="0">
              <a:latin typeface="+mn-lt"/>
            </a:endParaRPr>
          </a:p>
        </p:txBody>
      </p:sp>
      <p:sp>
        <p:nvSpPr>
          <p:cNvPr id="8" name="矩形 7"/>
          <p:cNvSpPr/>
          <p:nvPr/>
        </p:nvSpPr>
        <p:spPr>
          <a:xfrm>
            <a:off x="4041015" y="2696069"/>
            <a:ext cx="4983808" cy="830997"/>
          </a:xfrm>
          <a:prstGeom prst="rect">
            <a:avLst/>
          </a:prstGeom>
          <a:ln>
            <a:solidFill>
              <a:schemeClr val="bg1">
                <a:lumMod val="50000"/>
              </a:schemeClr>
            </a:solidFill>
          </a:ln>
        </p:spPr>
        <p:txBody>
          <a:bodyPr wrap="square">
            <a:spAutoFit/>
          </a:bodyPr>
          <a:lstStyle/>
          <a:p>
            <a:pPr marL="171450" indent="-171450">
              <a:buFont typeface="Arial" panose="020B0604020202020204" pitchFamily="34" charset="0"/>
              <a:buChar char="•"/>
            </a:pPr>
            <a:r>
              <a:rPr lang="en-US" altLang="zh-CN" sz="1200" b="1" dirty="0">
                <a:latin typeface="+mn-lt"/>
              </a:rPr>
              <a:t>Charging derives non-monetary costs for accounting data sets </a:t>
            </a:r>
            <a:r>
              <a:rPr lang="en-US" altLang="zh-CN" sz="1200" dirty="0">
                <a:latin typeface="+mn-lt"/>
              </a:rPr>
              <a:t>based on service and customer specific tariff parameters. </a:t>
            </a:r>
          </a:p>
          <a:p>
            <a:pPr marL="171450" indent="-171450">
              <a:buFont typeface="Arial" panose="020B0604020202020204" pitchFamily="34" charset="0"/>
              <a:buChar char="•"/>
            </a:pPr>
            <a:r>
              <a:rPr lang="en-US" altLang="zh-CN" sz="1200" b="1" dirty="0">
                <a:latin typeface="+mn-lt"/>
              </a:rPr>
              <a:t>Charging</a:t>
            </a:r>
            <a:r>
              <a:rPr lang="en-US" altLang="zh-CN" sz="1200" dirty="0">
                <a:latin typeface="+mn-lt"/>
              </a:rPr>
              <a:t> </a:t>
            </a:r>
            <a:r>
              <a:rPr lang="en-US" altLang="zh-CN" sz="1200" b="1" dirty="0">
                <a:latin typeface="+mn-lt"/>
              </a:rPr>
              <a:t>policies define the tariffs and parameters </a:t>
            </a:r>
            <a:r>
              <a:rPr lang="en-US" altLang="zh-CN" sz="1200" dirty="0">
                <a:latin typeface="+mn-lt"/>
              </a:rPr>
              <a:t>which are </a:t>
            </a:r>
            <a:r>
              <a:rPr lang="en-US" altLang="zh-CN" sz="1200" dirty="0" smtClean="0">
                <a:latin typeface="+mn-lt"/>
              </a:rPr>
              <a:t>applied.</a:t>
            </a:r>
            <a:endParaRPr lang="zh-CN" altLang="en-US" dirty="0">
              <a:latin typeface="+mn-lt"/>
            </a:endParaRPr>
          </a:p>
        </p:txBody>
      </p:sp>
      <p:sp>
        <p:nvSpPr>
          <p:cNvPr id="9" name="矩形 8"/>
          <p:cNvSpPr/>
          <p:nvPr/>
        </p:nvSpPr>
        <p:spPr>
          <a:xfrm>
            <a:off x="4041015" y="2068712"/>
            <a:ext cx="4995481" cy="461665"/>
          </a:xfrm>
          <a:prstGeom prst="rect">
            <a:avLst/>
          </a:prstGeom>
          <a:ln>
            <a:solidFill>
              <a:schemeClr val="bg1">
                <a:lumMod val="50000"/>
              </a:schemeClr>
            </a:solidFill>
          </a:ln>
        </p:spPr>
        <p:txBody>
          <a:bodyPr wrap="square">
            <a:spAutoFit/>
          </a:bodyPr>
          <a:lstStyle/>
          <a:p>
            <a:pPr marL="171450" indent="-171450">
              <a:buFont typeface="Arial" panose="020B0604020202020204" pitchFamily="34" charset="0"/>
              <a:buChar char="•"/>
            </a:pPr>
            <a:r>
              <a:rPr lang="en-US" altLang="zh-CN" sz="1200" b="1" dirty="0">
                <a:latin typeface="+mn-lt"/>
              </a:rPr>
              <a:t>Billing</a:t>
            </a:r>
            <a:r>
              <a:rPr lang="en-US" altLang="zh-CN" sz="1200" dirty="0">
                <a:latin typeface="+mn-lt"/>
              </a:rPr>
              <a:t> translates costs calculated by the Charging into monetary units and generates a final bill for the customer.</a:t>
            </a:r>
            <a:endParaRPr lang="zh-CN" altLang="en-US" sz="1200" dirty="0">
              <a:latin typeface="+mn-lt"/>
            </a:endParaRPr>
          </a:p>
        </p:txBody>
      </p:sp>
      <p:sp>
        <p:nvSpPr>
          <p:cNvPr id="10" name="TextBox 9"/>
          <p:cNvSpPr txBox="1"/>
          <p:nvPr/>
        </p:nvSpPr>
        <p:spPr>
          <a:xfrm>
            <a:off x="899592" y="1619508"/>
            <a:ext cx="2088232" cy="369332"/>
          </a:xfrm>
          <a:prstGeom prst="rect">
            <a:avLst/>
          </a:prstGeom>
          <a:noFill/>
        </p:spPr>
        <p:txBody>
          <a:bodyPr wrap="square" rtlCol="0">
            <a:spAutoFit/>
          </a:bodyPr>
          <a:lstStyle/>
          <a:p>
            <a:pPr algn="ctr"/>
            <a:r>
              <a:rPr lang="en-US" altLang="zh-CN" sz="1800" b="1" dirty="0" smtClean="0"/>
              <a:t>IETF RFC 3334</a:t>
            </a:r>
            <a:endParaRPr lang="fr-FR" altLang="zh-CN" sz="1800" b="1" dirty="0"/>
          </a:p>
        </p:txBody>
      </p:sp>
    </p:spTree>
    <p:extLst>
      <p:ext uri="{BB962C8B-B14F-4D97-AF65-F5344CB8AC3E}">
        <p14:creationId xmlns:p14="http://schemas.microsoft.com/office/powerpoint/2010/main" val="2452388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Accounting Management</a:t>
            </a:r>
            <a:endParaRPr lang="zh-CN" altLang="en-US" dirty="0"/>
          </a:p>
        </p:txBody>
      </p:sp>
      <p:sp>
        <p:nvSpPr>
          <p:cNvPr id="3" name="内容占位符 2"/>
          <p:cNvSpPr>
            <a:spLocks noGrp="1"/>
          </p:cNvSpPr>
          <p:nvPr>
            <p:ph idx="1"/>
          </p:nvPr>
        </p:nvSpPr>
        <p:spPr>
          <a:xfrm>
            <a:off x="457200" y="1484784"/>
            <a:ext cx="8229600" cy="4525963"/>
          </a:xfrm>
        </p:spPr>
        <p:txBody>
          <a:bodyPr/>
          <a:lstStyle/>
          <a:p>
            <a:r>
              <a:rPr lang="en-US" altLang="zh-CN" sz="1800" dirty="0" smtClean="0"/>
              <a:t>Accounting </a:t>
            </a:r>
            <a:r>
              <a:rPr lang="en-US" altLang="zh-CN" sz="1800" dirty="0"/>
              <a:t>now becomes a major building block for network and application design and deployment.</a:t>
            </a:r>
            <a:endParaRPr lang="en-US" altLang="zh-CN" sz="1800" dirty="0" smtClean="0"/>
          </a:p>
          <a:p>
            <a:pPr lvl="1"/>
            <a:r>
              <a:rPr lang="en-US" altLang="zh-CN" sz="1400" dirty="0" smtClean="0"/>
              <a:t>collected </a:t>
            </a:r>
            <a:r>
              <a:rPr lang="en-US" altLang="zh-CN" sz="1400" dirty="0"/>
              <a:t>accounting data records are not limited to billing applications, </a:t>
            </a:r>
            <a:r>
              <a:rPr lang="en-US" altLang="zh-CN" sz="1400" dirty="0" smtClean="0"/>
              <a:t>in </a:t>
            </a:r>
            <a:r>
              <a:rPr lang="en-US" altLang="zh-CN" sz="1400" dirty="0"/>
              <a:t>addition, </a:t>
            </a:r>
            <a:r>
              <a:rPr lang="en-US" altLang="zh-CN" sz="1400" dirty="0" smtClean="0"/>
              <a:t>can be used for </a:t>
            </a:r>
            <a:r>
              <a:rPr lang="en-US" altLang="zh-CN" sz="1400" dirty="0"/>
              <a:t>other applications such as performance monitoring, checking that a configuration change fixed a problem, or even security analysis</a:t>
            </a:r>
            <a:r>
              <a:rPr lang="en-US" altLang="zh-CN" sz="1400" dirty="0" smtClean="0"/>
              <a:t>.</a:t>
            </a:r>
          </a:p>
          <a:p>
            <a:pPr lvl="1"/>
            <a:r>
              <a:rPr lang="en-US" altLang="zh-CN" sz="1400" dirty="0"/>
              <a:t>For example, if the administrator has configured the network so that business-critical data should go via one path and best-effort traffic should take another path, accounting can verify if this policy is applied and otherwise notify the fault and configuration tools. </a:t>
            </a:r>
            <a:endParaRPr lang="en-US" altLang="zh-CN" sz="1400" dirty="0" smtClean="0"/>
          </a:p>
        </p:txBody>
      </p:sp>
      <p:graphicFrame>
        <p:nvGraphicFramePr>
          <p:cNvPr id="4" name="表格 3"/>
          <p:cNvGraphicFramePr>
            <a:graphicFrameLocks noGrp="1"/>
          </p:cNvGraphicFramePr>
          <p:nvPr>
            <p:extLst>
              <p:ext uri="{D42A27DB-BD31-4B8C-83A1-F6EECF244321}">
                <p14:modId xmlns:p14="http://schemas.microsoft.com/office/powerpoint/2010/main" val="2848204416"/>
              </p:ext>
            </p:extLst>
          </p:nvPr>
        </p:nvGraphicFramePr>
        <p:xfrm>
          <a:off x="755576" y="3656448"/>
          <a:ext cx="7704856" cy="3012912"/>
        </p:xfrm>
        <a:graphic>
          <a:graphicData uri="http://schemas.openxmlformats.org/drawingml/2006/table">
            <a:tbl>
              <a:tblPr firstRow="1" bandRow="1">
                <a:tableStyleId>{9D7B26C5-4107-4FEC-AEDC-1716B250A1EF}</a:tableStyleId>
              </a:tblPr>
              <a:tblGrid>
                <a:gridCol w="2232248"/>
                <a:gridCol w="5472608"/>
              </a:tblGrid>
              <a:tr h="152158">
                <a:tc>
                  <a:txBody>
                    <a:bodyPr/>
                    <a:lstStyle/>
                    <a:p>
                      <a:pPr algn="l"/>
                      <a:r>
                        <a:rPr lang="en-US" sz="1400" dirty="0">
                          <a:effectLst/>
                        </a:rPr>
                        <a:t>Management Functional Area (MFA)</a:t>
                      </a:r>
                    </a:p>
                  </a:txBody>
                  <a:tcPr marL="75433" marR="75433" marT="37716" marB="37716"/>
                </a:tc>
                <a:tc>
                  <a:txBody>
                    <a:bodyPr/>
                    <a:lstStyle/>
                    <a:p>
                      <a:pPr algn="l"/>
                      <a:r>
                        <a:rPr lang="en-US" sz="1400" dirty="0">
                          <a:effectLst/>
                        </a:rPr>
                        <a:t>Management Function Set Groups</a:t>
                      </a:r>
                    </a:p>
                  </a:txBody>
                  <a:tcPr marL="75433" marR="75433" marT="37716" marB="37716"/>
                </a:tc>
              </a:tr>
              <a:tr h="380972">
                <a:tc>
                  <a:txBody>
                    <a:bodyPr/>
                    <a:lstStyle/>
                    <a:p>
                      <a:pPr algn="l"/>
                      <a:r>
                        <a:rPr lang="en-US" sz="1400" dirty="0"/>
                        <a:t>Fault</a:t>
                      </a:r>
                    </a:p>
                  </a:txBody>
                  <a:tcPr marL="75433" marR="75433" marT="37716" marB="37716"/>
                </a:tc>
                <a:tc>
                  <a:txBody>
                    <a:bodyPr/>
                    <a:lstStyle/>
                    <a:p>
                      <a:pPr algn="l"/>
                      <a:r>
                        <a:rPr lang="en-US" sz="1400" dirty="0"/>
                        <a:t>Alarm surveillance, fault localization and correlation, testing, trouble administration, network recovery</a:t>
                      </a:r>
                    </a:p>
                  </a:txBody>
                  <a:tcPr marL="75433" marR="75433" marT="37716" marB="37716"/>
                </a:tc>
              </a:tr>
              <a:tr h="495378">
                <a:tc>
                  <a:txBody>
                    <a:bodyPr/>
                    <a:lstStyle/>
                    <a:p>
                      <a:pPr algn="l"/>
                      <a:r>
                        <a:rPr lang="en-US" sz="1400"/>
                        <a:t>Configuration</a:t>
                      </a:r>
                    </a:p>
                  </a:txBody>
                  <a:tcPr marL="75433" marR="75433" marT="37716" marB="37716"/>
                </a:tc>
                <a:tc>
                  <a:txBody>
                    <a:bodyPr/>
                    <a:lstStyle/>
                    <a:p>
                      <a:pPr algn="l"/>
                      <a:r>
                        <a:rPr lang="en-US" sz="1400" dirty="0"/>
                        <a:t>Network planning, engineering, and installation; service planning and negotiation; discovery; provisioning; status and control</a:t>
                      </a:r>
                    </a:p>
                  </a:txBody>
                  <a:tcPr marL="75433" marR="75433" marT="37716" marB="37716"/>
                </a:tc>
              </a:tr>
              <a:tr h="380972">
                <a:tc>
                  <a:txBody>
                    <a:bodyPr/>
                    <a:lstStyle/>
                    <a:p>
                      <a:pPr algn="l"/>
                      <a:r>
                        <a:rPr lang="en-US" sz="1400"/>
                        <a:t>Accounting</a:t>
                      </a:r>
                    </a:p>
                  </a:txBody>
                  <a:tcPr marL="75433" marR="75433" marT="37716" marB="37716"/>
                </a:tc>
                <a:tc>
                  <a:txBody>
                    <a:bodyPr/>
                    <a:lstStyle/>
                    <a:p>
                      <a:pPr algn="l"/>
                      <a:r>
                        <a:rPr lang="en-US" sz="1400"/>
                        <a:t>Usage measurement, collection, aggregation, and mediation; tariffing and pricing</a:t>
                      </a:r>
                    </a:p>
                  </a:txBody>
                  <a:tcPr marL="75433" marR="75433" marT="37716" marB="37716"/>
                </a:tc>
              </a:tr>
              <a:tr h="380972">
                <a:tc>
                  <a:txBody>
                    <a:bodyPr/>
                    <a:lstStyle/>
                    <a:p>
                      <a:pPr algn="l"/>
                      <a:r>
                        <a:rPr lang="en-US" sz="1400"/>
                        <a:t>Performance</a:t>
                      </a:r>
                    </a:p>
                  </a:txBody>
                  <a:tcPr marL="75433" marR="75433" marT="37716" marB="37716"/>
                </a:tc>
                <a:tc>
                  <a:txBody>
                    <a:bodyPr/>
                    <a:lstStyle/>
                    <a:p>
                      <a:pPr algn="l"/>
                      <a:r>
                        <a:rPr lang="en-US" sz="1400"/>
                        <a:t>Performance monitoring and control, performance analysis and trending, quality assurance</a:t>
                      </a:r>
                    </a:p>
                  </a:txBody>
                  <a:tcPr marL="75433" marR="75433" marT="37716" marB="37716"/>
                </a:tc>
              </a:tr>
              <a:tr h="495378">
                <a:tc>
                  <a:txBody>
                    <a:bodyPr/>
                    <a:lstStyle/>
                    <a:p>
                      <a:pPr algn="l"/>
                      <a:r>
                        <a:rPr lang="en-US" sz="1400"/>
                        <a:t>Security</a:t>
                      </a:r>
                    </a:p>
                  </a:txBody>
                  <a:tcPr marL="75433" marR="75433" marT="37716" marB="37716"/>
                </a:tc>
                <a:tc>
                  <a:txBody>
                    <a:bodyPr/>
                    <a:lstStyle/>
                    <a:p>
                      <a:pPr algn="l"/>
                      <a:r>
                        <a:rPr lang="en-US" sz="1400" dirty="0"/>
                        <a:t>Access control and policy; customer profiling; attack detection, prevention, containment, and recovery; security administration</a:t>
                      </a:r>
                    </a:p>
                  </a:txBody>
                  <a:tcPr marL="75433" marR="75433" marT="37716" marB="37716"/>
                </a:tc>
              </a:tr>
            </a:tbl>
          </a:graphicData>
        </a:graphic>
      </p:graphicFrame>
    </p:spTree>
    <p:extLst>
      <p:ext uri="{BB962C8B-B14F-4D97-AF65-F5344CB8AC3E}">
        <p14:creationId xmlns:p14="http://schemas.microsoft.com/office/powerpoint/2010/main" val="212560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Monitoring for Accounting and Performance</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739773441"/>
              </p:ext>
            </p:extLst>
          </p:nvPr>
        </p:nvGraphicFramePr>
        <p:xfrm>
          <a:off x="467544" y="1484784"/>
          <a:ext cx="8280920" cy="4949160"/>
        </p:xfrm>
        <a:graphic>
          <a:graphicData uri="http://schemas.openxmlformats.org/drawingml/2006/table">
            <a:tbl>
              <a:tblPr firstRow="1" bandRow="1">
                <a:tableStyleId>{9D7B26C5-4107-4FEC-AEDC-1716B250A1EF}</a:tableStyleId>
              </a:tblPr>
              <a:tblGrid>
                <a:gridCol w="3946980"/>
                <a:gridCol w="4333940"/>
              </a:tblGrid>
              <a:tr h="0">
                <a:tc>
                  <a:txBody>
                    <a:bodyPr/>
                    <a:lstStyle/>
                    <a:p>
                      <a:pPr algn="l"/>
                      <a:r>
                        <a:rPr lang="en-US" sz="1500" dirty="0" smtClean="0">
                          <a:effectLst/>
                        </a:rPr>
                        <a:t>Similarities </a:t>
                      </a:r>
                      <a:endParaRPr lang="en-US" sz="1500" dirty="0">
                        <a:effectLst/>
                      </a:endParaRPr>
                    </a:p>
                  </a:txBody>
                  <a:tcPr marL="75433" marR="75433" marT="37716" marB="37716"/>
                </a:tc>
                <a:tc>
                  <a:txBody>
                    <a:bodyPr/>
                    <a:lstStyle/>
                    <a:p>
                      <a:pPr algn="l"/>
                      <a:r>
                        <a:rPr lang="en-US" sz="1500" dirty="0" smtClean="0">
                          <a:effectLst/>
                        </a:rPr>
                        <a:t>Differences</a:t>
                      </a:r>
                      <a:endParaRPr lang="en-US" sz="1500" dirty="0">
                        <a:effectLst/>
                      </a:endParaRPr>
                    </a:p>
                  </a:txBody>
                  <a:tcPr marL="75433" marR="75433" marT="37716" marB="37716"/>
                </a:tc>
              </a:tr>
              <a:tr h="154992">
                <a:tc>
                  <a:txBody>
                    <a:bodyPr/>
                    <a:lstStyle/>
                    <a:p>
                      <a:pPr marL="285750" indent="-285750" algn="l">
                        <a:buFont typeface="Arial" panose="020B0604020202020204" pitchFamily="34" charset="0"/>
                        <a:buChar char="•"/>
                      </a:pPr>
                      <a:r>
                        <a:rPr lang="en-US" altLang="zh-CN" sz="1500" dirty="0" smtClean="0"/>
                        <a:t>Both parts collect usage information, which can be applied to similar applications afterward</a:t>
                      </a:r>
                    </a:p>
                  </a:txBody>
                  <a:tcPr marL="75433" marR="75433" marT="37716" marB="37716"/>
                </a:tc>
                <a:tc>
                  <a:txBody>
                    <a:bodyPr/>
                    <a:lstStyle/>
                    <a:p>
                      <a:pPr marL="285750" indent="-285750" algn="l">
                        <a:buFont typeface="Arial" panose="020B0604020202020204" pitchFamily="34" charset="0"/>
                        <a:buChar char="•"/>
                      </a:pPr>
                      <a:r>
                        <a:rPr lang="en-US" altLang="zh-CN" sz="1500" dirty="0" smtClean="0"/>
                        <a:t>performance addresses details such as network load, device load, throughput, link capacity, different traffic classes, dropped packets, congestion</a:t>
                      </a:r>
                    </a:p>
                    <a:p>
                      <a:pPr marL="285750" indent="-285750" algn="l">
                        <a:buFont typeface="Arial" panose="020B0604020202020204" pitchFamily="34" charset="0"/>
                        <a:buChar char="•"/>
                      </a:pPr>
                      <a:r>
                        <a:rPr lang="en-US" altLang="zh-CN" sz="1500" dirty="0" smtClean="0"/>
                        <a:t>accounting addresses usage data collection, such as</a:t>
                      </a:r>
                      <a:r>
                        <a:rPr lang="en-US" altLang="zh-CN" sz="1500" baseline="0" dirty="0" smtClean="0"/>
                        <a:t> </a:t>
                      </a:r>
                      <a:r>
                        <a:rPr lang="en-US" altLang="zh-CN" sz="1500" dirty="0" smtClean="0"/>
                        <a:t>transmission</a:t>
                      </a:r>
                      <a:r>
                        <a:rPr lang="en-US" altLang="zh-CN" sz="1500" baseline="0" dirty="0" smtClean="0"/>
                        <a:t> volume, online time, </a:t>
                      </a:r>
                      <a:r>
                        <a:rPr lang="en-US" altLang="zh-CN" sz="1500" baseline="0" dirty="0" err="1" smtClean="0"/>
                        <a:t>etc</a:t>
                      </a:r>
                      <a:endParaRPr lang="en-US" sz="1500" dirty="0"/>
                    </a:p>
                  </a:txBody>
                  <a:tcPr marL="75433" marR="75433" marT="37716" marB="37716"/>
                </a:tc>
              </a:tr>
              <a:tr h="154992">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500" dirty="0" smtClean="0"/>
                        <a:t>Same</a:t>
                      </a:r>
                      <a:r>
                        <a:rPr lang="en-US" altLang="zh-CN" sz="1500" baseline="0" dirty="0" smtClean="0"/>
                        <a:t> protocols are applicable for both, </a:t>
                      </a:r>
                      <a:r>
                        <a:rPr lang="en-US" altLang="zh-CN" sz="1500" dirty="0" smtClean="0"/>
                        <a:t>such as SNMP</a:t>
                      </a:r>
                      <a:r>
                        <a:rPr lang="en-US" altLang="zh-CN" sz="1500" baseline="0" dirty="0" smtClean="0"/>
                        <a:t> </a:t>
                      </a:r>
                      <a:r>
                        <a:rPr lang="en-US" altLang="zh-CN" sz="1500" dirty="0" smtClean="0"/>
                        <a:t>counters can be assigned to both performance and accounting </a:t>
                      </a:r>
                    </a:p>
                  </a:txBody>
                  <a:tcPr marL="75433" marR="75433" marT="37716" marB="37716"/>
                </a:tc>
                <a:tc>
                  <a:txBody>
                    <a:bodyPr/>
                    <a:lstStyle/>
                    <a:p>
                      <a:pPr marL="285750" indent="-285750" algn="l">
                        <a:buFont typeface="Arial" panose="020B0604020202020204" pitchFamily="34" charset="0"/>
                        <a:buChar char="•"/>
                      </a:pPr>
                      <a:r>
                        <a:rPr lang="en-US" altLang="zh-CN" sz="1500" dirty="0" smtClean="0"/>
                        <a:t>for performance, </a:t>
                      </a:r>
                      <a:r>
                        <a:rPr lang="en-US" altLang="zh-CN" sz="1500" dirty="0" smtClean="0"/>
                        <a:t>collection interval </a:t>
                      </a:r>
                      <a:r>
                        <a:rPr lang="en-US" altLang="zh-CN" sz="1500" dirty="0" smtClean="0"/>
                        <a:t>needs to be real time</a:t>
                      </a:r>
                    </a:p>
                    <a:p>
                      <a:pPr marL="285750" indent="-285750" algn="l">
                        <a:buFont typeface="Arial" panose="020B0604020202020204" pitchFamily="34" charset="0"/>
                        <a:buChar char="•"/>
                      </a:pPr>
                      <a:r>
                        <a:rPr lang="en-US" altLang="zh-CN" sz="1500" dirty="0" smtClean="0"/>
                        <a:t>for accounting, it doesn’t have to be real time, except for prepaid billing</a:t>
                      </a:r>
                      <a:endParaRPr lang="en-US" sz="1500" dirty="0"/>
                    </a:p>
                  </a:txBody>
                  <a:tcPr marL="75433" marR="75433" marT="37716" marB="37716"/>
                </a:tc>
              </a:tr>
              <a:tr h="154992">
                <a:tc>
                  <a:txBody>
                    <a:bodyPr/>
                    <a:lstStyle/>
                    <a:p>
                      <a:pPr marL="285750" indent="-285750" algn="l">
                        <a:buFont typeface="Arial" panose="020B0604020202020204" pitchFamily="34" charset="0"/>
                        <a:buChar char="•"/>
                      </a:pPr>
                      <a:r>
                        <a:rPr lang="en-US" altLang="zh-CN" sz="1500" dirty="0" smtClean="0"/>
                        <a:t>Both monitoring sources are important for security management - combination of the two areas can be a strong instrument to identify security attacks almost in real time</a:t>
                      </a:r>
                      <a:endParaRPr lang="en-US" altLang="zh-CN" sz="1500" dirty="0"/>
                    </a:p>
                  </a:txBody>
                  <a:tcPr marL="75433" marR="75433" marT="37716" marB="37716"/>
                </a:tc>
                <a:tc>
                  <a:txBody>
                    <a:bodyPr/>
                    <a:lstStyle/>
                    <a:p>
                      <a:pPr marL="285750" indent="-285750" algn="l">
                        <a:buFont typeface="Arial" panose="020B0604020202020204" pitchFamily="34" charset="0"/>
                        <a:buChar char="•"/>
                      </a:pPr>
                      <a:r>
                        <a:rPr lang="en-US" altLang="zh-CN" sz="1500" dirty="0" smtClean="0"/>
                        <a:t>accounting don’t keep historical data sets, because the billing application does this. </a:t>
                      </a:r>
                    </a:p>
                    <a:p>
                      <a:pPr marL="285750" indent="-285750" algn="l">
                        <a:buFont typeface="Arial" panose="020B0604020202020204" pitchFamily="34" charset="0"/>
                        <a:buChar char="•"/>
                      </a:pPr>
                      <a:r>
                        <a:rPr lang="en-US" altLang="zh-CN" sz="1500" dirty="0" smtClean="0"/>
                        <a:t>performance needs history data to analyze deviation from normal as well as trending functions</a:t>
                      </a:r>
                      <a:endParaRPr lang="en-US" sz="1500" dirty="0"/>
                    </a:p>
                  </a:txBody>
                  <a:tcPr marL="75433" marR="75433" marT="37716" marB="37716"/>
                </a:tc>
              </a:tr>
              <a:tr h="154992">
                <a:tc>
                  <a:txBody>
                    <a:bodyPr/>
                    <a:lstStyle/>
                    <a:p>
                      <a:pPr algn="l"/>
                      <a:endParaRPr lang="en-US" sz="1500" dirty="0"/>
                    </a:p>
                  </a:txBody>
                  <a:tcPr marL="75433" marR="75433" marT="37716" marB="37716"/>
                </a:tc>
                <a:tc>
                  <a:txBody>
                    <a:bodyPr/>
                    <a:lstStyle/>
                    <a:p>
                      <a:pPr marL="285750" indent="-285750" algn="l">
                        <a:buFont typeface="Arial" panose="020B0604020202020204" pitchFamily="34" charset="0"/>
                        <a:buChar char="•"/>
                      </a:pPr>
                      <a:r>
                        <a:rPr lang="en-US" altLang="zh-CN" sz="1500" dirty="0" smtClean="0"/>
                        <a:t>accounting monitoring is always passive, by meters</a:t>
                      </a:r>
                    </a:p>
                    <a:p>
                      <a:pPr marL="285750" indent="-285750" algn="l">
                        <a:buFont typeface="Arial" panose="020B0604020202020204" pitchFamily="34" charset="0"/>
                        <a:buChar char="•"/>
                      </a:pPr>
                      <a:r>
                        <a:rPr lang="en-US" altLang="zh-CN" sz="1500" dirty="0" smtClean="0"/>
                        <a:t>performance monitoring can be passive or active</a:t>
                      </a:r>
                      <a:endParaRPr lang="en-US" sz="1500" dirty="0"/>
                    </a:p>
                  </a:txBody>
                  <a:tcPr marL="75433" marR="75433" marT="37716" marB="37716"/>
                </a:tc>
              </a:tr>
            </a:tbl>
          </a:graphicData>
        </a:graphic>
      </p:graphicFrame>
    </p:spTree>
    <p:extLst>
      <p:ext uri="{BB962C8B-B14F-4D97-AF65-F5344CB8AC3E}">
        <p14:creationId xmlns:p14="http://schemas.microsoft.com/office/powerpoint/2010/main" val="4274017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Accounting, Charging Deployment (WiMAX)</a:t>
            </a:r>
            <a:endParaRPr lang="zh-CN" altLang="en-US" dirty="0"/>
          </a:p>
        </p:txBody>
      </p:sp>
      <p:sp>
        <p:nvSpPr>
          <p:cNvPr id="3" name="内容占位符 2"/>
          <p:cNvSpPr>
            <a:spLocks noGrp="1"/>
          </p:cNvSpPr>
          <p:nvPr>
            <p:ph idx="1"/>
          </p:nvPr>
        </p:nvSpPr>
        <p:spPr>
          <a:xfrm>
            <a:off x="457200" y="1268760"/>
            <a:ext cx="8435280" cy="4525963"/>
          </a:xfrm>
        </p:spPr>
        <p:txBody>
          <a:bodyPr/>
          <a:lstStyle/>
          <a:p>
            <a:r>
              <a:rPr lang="en-US" altLang="zh-CN" sz="1800" dirty="0"/>
              <a:t>Accounting </a:t>
            </a:r>
            <a:r>
              <a:rPr lang="en-US" altLang="zh-CN" sz="1800" dirty="0" smtClean="0"/>
              <a:t>Client</a:t>
            </a:r>
          </a:p>
          <a:p>
            <a:pPr lvl="1"/>
            <a:r>
              <a:rPr lang="en-US" altLang="zh-CN" sz="1600" dirty="0"/>
              <a:t>Receiving the charging information in the PCC rule and forwarding it as accounting information to Accounting Agent;</a:t>
            </a:r>
          </a:p>
          <a:p>
            <a:pPr lvl="1"/>
            <a:r>
              <a:rPr lang="en-US" altLang="zh-CN" sz="1600" dirty="0"/>
              <a:t>Collecting the accounting information from Accounting Agent and relaying it to the OCS for online charging and offline charging</a:t>
            </a:r>
            <a:r>
              <a:rPr lang="en-US" altLang="zh-CN" sz="1600" dirty="0" smtClean="0"/>
              <a:t>.</a:t>
            </a:r>
            <a:endParaRPr lang="zh-CN" altLang="en-US" sz="1600" dirty="0" smtClean="0"/>
          </a:p>
          <a:p>
            <a:r>
              <a:rPr lang="en-US" altLang="zh-CN" sz="1800" dirty="0" smtClean="0"/>
              <a:t>Accounting </a:t>
            </a:r>
            <a:r>
              <a:rPr lang="en-US" altLang="zh-CN" sz="1800" dirty="0"/>
              <a:t>Agent</a:t>
            </a:r>
            <a:endParaRPr lang="zh-CN" altLang="en-US" sz="1800" dirty="0"/>
          </a:p>
          <a:p>
            <a:pPr lvl="1"/>
            <a:r>
              <a:rPr lang="en-US" altLang="zh-CN" sz="1600" dirty="0" smtClean="0"/>
              <a:t>Enforcement </a:t>
            </a:r>
            <a:r>
              <a:rPr lang="en-US" altLang="zh-CN" sz="1600" dirty="0"/>
              <a:t>point of charging in the ASN. </a:t>
            </a:r>
          </a:p>
          <a:p>
            <a:pPr lvl="1"/>
            <a:r>
              <a:rPr lang="en-US" altLang="zh-CN" sz="1600" dirty="0"/>
              <a:t>Enforcing charging policy of PCC rule and generating offline accounting information;</a:t>
            </a:r>
          </a:p>
          <a:p>
            <a:pPr lvl="1"/>
            <a:r>
              <a:rPr lang="en-US" altLang="zh-CN" sz="1600" dirty="0"/>
              <a:t>Reporting accounting information to accounting </a:t>
            </a:r>
            <a:r>
              <a:rPr lang="en-US" altLang="zh-CN" sz="1600" dirty="0" smtClean="0"/>
              <a:t>client</a:t>
            </a:r>
            <a:endParaRPr lang="en-US" altLang="zh-CN" sz="1600" dirty="0"/>
          </a:p>
        </p:txBody>
      </p:sp>
      <p:pic>
        <p:nvPicPr>
          <p:cNvPr id="4" name="图片 3"/>
          <p:cNvPicPr>
            <a:picLocks noChangeAspect="1"/>
          </p:cNvPicPr>
          <p:nvPr/>
        </p:nvPicPr>
        <p:blipFill>
          <a:blip r:embed="rId2"/>
          <a:stretch>
            <a:fillRect/>
          </a:stretch>
        </p:blipFill>
        <p:spPr>
          <a:xfrm>
            <a:off x="2555776" y="3995526"/>
            <a:ext cx="4824536" cy="2745842"/>
          </a:xfrm>
          <a:prstGeom prst="rect">
            <a:avLst/>
          </a:prstGeom>
        </p:spPr>
      </p:pic>
    </p:spTree>
    <p:extLst>
      <p:ext uri="{BB962C8B-B14F-4D97-AF65-F5344CB8AC3E}">
        <p14:creationId xmlns:p14="http://schemas.microsoft.com/office/powerpoint/2010/main" val="2903168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5220072" y="4307623"/>
            <a:ext cx="3744416" cy="2145713"/>
          </a:xfrm>
          <a:prstGeom prst="rect">
            <a:avLst/>
          </a:prstGeom>
        </p:spPr>
      </p:pic>
      <p:sp>
        <p:nvSpPr>
          <p:cNvPr id="2" name="标题 1"/>
          <p:cNvSpPr>
            <a:spLocks noGrp="1"/>
          </p:cNvSpPr>
          <p:nvPr>
            <p:ph type="title"/>
          </p:nvPr>
        </p:nvSpPr>
        <p:spPr/>
        <p:txBody>
          <a:bodyPr/>
          <a:lstStyle/>
          <a:p>
            <a:r>
              <a:rPr lang="en-US" altLang="zh-CN" dirty="0" smtClean="0"/>
              <a:t>Accounting, Charging </a:t>
            </a:r>
            <a:r>
              <a:rPr lang="en-US" altLang="zh-CN" dirty="0"/>
              <a:t>Deployment </a:t>
            </a:r>
            <a:r>
              <a:rPr lang="en-US" altLang="zh-CN" dirty="0" smtClean="0"/>
              <a:t>(3GPP)</a:t>
            </a:r>
            <a:endParaRPr lang="zh-CN" altLang="en-US" dirty="0"/>
          </a:p>
        </p:txBody>
      </p:sp>
      <p:sp>
        <p:nvSpPr>
          <p:cNvPr id="3" name="内容占位符 2"/>
          <p:cNvSpPr>
            <a:spLocks noGrp="1"/>
          </p:cNvSpPr>
          <p:nvPr>
            <p:ph idx="1"/>
          </p:nvPr>
        </p:nvSpPr>
        <p:spPr>
          <a:xfrm>
            <a:off x="457200" y="1340768"/>
            <a:ext cx="8229600" cy="4525963"/>
          </a:xfrm>
        </p:spPr>
        <p:txBody>
          <a:bodyPr/>
          <a:lstStyle/>
          <a:p>
            <a:r>
              <a:rPr lang="en-US" altLang="zh-CN" sz="2400" dirty="0" smtClean="0"/>
              <a:t>Functional blocks for offline charging</a:t>
            </a:r>
          </a:p>
          <a:p>
            <a:pPr lvl="1"/>
            <a:r>
              <a:rPr lang="en-US" altLang="zh-CN" sz="2000" dirty="0"/>
              <a:t>Charging Trigger Function (CTF</a:t>
            </a:r>
            <a:r>
              <a:rPr lang="en-US" altLang="zh-CN" sz="2000" dirty="0" smtClean="0"/>
              <a:t>), mandatory</a:t>
            </a:r>
          </a:p>
          <a:p>
            <a:pPr lvl="2"/>
            <a:r>
              <a:rPr lang="en-US" altLang="zh-CN" sz="1800" dirty="0" smtClean="0"/>
              <a:t>Transferring ‘chargeable events’ to ‘charging events’</a:t>
            </a:r>
          </a:p>
          <a:p>
            <a:pPr lvl="1"/>
            <a:r>
              <a:rPr lang="en-US" altLang="zh-CN" sz="2000" dirty="0" smtClean="0"/>
              <a:t>Charging </a:t>
            </a:r>
            <a:r>
              <a:rPr lang="en-US" altLang="zh-CN" sz="2000" dirty="0"/>
              <a:t>Data Function (CDF</a:t>
            </a:r>
            <a:r>
              <a:rPr lang="en-US" altLang="zh-CN" sz="2000" dirty="0" smtClean="0"/>
              <a:t>)</a:t>
            </a:r>
          </a:p>
          <a:p>
            <a:pPr lvl="2"/>
            <a:r>
              <a:rPr lang="en-US" altLang="zh-CN" sz="1800" dirty="0" smtClean="0"/>
              <a:t>Generate CDR, well defined content and format</a:t>
            </a:r>
            <a:endParaRPr lang="en-US" altLang="zh-CN" sz="1800" dirty="0"/>
          </a:p>
          <a:p>
            <a:pPr lvl="1"/>
            <a:r>
              <a:rPr lang="en-US" altLang="zh-CN" sz="2000" dirty="0"/>
              <a:t>Charging Gateway Function (CGF</a:t>
            </a:r>
            <a:r>
              <a:rPr lang="en-US" altLang="zh-CN" sz="2000" dirty="0" smtClean="0"/>
              <a:t>)</a:t>
            </a:r>
          </a:p>
          <a:p>
            <a:pPr lvl="2"/>
            <a:r>
              <a:rPr lang="en-US" altLang="zh-CN" sz="1800" dirty="0" smtClean="0"/>
              <a:t>Processing, routing, filtering, managing CDR</a:t>
            </a:r>
            <a:endParaRPr lang="zh-CN" altLang="zh-CN" sz="1800" dirty="0"/>
          </a:p>
          <a:p>
            <a:pPr lvl="1"/>
            <a:endParaRPr lang="zh-CN" altLang="en-US" sz="2000" dirty="0"/>
          </a:p>
        </p:txBody>
      </p:sp>
      <p:grpSp>
        <p:nvGrpSpPr>
          <p:cNvPr id="5" name="组合 4"/>
          <p:cNvGrpSpPr>
            <a:grpSpLocks noChangeAspect="1"/>
          </p:cNvGrpSpPr>
          <p:nvPr/>
        </p:nvGrpSpPr>
        <p:grpSpPr>
          <a:xfrm>
            <a:off x="1057269" y="4005064"/>
            <a:ext cx="3159484" cy="814411"/>
            <a:chOff x="611560" y="2303999"/>
            <a:chExt cx="4968552" cy="1557049"/>
          </a:xfrm>
        </p:grpSpPr>
        <p:sp>
          <p:nvSpPr>
            <p:cNvPr id="6" name="圆角矩形 5"/>
            <p:cNvSpPr/>
            <p:nvPr/>
          </p:nvSpPr>
          <p:spPr bwMode="auto">
            <a:xfrm>
              <a:off x="611560" y="2303999"/>
              <a:ext cx="4968552" cy="1557049"/>
            </a:xfrm>
            <a:prstGeom prst="round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400" b="0" i="0" u="none" strike="noStrike" cap="none" normalizeH="0" baseline="0" dirty="0" smtClean="0">
                <a:ln>
                  <a:noFill/>
                </a:ln>
                <a:solidFill>
                  <a:srgbClr val="000000"/>
                </a:solidFill>
                <a:effectLst/>
                <a:latin typeface="+mn-lt"/>
                <a:ea typeface="SimHei" pitchFamily="49" charset="-122"/>
              </a:endParaRPr>
            </a:p>
          </p:txBody>
        </p:sp>
        <p:sp>
          <p:nvSpPr>
            <p:cNvPr id="7" name="圆角矩形 6"/>
            <p:cNvSpPr/>
            <p:nvPr/>
          </p:nvSpPr>
          <p:spPr bwMode="auto">
            <a:xfrm>
              <a:off x="691505" y="2809976"/>
              <a:ext cx="2085002" cy="972109"/>
            </a:xfrm>
            <a:prstGeom prst="round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mn-lt"/>
                  <a:ea typeface="SimHei" pitchFamily="49" charset="-122"/>
                </a:rPr>
                <a:t>Accounting</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mn-lt"/>
                  <a:ea typeface="SimHei" pitchFamily="49" charset="-122"/>
                </a:rPr>
                <a:t> Metrics Collection</a:t>
              </a:r>
              <a:endParaRPr kumimoji="1" lang="zh-CN" altLang="en-US" sz="1200" b="0" i="0" u="none" strike="noStrike" cap="none" normalizeH="0" baseline="0" dirty="0" smtClean="0">
                <a:ln>
                  <a:noFill/>
                </a:ln>
                <a:solidFill>
                  <a:srgbClr val="000000"/>
                </a:solidFill>
                <a:effectLst/>
                <a:latin typeface="+mn-lt"/>
                <a:ea typeface="SimHei" pitchFamily="49" charset="-122"/>
              </a:endParaRPr>
            </a:p>
          </p:txBody>
        </p:sp>
        <p:sp>
          <p:nvSpPr>
            <p:cNvPr id="8" name="圆角矩形 7"/>
            <p:cNvSpPr/>
            <p:nvPr/>
          </p:nvSpPr>
          <p:spPr bwMode="auto">
            <a:xfrm>
              <a:off x="3550344" y="2836536"/>
              <a:ext cx="1944216" cy="972109"/>
            </a:xfrm>
            <a:prstGeom prst="round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mn-lt"/>
                  <a:ea typeface="SimHei" pitchFamily="49" charset="-122"/>
                </a:rPr>
                <a:t>Accounting</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mn-lt"/>
                  <a:ea typeface="SimHei" pitchFamily="49" charset="-122"/>
                </a:rPr>
                <a:t> Data Forwarding</a:t>
              </a:r>
              <a:endParaRPr kumimoji="1" lang="zh-CN" altLang="en-US" sz="1200" b="0" i="0" u="none" strike="noStrike" cap="none" normalizeH="0" baseline="0" dirty="0" smtClean="0">
                <a:ln>
                  <a:noFill/>
                </a:ln>
                <a:solidFill>
                  <a:srgbClr val="000000"/>
                </a:solidFill>
                <a:effectLst/>
                <a:latin typeface="+mn-lt"/>
                <a:ea typeface="SimHei" pitchFamily="49" charset="-122"/>
              </a:endParaRPr>
            </a:p>
          </p:txBody>
        </p:sp>
      </p:grpSp>
      <p:sp>
        <p:nvSpPr>
          <p:cNvPr id="9" name="文本框 9"/>
          <p:cNvSpPr txBox="1"/>
          <p:nvPr/>
        </p:nvSpPr>
        <p:spPr>
          <a:xfrm>
            <a:off x="4259647" y="4058300"/>
            <a:ext cx="778723" cy="430887"/>
          </a:xfrm>
          <a:prstGeom prst="rect">
            <a:avLst/>
          </a:prstGeom>
          <a:noFill/>
        </p:spPr>
        <p:txBody>
          <a:bodyPr wrap="square" rtlCol="0">
            <a:spAutoFit/>
          </a:bodyPr>
          <a:lstStyle/>
          <a:p>
            <a:pPr algn="ctr"/>
            <a:r>
              <a:rPr lang="en-US" altLang="zh-CN" sz="1100" dirty="0" smtClean="0">
                <a:latin typeface="+mn-lt"/>
              </a:rPr>
              <a:t>Charging events</a:t>
            </a:r>
            <a:endParaRPr lang="zh-CN" altLang="en-US" sz="1100" dirty="0">
              <a:latin typeface="+mn-lt"/>
            </a:endParaRPr>
          </a:p>
        </p:txBody>
      </p:sp>
      <p:cxnSp>
        <p:nvCxnSpPr>
          <p:cNvPr id="10" name="直接箭头连接符 9"/>
          <p:cNvCxnSpPr/>
          <p:nvPr/>
        </p:nvCxnSpPr>
        <p:spPr bwMode="auto">
          <a:xfrm>
            <a:off x="203977" y="4505321"/>
            <a:ext cx="925481" cy="1"/>
          </a:xfrm>
          <a:prstGeom prst="straightConnector1">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11" name="文本框 11"/>
          <p:cNvSpPr txBox="1"/>
          <p:nvPr/>
        </p:nvSpPr>
        <p:spPr>
          <a:xfrm>
            <a:off x="186376" y="4099376"/>
            <a:ext cx="924253" cy="430887"/>
          </a:xfrm>
          <a:prstGeom prst="rect">
            <a:avLst/>
          </a:prstGeom>
          <a:noFill/>
          <a:ln>
            <a:noFill/>
          </a:ln>
        </p:spPr>
        <p:txBody>
          <a:bodyPr wrap="square" rtlCol="0">
            <a:spAutoFit/>
          </a:bodyPr>
          <a:lstStyle/>
          <a:p>
            <a:pPr algn="ctr"/>
            <a:r>
              <a:rPr lang="en-US" altLang="zh-CN" sz="1100" dirty="0" smtClean="0">
                <a:latin typeface="+mn-lt"/>
              </a:rPr>
              <a:t>Chargeable events</a:t>
            </a:r>
            <a:endParaRPr lang="zh-CN" altLang="en-US" sz="1100" dirty="0">
              <a:latin typeface="+mn-lt"/>
            </a:endParaRPr>
          </a:p>
        </p:txBody>
      </p:sp>
      <p:sp>
        <p:nvSpPr>
          <p:cNvPr id="12" name="文本框 12"/>
          <p:cNvSpPr txBox="1"/>
          <p:nvPr/>
        </p:nvSpPr>
        <p:spPr>
          <a:xfrm>
            <a:off x="2421065" y="4053181"/>
            <a:ext cx="603811" cy="307777"/>
          </a:xfrm>
          <a:prstGeom prst="rect">
            <a:avLst/>
          </a:prstGeom>
          <a:noFill/>
        </p:spPr>
        <p:txBody>
          <a:bodyPr wrap="square" rtlCol="0">
            <a:spAutoFit/>
          </a:bodyPr>
          <a:lstStyle/>
          <a:p>
            <a:r>
              <a:rPr lang="en-US" altLang="zh-CN" sz="1400" dirty="0" smtClean="0">
                <a:latin typeface="+mn-lt"/>
              </a:rPr>
              <a:t>CTF</a:t>
            </a:r>
            <a:endParaRPr lang="zh-CN" altLang="en-US" sz="1400" dirty="0">
              <a:latin typeface="+mn-lt"/>
            </a:endParaRPr>
          </a:p>
        </p:txBody>
      </p:sp>
      <p:cxnSp>
        <p:nvCxnSpPr>
          <p:cNvPr id="13" name="直接箭头连接符 12"/>
          <p:cNvCxnSpPr/>
          <p:nvPr/>
        </p:nvCxnSpPr>
        <p:spPr bwMode="auto">
          <a:xfrm>
            <a:off x="2445885" y="4522049"/>
            <a:ext cx="480146" cy="0"/>
          </a:xfrm>
          <a:prstGeom prst="straightConnector1">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14" name="文本框 14"/>
          <p:cNvSpPr txBox="1"/>
          <p:nvPr/>
        </p:nvSpPr>
        <p:spPr>
          <a:xfrm>
            <a:off x="1643277" y="4851852"/>
            <a:ext cx="1987467" cy="261610"/>
          </a:xfrm>
          <a:prstGeom prst="rect">
            <a:avLst/>
          </a:prstGeom>
          <a:noFill/>
          <a:ln>
            <a:noFill/>
          </a:ln>
        </p:spPr>
        <p:txBody>
          <a:bodyPr wrap="square" rtlCol="0">
            <a:spAutoFit/>
          </a:bodyPr>
          <a:lstStyle/>
          <a:p>
            <a:pPr algn="ctr"/>
            <a:r>
              <a:rPr lang="en-US" altLang="zh-CN" sz="1100" dirty="0" smtClean="0">
                <a:latin typeface="+mn-lt"/>
              </a:rPr>
              <a:t>Collected accounting metrics</a:t>
            </a:r>
            <a:endParaRPr lang="zh-CN" altLang="en-US" sz="1100" dirty="0">
              <a:latin typeface="+mn-lt"/>
            </a:endParaRPr>
          </a:p>
        </p:txBody>
      </p:sp>
      <p:cxnSp>
        <p:nvCxnSpPr>
          <p:cNvPr id="15" name="直接箭头连接符 14"/>
          <p:cNvCxnSpPr/>
          <p:nvPr/>
        </p:nvCxnSpPr>
        <p:spPr bwMode="auto">
          <a:xfrm flipH="1" flipV="1">
            <a:off x="2637010" y="4522049"/>
            <a:ext cx="1" cy="400595"/>
          </a:xfrm>
          <a:prstGeom prst="straightConnector1">
            <a:avLst/>
          </a:prstGeom>
          <a:gradFill rotWithShape="0">
            <a:gsLst>
              <a:gs pos="0">
                <a:srgbClr val="FFFFFF"/>
              </a:gs>
              <a:gs pos="100000">
                <a:srgbClr val="CACAC7"/>
              </a:gs>
            </a:gsLst>
            <a:lin ang="5400000" scaled="1"/>
          </a:gradFill>
          <a:ln w="19050" cap="flat" cmpd="sng" algn="ctr">
            <a:solidFill>
              <a:srgbClr val="57564F"/>
            </a:solidFill>
            <a:prstDash val="dash"/>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16" name="直接箭头连接符 15"/>
          <p:cNvCxnSpPr/>
          <p:nvPr/>
        </p:nvCxnSpPr>
        <p:spPr bwMode="auto">
          <a:xfrm flipV="1">
            <a:off x="4177664" y="4479692"/>
            <a:ext cx="838783" cy="7986"/>
          </a:xfrm>
          <a:prstGeom prst="straightConnector1">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17" name="文本框 17"/>
          <p:cNvSpPr txBox="1"/>
          <p:nvPr/>
        </p:nvSpPr>
        <p:spPr>
          <a:xfrm>
            <a:off x="4451371" y="4498705"/>
            <a:ext cx="351270" cy="261610"/>
          </a:xfrm>
          <a:prstGeom prst="rect">
            <a:avLst/>
          </a:prstGeom>
          <a:noFill/>
          <a:ln>
            <a:noFill/>
          </a:ln>
        </p:spPr>
        <p:txBody>
          <a:bodyPr wrap="square" rtlCol="0">
            <a:spAutoFit/>
          </a:bodyPr>
          <a:lstStyle/>
          <a:p>
            <a:pPr algn="ctr"/>
            <a:r>
              <a:rPr lang="en-US" altLang="zh-CN" sz="1100" dirty="0" err="1" smtClean="0">
                <a:latin typeface="+mn-lt"/>
              </a:rPr>
              <a:t>Rf</a:t>
            </a:r>
            <a:endParaRPr lang="zh-CN" altLang="en-US" sz="1100" dirty="0">
              <a:latin typeface="+mn-lt"/>
            </a:endParaRPr>
          </a:p>
        </p:txBody>
      </p:sp>
      <p:sp>
        <p:nvSpPr>
          <p:cNvPr id="18" name="文本框 23"/>
          <p:cNvSpPr txBox="1"/>
          <p:nvPr/>
        </p:nvSpPr>
        <p:spPr>
          <a:xfrm>
            <a:off x="76046" y="5055335"/>
            <a:ext cx="5144026" cy="430887"/>
          </a:xfrm>
          <a:prstGeom prst="rect">
            <a:avLst/>
          </a:prstGeom>
          <a:noFill/>
          <a:ln>
            <a:noFill/>
          </a:ln>
        </p:spPr>
        <p:txBody>
          <a:bodyPr wrap="square" rtlCol="0">
            <a:spAutoFit/>
          </a:bodyPr>
          <a:lstStyle/>
          <a:p>
            <a:r>
              <a:rPr lang="en-US" altLang="zh-CN" sz="1100" b="1" dirty="0" smtClean="0">
                <a:latin typeface="+mn-lt"/>
              </a:rPr>
              <a:t>Chargeable </a:t>
            </a:r>
            <a:r>
              <a:rPr lang="en-US" altLang="zh-CN" sz="1100" b="1" dirty="0" smtClean="0">
                <a:latin typeface="+mn-lt"/>
              </a:rPr>
              <a:t>event:  </a:t>
            </a:r>
            <a:r>
              <a:rPr lang="en-US" altLang="zh-CN" sz="1100" dirty="0" smtClean="0">
                <a:latin typeface="+mn-lt"/>
              </a:rPr>
              <a:t>A single </a:t>
            </a:r>
            <a:r>
              <a:rPr lang="en-US" altLang="zh-CN" sz="1100" dirty="0">
                <a:latin typeface="+mn-lt"/>
              </a:rPr>
              <a:t>call, service profile administration, </a:t>
            </a:r>
            <a:r>
              <a:rPr lang="en-US" altLang="zh-CN" sz="1100" dirty="0" smtClean="0">
                <a:latin typeface="+mn-lt"/>
              </a:rPr>
              <a:t>or roaming</a:t>
            </a:r>
            <a:r>
              <a:rPr lang="en-US" altLang="zh-CN" sz="1100" dirty="0" smtClean="0">
                <a:latin typeface="+mn-lt"/>
              </a:rPr>
              <a:t>.</a:t>
            </a:r>
          </a:p>
          <a:p>
            <a:r>
              <a:rPr lang="en-US" altLang="zh-CN" sz="1100" b="1" dirty="0"/>
              <a:t>Charging event </a:t>
            </a:r>
            <a:r>
              <a:rPr lang="en-US" altLang="zh-CN" sz="1100" b="1" dirty="0" smtClean="0"/>
              <a:t>: </a:t>
            </a:r>
            <a:r>
              <a:rPr lang="en-US" altLang="zh-CN" sz="1100" dirty="0" smtClean="0"/>
              <a:t>Set </a:t>
            </a:r>
            <a:r>
              <a:rPr lang="en-US" altLang="zh-CN" sz="1100" dirty="0"/>
              <a:t>of charging information forwarded by the CTF</a:t>
            </a:r>
            <a:r>
              <a:rPr lang="en-US" altLang="zh-CN" sz="1100" dirty="0" smtClean="0"/>
              <a:t>.</a:t>
            </a:r>
            <a:endParaRPr lang="en-US" altLang="zh-CN" sz="1100" dirty="0"/>
          </a:p>
        </p:txBody>
      </p:sp>
      <p:sp>
        <p:nvSpPr>
          <p:cNvPr id="19" name="文本框 23"/>
          <p:cNvSpPr txBox="1"/>
          <p:nvPr/>
        </p:nvSpPr>
        <p:spPr>
          <a:xfrm>
            <a:off x="73074" y="5517232"/>
            <a:ext cx="4943373" cy="1200329"/>
          </a:xfrm>
          <a:prstGeom prst="rect">
            <a:avLst/>
          </a:prstGeom>
          <a:noFill/>
          <a:ln>
            <a:noFill/>
          </a:ln>
        </p:spPr>
        <p:txBody>
          <a:bodyPr wrap="square" rtlCol="0">
            <a:spAutoFit/>
          </a:bodyPr>
          <a:lstStyle/>
          <a:p>
            <a:pPr marL="171450" indent="-171450">
              <a:buFont typeface="Arial" panose="020B0604020202020204" pitchFamily="34" charset="0"/>
              <a:buChar char="•"/>
            </a:pPr>
            <a:r>
              <a:rPr lang="en-US" altLang="zh-CN" b="1" dirty="0">
                <a:latin typeface="+mn-lt"/>
              </a:rPr>
              <a:t>Accounting  Metrics Collection</a:t>
            </a:r>
          </a:p>
          <a:p>
            <a:pPr marL="360000" lvl="1" indent="-171450">
              <a:buFont typeface="Arial" panose="020B0604020202020204" pitchFamily="34" charset="0"/>
              <a:buChar char="•"/>
            </a:pPr>
            <a:r>
              <a:rPr lang="en-US" altLang="zh-CN" dirty="0" smtClean="0">
                <a:latin typeface="+mn-lt"/>
              </a:rPr>
              <a:t>Provide </a:t>
            </a:r>
            <a:r>
              <a:rPr lang="en-US" altLang="zh-CN" dirty="0">
                <a:latin typeface="+mn-lt"/>
              </a:rPr>
              <a:t>metrics that identify the user and the user’s consumption of network resources and/or services in real-time. </a:t>
            </a:r>
          </a:p>
          <a:p>
            <a:pPr marL="171450" indent="-171450">
              <a:buFont typeface="Arial" panose="020B0604020202020204" pitchFamily="34" charset="0"/>
              <a:buChar char="•"/>
            </a:pPr>
            <a:r>
              <a:rPr lang="en-US" altLang="zh-CN" b="1" dirty="0">
                <a:latin typeface="+mn-lt"/>
              </a:rPr>
              <a:t>Accounting Data Forwarding</a:t>
            </a:r>
          </a:p>
          <a:p>
            <a:pPr marL="360000" lvl="1" indent="-171450">
              <a:buFont typeface="Arial" panose="020B0604020202020204" pitchFamily="34" charset="0"/>
              <a:buChar char="•"/>
            </a:pPr>
            <a:r>
              <a:rPr lang="en-US" altLang="zh-CN" dirty="0" smtClean="0">
                <a:latin typeface="+mn-lt"/>
              </a:rPr>
              <a:t>Assembles </a:t>
            </a:r>
            <a:r>
              <a:rPr lang="en-US" altLang="zh-CN" dirty="0">
                <a:latin typeface="+mn-lt"/>
              </a:rPr>
              <a:t>charging events </a:t>
            </a:r>
            <a:endParaRPr lang="en-US" altLang="zh-CN" dirty="0" smtClean="0">
              <a:latin typeface="+mn-lt"/>
            </a:endParaRPr>
          </a:p>
          <a:p>
            <a:pPr marL="360000" lvl="1" indent="-171450">
              <a:buFont typeface="Arial" panose="020B0604020202020204" pitchFamily="34" charset="0"/>
              <a:buChar char="•"/>
            </a:pPr>
            <a:r>
              <a:rPr lang="en-US" altLang="zh-CN" dirty="0" smtClean="0">
                <a:latin typeface="+mn-lt"/>
              </a:rPr>
              <a:t>Forwards </a:t>
            </a:r>
            <a:r>
              <a:rPr lang="en-US" altLang="zh-CN" dirty="0">
                <a:latin typeface="+mn-lt"/>
              </a:rPr>
              <a:t>the charging events towards the </a:t>
            </a:r>
            <a:r>
              <a:rPr lang="en-US" altLang="zh-CN" dirty="0" smtClean="0">
                <a:latin typeface="+mn-lt"/>
              </a:rPr>
              <a:t>CDF</a:t>
            </a:r>
            <a:endParaRPr lang="en-US" altLang="zh-CN" dirty="0" smtClean="0">
              <a:latin typeface="+mn-lt"/>
            </a:endParaRPr>
          </a:p>
        </p:txBody>
      </p:sp>
    </p:spTree>
    <p:extLst>
      <p:ext uri="{BB962C8B-B14F-4D97-AF65-F5344CB8AC3E}">
        <p14:creationId xmlns:p14="http://schemas.microsoft.com/office/powerpoint/2010/main" val="1631869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Accounting and Monitoring </a:t>
            </a:r>
            <a:r>
              <a:rPr lang="en-US" altLang="zh-CN" dirty="0" smtClean="0"/>
              <a:t>Mapping </a:t>
            </a:r>
            <a:r>
              <a:rPr lang="en-US" altLang="zh-CN" dirty="0"/>
              <a:t>to NRM</a:t>
            </a:r>
            <a:endParaRPr lang="zh-CN" altLang="en-US" dirty="0"/>
          </a:p>
        </p:txBody>
      </p:sp>
      <p:sp>
        <p:nvSpPr>
          <p:cNvPr id="3" name="内容占位符 2"/>
          <p:cNvSpPr>
            <a:spLocks noGrp="1"/>
          </p:cNvSpPr>
          <p:nvPr>
            <p:ph idx="1"/>
          </p:nvPr>
        </p:nvSpPr>
        <p:spPr/>
        <p:txBody>
          <a:bodyPr/>
          <a:lstStyle/>
          <a:p>
            <a:endParaRPr lang="zh-CN" altLang="en-US"/>
          </a:p>
        </p:txBody>
      </p:sp>
      <p:sp>
        <p:nvSpPr>
          <p:cNvPr id="4" name="Rounded Rectangle 3"/>
          <p:cNvSpPr/>
          <p:nvPr/>
        </p:nvSpPr>
        <p:spPr bwMode="auto">
          <a:xfrm>
            <a:off x="611560" y="4590654"/>
            <a:ext cx="1373891" cy="1504737"/>
          </a:xfrm>
          <a:prstGeom prst="roundRect">
            <a:avLst>
              <a:gd name="adj" fmla="val 8545"/>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endParaRPr lang="en-US" sz="1600" b="0">
              <a:latin typeface="+mn-lt"/>
              <a:cs typeface="+mn-cs"/>
            </a:endParaRPr>
          </a:p>
        </p:txBody>
      </p:sp>
      <p:sp>
        <p:nvSpPr>
          <p:cNvPr id="5" name="Rounded Rectangle 4"/>
          <p:cNvSpPr/>
          <p:nvPr/>
        </p:nvSpPr>
        <p:spPr bwMode="auto">
          <a:xfrm>
            <a:off x="2705108" y="4377647"/>
            <a:ext cx="1962701" cy="1717744"/>
          </a:xfrm>
          <a:prstGeom prst="roundRect">
            <a:avLst>
              <a:gd name="adj" fmla="val 10654"/>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endParaRPr lang="en-US" sz="1600" b="0">
              <a:latin typeface="+mn-lt"/>
              <a:cs typeface="+mn-cs"/>
            </a:endParaRPr>
          </a:p>
        </p:txBody>
      </p:sp>
      <p:sp>
        <p:nvSpPr>
          <p:cNvPr id="6" name="TextBox 5"/>
          <p:cNvSpPr txBox="1"/>
          <p:nvPr/>
        </p:nvSpPr>
        <p:spPr>
          <a:xfrm>
            <a:off x="5450327" y="6036107"/>
            <a:ext cx="1303628" cy="290674"/>
          </a:xfrm>
          <a:prstGeom prst="rect">
            <a:avLst/>
          </a:prstGeom>
          <a:noFill/>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defRPr/>
            </a:pPr>
            <a:r>
              <a:rPr lang="en-US" sz="1600" dirty="0">
                <a:latin typeface="+mn-lt"/>
                <a:cs typeface="+mn-cs"/>
              </a:rPr>
              <a:t>Access Router</a:t>
            </a:r>
          </a:p>
        </p:txBody>
      </p:sp>
      <p:sp>
        <p:nvSpPr>
          <p:cNvPr id="7" name="TextBox 6"/>
          <p:cNvSpPr txBox="1"/>
          <p:nvPr/>
        </p:nvSpPr>
        <p:spPr>
          <a:xfrm>
            <a:off x="3029663" y="6036107"/>
            <a:ext cx="1420614" cy="290674"/>
          </a:xfrm>
          <a:prstGeom prst="rect">
            <a:avLst/>
          </a:prstGeom>
          <a:noFill/>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defRPr/>
            </a:pPr>
            <a:r>
              <a:rPr lang="en-US" sz="1600" dirty="0">
                <a:latin typeface="+mn-lt"/>
                <a:cs typeface="+mn-cs"/>
              </a:rPr>
              <a:t>Access Network</a:t>
            </a:r>
          </a:p>
        </p:txBody>
      </p:sp>
      <p:sp>
        <p:nvSpPr>
          <p:cNvPr id="8" name="TextBox 7"/>
          <p:cNvSpPr txBox="1"/>
          <p:nvPr/>
        </p:nvSpPr>
        <p:spPr>
          <a:xfrm>
            <a:off x="870691" y="6045648"/>
            <a:ext cx="823192" cy="290674"/>
          </a:xfrm>
          <a:prstGeom prst="rect">
            <a:avLst/>
          </a:prstGeom>
          <a:noFill/>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defRPr/>
            </a:pPr>
            <a:r>
              <a:rPr lang="en-US" sz="1600" dirty="0">
                <a:latin typeface="+mn-lt"/>
                <a:cs typeface="+mn-cs"/>
              </a:rPr>
              <a:t>Terminal</a:t>
            </a:r>
          </a:p>
        </p:txBody>
      </p:sp>
      <p:sp>
        <p:nvSpPr>
          <p:cNvPr id="9" name="Rounded Rectangle 8"/>
          <p:cNvSpPr/>
          <p:nvPr/>
        </p:nvSpPr>
        <p:spPr bwMode="auto">
          <a:xfrm>
            <a:off x="5452889" y="4590654"/>
            <a:ext cx="1439314" cy="1504737"/>
          </a:xfrm>
          <a:prstGeom prst="roundRect">
            <a:avLst>
              <a:gd name="adj" fmla="val 12471"/>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endParaRPr lang="en-US" sz="1600" b="0">
              <a:latin typeface="+mn-lt"/>
              <a:cs typeface="+mn-cs"/>
            </a:endParaRPr>
          </a:p>
        </p:txBody>
      </p:sp>
      <p:cxnSp>
        <p:nvCxnSpPr>
          <p:cNvPr id="10" name="Straight Connector 135"/>
          <p:cNvCxnSpPr>
            <a:cxnSpLocks noChangeShapeType="1"/>
          </p:cNvCxnSpPr>
          <p:nvPr/>
        </p:nvCxnSpPr>
        <p:spPr bwMode="auto">
          <a:xfrm>
            <a:off x="1920027" y="5702851"/>
            <a:ext cx="850504" cy="0"/>
          </a:xfrm>
          <a:prstGeom prst="line">
            <a:avLst/>
          </a:prstGeom>
          <a:noFill/>
          <a:ln w="28575" cmpd="sng" algn="ctr">
            <a:solidFill>
              <a:schemeClr val="tx1"/>
            </a:solidFill>
            <a:round/>
            <a:headEnd type="none" w="sm" len="sm"/>
            <a:tailEnd type="none" w="sm" len="sm"/>
          </a:ln>
        </p:spPr>
      </p:cxnSp>
      <p:sp>
        <p:nvSpPr>
          <p:cNvPr id="11" name="Rounded Rectangle 10"/>
          <p:cNvSpPr/>
          <p:nvPr/>
        </p:nvSpPr>
        <p:spPr bwMode="auto">
          <a:xfrm>
            <a:off x="1069524" y="5179464"/>
            <a:ext cx="850504" cy="785080"/>
          </a:xfrm>
          <a:prstGeom prst="roundRect">
            <a:avLst>
              <a:gd name="adj" fmla="val 0"/>
            </a:avLst>
          </a:prstGeom>
          <a:solidFill>
            <a:schemeClr val="bg1"/>
          </a:solidFill>
          <a:ln w="12700" cap="flat" cmpd="sng" algn="ctr">
            <a:solidFill>
              <a:schemeClr val="tx1"/>
            </a:solidFill>
            <a:prstDash val="solid"/>
            <a:round/>
            <a:headEnd type="none" w="sm" len="sm"/>
            <a:tailEnd type="none" w="sm" len="sm"/>
          </a:ln>
          <a:effectLst/>
        </p:spPr>
        <p:txBody>
          <a:bodyPr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TEI</a:t>
            </a:r>
            <a:endParaRPr lang="en-US" sz="1600" b="0" dirty="0">
              <a:latin typeface="+mn-lt"/>
              <a:cs typeface="+mn-cs"/>
            </a:endParaRPr>
          </a:p>
        </p:txBody>
      </p:sp>
      <p:grpSp>
        <p:nvGrpSpPr>
          <p:cNvPr id="12" name="Group 6"/>
          <p:cNvGrpSpPr>
            <a:grpSpLocks/>
          </p:cNvGrpSpPr>
          <p:nvPr/>
        </p:nvGrpSpPr>
        <p:grpSpPr bwMode="auto">
          <a:xfrm>
            <a:off x="2097213" y="5622438"/>
            <a:ext cx="382886" cy="369834"/>
            <a:chOff x="2729564" y="5063075"/>
            <a:chExt cx="446136" cy="430253"/>
          </a:xfrm>
        </p:grpSpPr>
        <p:sp>
          <p:nvSpPr>
            <p:cNvPr id="13" name="TextBox 137"/>
            <p:cNvSpPr txBox="1">
              <a:spLocks noChangeArrowheads="1"/>
            </p:cNvSpPr>
            <p:nvPr/>
          </p:nvSpPr>
          <p:spPr bwMode="auto">
            <a:xfrm>
              <a:off x="2729564" y="5155168"/>
              <a:ext cx="446136" cy="338160"/>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R1</a:t>
              </a:r>
            </a:p>
          </p:txBody>
        </p:sp>
        <p:sp>
          <p:nvSpPr>
            <p:cNvPr id="14" name="Oval 136"/>
            <p:cNvSpPr>
              <a:spLocks noChangeArrowheads="1"/>
            </p:cNvSpPr>
            <p:nvPr/>
          </p:nvSpPr>
          <p:spPr bwMode="auto">
            <a:xfrm>
              <a:off x="286035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sp>
        <p:nvSpPr>
          <p:cNvPr id="15" name="Rounded Rectangle 12"/>
          <p:cNvSpPr/>
          <p:nvPr/>
        </p:nvSpPr>
        <p:spPr bwMode="auto">
          <a:xfrm>
            <a:off x="2229412" y="1772710"/>
            <a:ext cx="1177621" cy="850504"/>
          </a:xfrm>
          <a:prstGeom prst="roundRect">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CIS</a:t>
            </a:r>
            <a:endParaRPr lang="en-US" sz="1600" dirty="0">
              <a:latin typeface="+mn-lt"/>
              <a:cs typeface="+mn-cs"/>
            </a:endParaRPr>
          </a:p>
        </p:txBody>
      </p:sp>
      <p:cxnSp>
        <p:nvCxnSpPr>
          <p:cNvPr id="16" name="Elbow Connector 11"/>
          <p:cNvCxnSpPr>
            <a:cxnSpLocks noChangeShapeType="1"/>
          </p:cNvCxnSpPr>
          <p:nvPr/>
        </p:nvCxnSpPr>
        <p:spPr bwMode="auto">
          <a:xfrm flipV="1">
            <a:off x="1920027" y="3282187"/>
            <a:ext cx="3532862" cy="1590606"/>
          </a:xfrm>
          <a:prstGeom prst="bentConnector3">
            <a:avLst>
              <a:gd name="adj1" fmla="val 10440"/>
            </a:avLst>
          </a:prstGeom>
          <a:noFill/>
          <a:ln w="12700" algn="ctr">
            <a:solidFill>
              <a:schemeClr val="tx1"/>
            </a:solidFill>
            <a:prstDash val="dash"/>
            <a:round/>
            <a:headEnd type="none" w="sm" len="sm"/>
            <a:tailEnd type="none" w="sm" len="sm"/>
          </a:ln>
        </p:spPr>
      </p:cxnSp>
      <p:grpSp>
        <p:nvGrpSpPr>
          <p:cNvPr id="17" name="Group 62"/>
          <p:cNvGrpSpPr>
            <a:grpSpLocks/>
          </p:cNvGrpSpPr>
          <p:nvPr/>
        </p:nvGrpSpPr>
        <p:grpSpPr bwMode="auto">
          <a:xfrm>
            <a:off x="2219886" y="4255360"/>
            <a:ext cx="461069" cy="290674"/>
            <a:chOff x="2837267" y="4952817"/>
            <a:chExt cx="537875" cy="338045"/>
          </a:xfrm>
        </p:grpSpPr>
        <p:sp>
          <p:nvSpPr>
            <p:cNvPr id="18" name="TextBox 63"/>
            <p:cNvSpPr txBox="1">
              <a:spLocks noChangeArrowheads="1"/>
            </p:cNvSpPr>
            <p:nvPr/>
          </p:nvSpPr>
          <p:spPr bwMode="auto">
            <a:xfrm>
              <a:off x="2928473" y="4952817"/>
              <a:ext cx="446669" cy="338045"/>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R2</a:t>
              </a:r>
            </a:p>
          </p:txBody>
        </p:sp>
        <p:sp>
          <p:nvSpPr>
            <p:cNvPr id="19" name="Oval 64"/>
            <p:cNvSpPr>
              <a:spLocks noChangeArrowheads="1"/>
            </p:cNvSpPr>
            <p:nvPr/>
          </p:nvSpPr>
          <p:spPr bwMode="auto">
            <a:xfrm>
              <a:off x="283726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grpSp>
        <p:nvGrpSpPr>
          <p:cNvPr id="20" name="Group 65"/>
          <p:cNvGrpSpPr>
            <a:grpSpLocks/>
          </p:cNvGrpSpPr>
          <p:nvPr/>
        </p:nvGrpSpPr>
        <p:grpSpPr bwMode="auto">
          <a:xfrm>
            <a:off x="2861775" y="2673178"/>
            <a:ext cx="563119" cy="290674"/>
            <a:chOff x="2837267" y="4952817"/>
            <a:chExt cx="654926" cy="338045"/>
          </a:xfrm>
        </p:grpSpPr>
        <p:sp>
          <p:nvSpPr>
            <p:cNvPr id="21" name="TextBox 66"/>
            <p:cNvSpPr txBox="1">
              <a:spLocks noChangeArrowheads="1"/>
            </p:cNvSpPr>
            <p:nvPr/>
          </p:nvSpPr>
          <p:spPr bwMode="auto">
            <a:xfrm>
              <a:off x="2933236" y="4952817"/>
              <a:ext cx="558957" cy="338045"/>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dirty="0">
                  <a:latin typeface="Arial" charset="0"/>
                </a:rPr>
                <a:t>R10</a:t>
              </a:r>
            </a:p>
          </p:txBody>
        </p:sp>
        <p:sp>
          <p:nvSpPr>
            <p:cNvPr id="22" name="Oval 67"/>
            <p:cNvSpPr>
              <a:spLocks noChangeArrowheads="1"/>
            </p:cNvSpPr>
            <p:nvPr/>
          </p:nvSpPr>
          <p:spPr bwMode="auto">
            <a:xfrm>
              <a:off x="283726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cxnSp>
        <p:nvCxnSpPr>
          <p:cNvPr id="23" name="Straight Connector 70"/>
          <p:cNvCxnSpPr>
            <a:cxnSpLocks noChangeShapeType="1"/>
          </p:cNvCxnSpPr>
          <p:nvPr/>
        </p:nvCxnSpPr>
        <p:spPr bwMode="auto">
          <a:xfrm>
            <a:off x="1920027" y="5003639"/>
            <a:ext cx="850504" cy="0"/>
          </a:xfrm>
          <a:prstGeom prst="line">
            <a:avLst/>
          </a:prstGeom>
          <a:noFill/>
          <a:ln w="12700" algn="ctr">
            <a:solidFill>
              <a:schemeClr val="tx1"/>
            </a:solidFill>
            <a:prstDash val="dash"/>
            <a:round/>
            <a:headEnd type="none" w="sm" len="sm"/>
            <a:tailEnd type="none" w="sm" len="sm"/>
          </a:ln>
        </p:spPr>
      </p:cxnSp>
      <p:grpSp>
        <p:nvGrpSpPr>
          <p:cNvPr id="24" name="Group 71"/>
          <p:cNvGrpSpPr>
            <a:grpSpLocks/>
          </p:cNvGrpSpPr>
          <p:nvPr/>
        </p:nvGrpSpPr>
        <p:grpSpPr bwMode="auto">
          <a:xfrm>
            <a:off x="2109480" y="4935490"/>
            <a:ext cx="382886" cy="384391"/>
            <a:chOff x="2731663" y="5063075"/>
            <a:chExt cx="446136" cy="448496"/>
          </a:xfrm>
        </p:grpSpPr>
        <p:sp>
          <p:nvSpPr>
            <p:cNvPr id="25" name="TextBox 72"/>
            <p:cNvSpPr txBox="1">
              <a:spLocks noChangeArrowheads="1"/>
            </p:cNvSpPr>
            <p:nvPr/>
          </p:nvSpPr>
          <p:spPr bwMode="auto">
            <a:xfrm>
              <a:off x="2731663" y="5172421"/>
              <a:ext cx="446136" cy="339150"/>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R8</a:t>
              </a:r>
            </a:p>
          </p:txBody>
        </p:sp>
        <p:sp>
          <p:nvSpPr>
            <p:cNvPr id="26" name="Oval 73"/>
            <p:cNvSpPr>
              <a:spLocks noChangeArrowheads="1"/>
            </p:cNvSpPr>
            <p:nvPr/>
          </p:nvSpPr>
          <p:spPr bwMode="auto">
            <a:xfrm>
              <a:off x="286035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sp>
        <p:nvSpPr>
          <p:cNvPr id="27" name="Rounded Rectangle 18"/>
          <p:cNvSpPr/>
          <p:nvPr/>
        </p:nvSpPr>
        <p:spPr bwMode="auto">
          <a:xfrm>
            <a:off x="2774620" y="4492230"/>
            <a:ext cx="1827765" cy="664962"/>
          </a:xfrm>
          <a:prstGeom prst="roundRect">
            <a:avLst>
              <a:gd name="adj" fmla="val 11710"/>
            </a:avLst>
          </a:prstGeom>
          <a:solidFill>
            <a:schemeClr val="bg1"/>
          </a:solidFill>
          <a:ln w="12700" cap="flat" cmpd="sng" algn="ctr">
            <a:solidFill>
              <a:srgbClr val="000000"/>
            </a:solidFill>
            <a:prstDash val="solid"/>
            <a:round/>
            <a:headEnd type="none" w="sm" len="sm"/>
            <a:tailEnd type="none" w="sm" len="sm"/>
          </a:ln>
          <a:effectLst/>
        </p:spPr>
        <p:txBody>
          <a:bodyPr lIns="0" rIns="0" anchor="b"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ANC</a:t>
            </a:r>
            <a:endParaRPr lang="en-US" sz="1600" dirty="0">
              <a:latin typeface="+mn-lt"/>
              <a:cs typeface="+mn-cs"/>
            </a:endParaRPr>
          </a:p>
        </p:txBody>
      </p:sp>
      <p:sp>
        <p:nvSpPr>
          <p:cNvPr id="28" name="Rounded Rectangle 19"/>
          <p:cNvSpPr/>
          <p:nvPr/>
        </p:nvSpPr>
        <p:spPr bwMode="auto">
          <a:xfrm>
            <a:off x="1069524" y="4721501"/>
            <a:ext cx="850504" cy="457964"/>
          </a:xfrm>
          <a:prstGeom prst="roundRect">
            <a:avLst>
              <a:gd name="adj" fmla="val 27490"/>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TEC</a:t>
            </a:r>
            <a:endParaRPr lang="en-US" sz="1600" dirty="0">
              <a:latin typeface="+mn-lt"/>
              <a:cs typeface="+mn-cs"/>
            </a:endParaRPr>
          </a:p>
        </p:txBody>
      </p:sp>
      <p:cxnSp>
        <p:nvCxnSpPr>
          <p:cNvPr id="29" name="Straight Connector 10"/>
          <p:cNvCxnSpPr>
            <a:cxnSpLocks noChangeShapeType="1"/>
          </p:cNvCxnSpPr>
          <p:nvPr/>
        </p:nvCxnSpPr>
        <p:spPr bwMode="auto">
          <a:xfrm flipH="1">
            <a:off x="4569674" y="3805574"/>
            <a:ext cx="883215" cy="956817"/>
          </a:xfrm>
          <a:prstGeom prst="line">
            <a:avLst/>
          </a:prstGeom>
          <a:noFill/>
          <a:ln w="12700" algn="ctr">
            <a:solidFill>
              <a:schemeClr val="tx1"/>
            </a:solidFill>
            <a:prstDash val="dash"/>
            <a:round/>
            <a:headEnd type="none" w="sm" len="sm"/>
            <a:tailEnd type="none" w="sm" len="sm"/>
          </a:ln>
        </p:spPr>
      </p:cxnSp>
      <p:sp>
        <p:nvSpPr>
          <p:cNvPr id="30" name="Rounded Rectangle 21"/>
          <p:cNvSpPr/>
          <p:nvPr/>
        </p:nvSpPr>
        <p:spPr bwMode="auto">
          <a:xfrm>
            <a:off x="5463793" y="3151340"/>
            <a:ext cx="1046774" cy="850504"/>
          </a:xfrm>
          <a:prstGeom prst="roundRect">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SS</a:t>
            </a:r>
            <a:endParaRPr lang="en-US" sz="1600" b="0" dirty="0">
              <a:latin typeface="+mn-lt"/>
              <a:cs typeface="+mn-cs"/>
            </a:endParaRPr>
          </a:p>
        </p:txBody>
      </p:sp>
      <p:sp>
        <p:nvSpPr>
          <p:cNvPr id="31" name="Rounded Rectangle 22"/>
          <p:cNvSpPr/>
          <p:nvPr/>
        </p:nvSpPr>
        <p:spPr bwMode="auto">
          <a:xfrm>
            <a:off x="5518312" y="5179464"/>
            <a:ext cx="915927" cy="785080"/>
          </a:xfrm>
          <a:prstGeom prst="roundRect">
            <a:avLst>
              <a:gd name="adj" fmla="val 0"/>
            </a:avLst>
          </a:prstGeom>
          <a:solidFill>
            <a:schemeClr val="bg1"/>
          </a:solidFill>
          <a:ln w="12700" cap="flat" cmpd="sng" algn="ctr">
            <a:solidFill>
              <a:srgbClr val="000000"/>
            </a:solidFill>
            <a:prstDash val="solid"/>
            <a:round/>
            <a:headEnd type="none" w="sm" len="sm"/>
            <a:tailEnd type="none" w="sm" len="sm"/>
          </a:ln>
          <a:effectLst/>
        </p:spPr>
        <p:txBody>
          <a:bodyPr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ARI</a:t>
            </a:r>
            <a:endParaRPr lang="en-US" sz="1600" b="0" dirty="0">
              <a:latin typeface="+mn-lt"/>
              <a:cs typeface="+mn-cs"/>
            </a:endParaRPr>
          </a:p>
        </p:txBody>
      </p:sp>
      <p:cxnSp>
        <p:nvCxnSpPr>
          <p:cNvPr id="32" name="Straight Connector 51"/>
          <p:cNvCxnSpPr>
            <a:cxnSpLocks noChangeShapeType="1"/>
          </p:cNvCxnSpPr>
          <p:nvPr/>
        </p:nvCxnSpPr>
        <p:spPr bwMode="auto">
          <a:xfrm>
            <a:off x="4602385" y="5702851"/>
            <a:ext cx="915927" cy="4089"/>
          </a:xfrm>
          <a:prstGeom prst="line">
            <a:avLst/>
          </a:prstGeom>
          <a:noFill/>
          <a:ln w="28575" cmpd="sng" algn="ctr">
            <a:solidFill>
              <a:schemeClr val="tx1"/>
            </a:solidFill>
            <a:round/>
            <a:headEnd type="none" w="sm" len="sm"/>
            <a:tailEnd type="none" w="sm" len="sm"/>
          </a:ln>
        </p:spPr>
      </p:cxnSp>
      <p:grpSp>
        <p:nvGrpSpPr>
          <p:cNvPr id="33" name="Group 52"/>
          <p:cNvGrpSpPr>
            <a:grpSpLocks/>
          </p:cNvGrpSpPr>
          <p:nvPr/>
        </p:nvGrpSpPr>
        <p:grpSpPr bwMode="auto">
          <a:xfrm>
            <a:off x="4821824" y="5629253"/>
            <a:ext cx="382886" cy="369835"/>
            <a:chOff x="2707957" y="5063075"/>
            <a:chExt cx="446136" cy="430253"/>
          </a:xfrm>
        </p:grpSpPr>
        <p:sp>
          <p:nvSpPr>
            <p:cNvPr id="34" name="TextBox 53"/>
            <p:cNvSpPr txBox="1">
              <a:spLocks noChangeArrowheads="1"/>
            </p:cNvSpPr>
            <p:nvPr/>
          </p:nvSpPr>
          <p:spPr bwMode="auto">
            <a:xfrm>
              <a:off x="2707957" y="5155168"/>
              <a:ext cx="446136" cy="338160"/>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R3</a:t>
              </a:r>
            </a:p>
          </p:txBody>
        </p:sp>
        <p:sp>
          <p:nvSpPr>
            <p:cNvPr id="35" name="Oval 54"/>
            <p:cNvSpPr>
              <a:spLocks noChangeArrowheads="1"/>
            </p:cNvSpPr>
            <p:nvPr/>
          </p:nvSpPr>
          <p:spPr bwMode="auto">
            <a:xfrm>
              <a:off x="2860357" y="5063075"/>
              <a:ext cx="152400" cy="152400"/>
            </a:xfrm>
            <a:prstGeom prst="ellipse">
              <a:avLst/>
            </a:prstGeom>
            <a:solidFill>
              <a:srgbClr val="000000"/>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grpSp>
        <p:nvGrpSpPr>
          <p:cNvPr id="36" name="Group 55"/>
          <p:cNvGrpSpPr>
            <a:grpSpLocks/>
          </p:cNvGrpSpPr>
          <p:nvPr/>
        </p:nvGrpSpPr>
        <p:grpSpPr bwMode="auto">
          <a:xfrm>
            <a:off x="4816373" y="4255360"/>
            <a:ext cx="462717" cy="290674"/>
            <a:chOff x="2860357" y="4955683"/>
            <a:chExt cx="538390" cy="338045"/>
          </a:xfrm>
        </p:grpSpPr>
        <p:sp>
          <p:nvSpPr>
            <p:cNvPr id="37" name="TextBox 56"/>
            <p:cNvSpPr txBox="1">
              <a:spLocks noChangeArrowheads="1"/>
            </p:cNvSpPr>
            <p:nvPr/>
          </p:nvSpPr>
          <p:spPr bwMode="auto">
            <a:xfrm>
              <a:off x="2953244" y="4955683"/>
              <a:ext cx="445503" cy="338045"/>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R4</a:t>
              </a:r>
            </a:p>
          </p:txBody>
        </p:sp>
        <p:sp>
          <p:nvSpPr>
            <p:cNvPr id="38" name="Oval 57"/>
            <p:cNvSpPr>
              <a:spLocks noChangeArrowheads="1"/>
            </p:cNvSpPr>
            <p:nvPr/>
          </p:nvSpPr>
          <p:spPr bwMode="auto">
            <a:xfrm>
              <a:off x="286035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sp>
        <p:nvSpPr>
          <p:cNvPr id="39" name="Rounded Rectangle 26"/>
          <p:cNvSpPr/>
          <p:nvPr/>
        </p:nvSpPr>
        <p:spPr bwMode="auto">
          <a:xfrm>
            <a:off x="5518312" y="4721501"/>
            <a:ext cx="915927" cy="457964"/>
          </a:xfrm>
          <a:prstGeom prst="roundRect">
            <a:avLst>
              <a:gd name="adj" fmla="val 27490"/>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ARC</a:t>
            </a:r>
            <a:endParaRPr lang="en-US" sz="1600" dirty="0">
              <a:latin typeface="+mn-lt"/>
              <a:cs typeface="+mn-cs"/>
            </a:endParaRPr>
          </a:p>
        </p:txBody>
      </p:sp>
      <p:cxnSp>
        <p:nvCxnSpPr>
          <p:cNvPr id="40" name="Straight Connector 69"/>
          <p:cNvCxnSpPr>
            <a:cxnSpLocks noChangeShapeType="1"/>
          </p:cNvCxnSpPr>
          <p:nvPr/>
        </p:nvCxnSpPr>
        <p:spPr bwMode="auto">
          <a:xfrm flipH="1" flipV="1">
            <a:off x="5987180" y="4001844"/>
            <a:ext cx="7445" cy="588810"/>
          </a:xfrm>
          <a:prstGeom prst="line">
            <a:avLst/>
          </a:prstGeom>
          <a:noFill/>
          <a:ln w="12700" algn="ctr">
            <a:solidFill>
              <a:schemeClr val="tx1"/>
            </a:solidFill>
            <a:prstDash val="dash"/>
            <a:round/>
            <a:headEnd type="none" w="sm" len="sm"/>
            <a:tailEnd type="none" w="sm" len="sm"/>
          </a:ln>
        </p:spPr>
      </p:cxnSp>
      <p:grpSp>
        <p:nvGrpSpPr>
          <p:cNvPr id="41" name="Group 74"/>
          <p:cNvGrpSpPr>
            <a:grpSpLocks/>
          </p:cNvGrpSpPr>
          <p:nvPr/>
        </p:nvGrpSpPr>
        <p:grpSpPr bwMode="auto">
          <a:xfrm>
            <a:off x="4840906" y="4880981"/>
            <a:ext cx="382886" cy="375866"/>
            <a:chOff x="2860357" y="5063075"/>
            <a:chExt cx="446136" cy="438068"/>
          </a:xfrm>
        </p:grpSpPr>
        <p:sp>
          <p:nvSpPr>
            <p:cNvPr id="42" name="TextBox 75"/>
            <p:cNvSpPr txBox="1">
              <a:spLocks noChangeArrowheads="1"/>
            </p:cNvSpPr>
            <p:nvPr/>
          </p:nvSpPr>
          <p:spPr bwMode="auto">
            <a:xfrm>
              <a:off x="2860357" y="5162365"/>
              <a:ext cx="446136" cy="338778"/>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a:latin typeface="Arial" charset="0"/>
                </a:rPr>
                <a:t>R9</a:t>
              </a:r>
            </a:p>
          </p:txBody>
        </p:sp>
        <p:sp>
          <p:nvSpPr>
            <p:cNvPr id="43" name="Oval 76"/>
            <p:cNvSpPr>
              <a:spLocks noChangeArrowheads="1"/>
            </p:cNvSpPr>
            <p:nvPr/>
          </p:nvSpPr>
          <p:spPr bwMode="auto">
            <a:xfrm>
              <a:off x="301275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sp>
        <p:nvSpPr>
          <p:cNvPr id="44" name="Rounded Rectangle 29"/>
          <p:cNvSpPr/>
          <p:nvPr/>
        </p:nvSpPr>
        <p:spPr bwMode="auto">
          <a:xfrm>
            <a:off x="2770531" y="5441158"/>
            <a:ext cx="588810" cy="523387"/>
          </a:xfrm>
          <a:prstGeom prst="roundRect">
            <a:avLst>
              <a:gd name="adj" fmla="val 0"/>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a:latin typeface="+mn-lt"/>
                <a:cs typeface="+mn-cs"/>
              </a:rPr>
              <a:t>NA</a:t>
            </a:r>
          </a:p>
        </p:txBody>
      </p:sp>
      <p:sp>
        <p:nvSpPr>
          <p:cNvPr id="45" name="Rounded Rectangle 30"/>
          <p:cNvSpPr/>
          <p:nvPr/>
        </p:nvSpPr>
        <p:spPr bwMode="auto">
          <a:xfrm>
            <a:off x="3779141" y="5441158"/>
            <a:ext cx="823244" cy="523387"/>
          </a:xfrm>
          <a:prstGeom prst="roundRect">
            <a:avLst>
              <a:gd name="adj" fmla="val 0"/>
            </a:avLst>
          </a:prstGeom>
          <a:solidFill>
            <a:schemeClr val="bg1"/>
          </a:solidFill>
          <a:ln w="12700" cap="flat" cmpd="sng" algn="ctr">
            <a:solidFill>
              <a:srgbClr val="000000"/>
            </a:solidFill>
            <a:prstDash val="solid"/>
            <a:round/>
            <a:headEnd type="none" w="sm" len="sm"/>
            <a:tailEnd type="none" w="sm" len="sm"/>
          </a:ln>
          <a:effectLst/>
        </p:spPr>
        <p:txBody>
          <a:bodyPr lIns="0" rIns="0" anchor="ctr" anchorCtr="1"/>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eaLnBrk="0" hangingPunct="0">
              <a:defRPr/>
            </a:pPr>
            <a:r>
              <a:rPr lang="en-US" sz="1600" dirty="0" smtClean="0">
                <a:latin typeface="+mn-lt"/>
                <a:cs typeface="+mn-cs"/>
              </a:rPr>
              <a:t>BH</a:t>
            </a:r>
            <a:endParaRPr lang="en-US" sz="1600" dirty="0">
              <a:latin typeface="+mn-lt"/>
              <a:cs typeface="+mn-cs"/>
            </a:endParaRPr>
          </a:p>
        </p:txBody>
      </p:sp>
      <p:cxnSp>
        <p:nvCxnSpPr>
          <p:cNvPr id="46" name="Straight Connector 79"/>
          <p:cNvCxnSpPr>
            <a:cxnSpLocks noChangeShapeType="1"/>
          </p:cNvCxnSpPr>
          <p:nvPr/>
        </p:nvCxnSpPr>
        <p:spPr bwMode="auto">
          <a:xfrm>
            <a:off x="3359341" y="5702851"/>
            <a:ext cx="419800" cy="0"/>
          </a:xfrm>
          <a:prstGeom prst="line">
            <a:avLst/>
          </a:prstGeom>
          <a:noFill/>
          <a:ln w="28575" cmpd="sng" algn="ctr">
            <a:solidFill>
              <a:schemeClr val="tx1"/>
            </a:solidFill>
            <a:round/>
            <a:headEnd type="none" w="sm" len="sm"/>
            <a:tailEnd type="none" w="sm" len="sm"/>
          </a:ln>
        </p:spPr>
      </p:cxnSp>
      <p:grpSp>
        <p:nvGrpSpPr>
          <p:cNvPr id="47" name="Group 91"/>
          <p:cNvGrpSpPr>
            <a:grpSpLocks/>
          </p:cNvGrpSpPr>
          <p:nvPr/>
        </p:nvGrpSpPr>
        <p:grpSpPr bwMode="auto">
          <a:xfrm>
            <a:off x="3379784" y="5633342"/>
            <a:ext cx="382886" cy="369834"/>
            <a:chOff x="2691882" y="5063075"/>
            <a:chExt cx="446136" cy="430253"/>
          </a:xfrm>
        </p:grpSpPr>
        <p:sp>
          <p:nvSpPr>
            <p:cNvPr id="48" name="TextBox 92"/>
            <p:cNvSpPr txBox="1">
              <a:spLocks noChangeArrowheads="1"/>
            </p:cNvSpPr>
            <p:nvPr/>
          </p:nvSpPr>
          <p:spPr bwMode="auto">
            <a:xfrm>
              <a:off x="2691882" y="5155168"/>
              <a:ext cx="446136" cy="338160"/>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dirty="0">
                  <a:latin typeface="Arial" charset="0"/>
                </a:rPr>
                <a:t>R6</a:t>
              </a:r>
            </a:p>
          </p:txBody>
        </p:sp>
        <p:sp>
          <p:nvSpPr>
            <p:cNvPr id="49" name="Oval 93"/>
            <p:cNvSpPr>
              <a:spLocks noChangeArrowheads="1"/>
            </p:cNvSpPr>
            <p:nvPr/>
          </p:nvSpPr>
          <p:spPr bwMode="auto">
            <a:xfrm>
              <a:off x="2860357" y="5063075"/>
              <a:ext cx="152400" cy="152400"/>
            </a:xfrm>
            <a:prstGeom prst="ellipse">
              <a:avLst/>
            </a:prstGeom>
            <a:solidFill>
              <a:srgbClr val="000000"/>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200" b="0"/>
            </a:p>
          </p:txBody>
        </p:sp>
      </p:grpSp>
      <p:cxnSp>
        <p:nvCxnSpPr>
          <p:cNvPr id="50" name="Straight Connector 88"/>
          <p:cNvCxnSpPr>
            <a:cxnSpLocks noChangeShapeType="1"/>
          </p:cNvCxnSpPr>
          <p:nvPr/>
        </p:nvCxnSpPr>
        <p:spPr bwMode="auto">
          <a:xfrm flipV="1">
            <a:off x="3064936" y="5178102"/>
            <a:ext cx="17719" cy="263056"/>
          </a:xfrm>
          <a:prstGeom prst="line">
            <a:avLst/>
          </a:prstGeom>
          <a:noFill/>
          <a:ln w="12700" algn="ctr">
            <a:solidFill>
              <a:schemeClr val="tx1"/>
            </a:solidFill>
            <a:prstDash val="dash"/>
            <a:round/>
            <a:headEnd type="none" w="sm" len="sm"/>
            <a:tailEnd type="none" w="sm" len="sm"/>
          </a:ln>
        </p:spPr>
      </p:cxnSp>
      <p:grpSp>
        <p:nvGrpSpPr>
          <p:cNvPr id="51" name="Group 103"/>
          <p:cNvGrpSpPr>
            <a:grpSpLocks/>
          </p:cNvGrpSpPr>
          <p:nvPr/>
        </p:nvGrpSpPr>
        <p:grpSpPr bwMode="auto">
          <a:xfrm>
            <a:off x="3006330" y="5160378"/>
            <a:ext cx="493742" cy="290674"/>
            <a:chOff x="2837267" y="4956915"/>
            <a:chExt cx="575938" cy="339503"/>
          </a:xfrm>
        </p:grpSpPr>
        <p:sp>
          <p:nvSpPr>
            <p:cNvPr id="52" name="TextBox 104"/>
            <p:cNvSpPr txBox="1">
              <a:spLocks noChangeArrowheads="1"/>
            </p:cNvSpPr>
            <p:nvPr/>
          </p:nvSpPr>
          <p:spPr bwMode="auto">
            <a:xfrm>
              <a:off x="2966577" y="4956915"/>
              <a:ext cx="446628" cy="339503"/>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dirty="0">
                  <a:latin typeface="Arial" charset="0"/>
                </a:rPr>
                <a:t>R5</a:t>
              </a:r>
            </a:p>
          </p:txBody>
        </p:sp>
        <p:sp>
          <p:nvSpPr>
            <p:cNvPr id="53" name="Oval 105"/>
            <p:cNvSpPr>
              <a:spLocks noChangeArrowheads="1"/>
            </p:cNvSpPr>
            <p:nvPr/>
          </p:nvSpPr>
          <p:spPr bwMode="auto">
            <a:xfrm>
              <a:off x="283726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200" b="0"/>
            </a:p>
          </p:txBody>
        </p:sp>
      </p:grpSp>
      <p:cxnSp>
        <p:nvCxnSpPr>
          <p:cNvPr id="54" name="Straight Connector 324"/>
          <p:cNvCxnSpPr>
            <a:cxnSpLocks noChangeShapeType="1"/>
          </p:cNvCxnSpPr>
          <p:nvPr/>
        </p:nvCxnSpPr>
        <p:spPr bwMode="auto">
          <a:xfrm flipV="1">
            <a:off x="4010849" y="5179464"/>
            <a:ext cx="0" cy="269871"/>
          </a:xfrm>
          <a:prstGeom prst="line">
            <a:avLst/>
          </a:prstGeom>
          <a:noFill/>
          <a:ln w="12700" algn="ctr">
            <a:solidFill>
              <a:schemeClr val="tx1"/>
            </a:solidFill>
            <a:prstDash val="dash"/>
            <a:round/>
            <a:headEnd type="none" w="sm" len="sm"/>
            <a:tailEnd type="none" w="sm" len="sm"/>
          </a:ln>
        </p:spPr>
      </p:cxnSp>
      <p:grpSp>
        <p:nvGrpSpPr>
          <p:cNvPr id="55" name="Group 108"/>
          <p:cNvGrpSpPr>
            <a:grpSpLocks/>
          </p:cNvGrpSpPr>
          <p:nvPr/>
        </p:nvGrpSpPr>
        <p:grpSpPr bwMode="auto">
          <a:xfrm>
            <a:off x="3933157" y="5160378"/>
            <a:ext cx="494031" cy="290674"/>
            <a:chOff x="2837267" y="4956915"/>
            <a:chExt cx="574774" cy="339503"/>
          </a:xfrm>
        </p:grpSpPr>
        <p:sp>
          <p:nvSpPr>
            <p:cNvPr id="56" name="TextBox 109"/>
            <p:cNvSpPr txBox="1">
              <a:spLocks noChangeArrowheads="1"/>
            </p:cNvSpPr>
            <p:nvPr/>
          </p:nvSpPr>
          <p:spPr bwMode="auto">
            <a:xfrm>
              <a:off x="2966577" y="4956915"/>
              <a:ext cx="445464" cy="339503"/>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dirty="0">
                  <a:latin typeface="Arial" charset="0"/>
                </a:rPr>
                <a:t>R7</a:t>
              </a:r>
            </a:p>
          </p:txBody>
        </p:sp>
        <p:sp>
          <p:nvSpPr>
            <p:cNvPr id="57" name="Oval 110"/>
            <p:cNvSpPr>
              <a:spLocks noChangeArrowheads="1"/>
            </p:cNvSpPr>
            <p:nvPr/>
          </p:nvSpPr>
          <p:spPr bwMode="auto">
            <a:xfrm>
              <a:off x="283726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200" b="0"/>
            </a:p>
          </p:txBody>
        </p:sp>
      </p:grpSp>
      <p:cxnSp>
        <p:nvCxnSpPr>
          <p:cNvPr id="58" name="Straight Connector 146"/>
          <p:cNvCxnSpPr>
            <a:cxnSpLocks noChangeShapeType="1"/>
          </p:cNvCxnSpPr>
          <p:nvPr/>
        </p:nvCxnSpPr>
        <p:spPr bwMode="auto">
          <a:xfrm>
            <a:off x="4602385" y="4950483"/>
            <a:ext cx="915927" cy="0"/>
          </a:xfrm>
          <a:prstGeom prst="line">
            <a:avLst/>
          </a:prstGeom>
          <a:noFill/>
          <a:ln w="12700" algn="ctr">
            <a:solidFill>
              <a:srgbClr val="000000"/>
            </a:solidFill>
            <a:prstDash val="dash"/>
            <a:round/>
            <a:headEnd type="none" w="sm" len="sm"/>
            <a:tailEnd type="none" w="sm" len="sm"/>
          </a:ln>
        </p:spPr>
      </p:cxnSp>
      <p:grpSp>
        <p:nvGrpSpPr>
          <p:cNvPr id="59" name="Group 159"/>
          <p:cNvGrpSpPr>
            <a:grpSpLocks/>
          </p:cNvGrpSpPr>
          <p:nvPr/>
        </p:nvGrpSpPr>
        <p:grpSpPr bwMode="auto">
          <a:xfrm>
            <a:off x="5914944" y="4251271"/>
            <a:ext cx="547238" cy="290674"/>
            <a:chOff x="2860357" y="4955683"/>
            <a:chExt cx="637935" cy="338046"/>
          </a:xfrm>
        </p:grpSpPr>
        <p:sp>
          <p:nvSpPr>
            <p:cNvPr id="60" name="TextBox 160"/>
            <p:cNvSpPr txBox="1">
              <a:spLocks noChangeArrowheads="1"/>
            </p:cNvSpPr>
            <p:nvPr/>
          </p:nvSpPr>
          <p:spPr bwMode="auto">
            <a:xfrm>
              <a:off x="2953244" y="4955683"/>
              <a:ext cx="545048" cy="338046"/>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r>
                <a:rPr lang="en-US" sz="1600" dirty="0">
                  <a:latin typeface="Arial" charset="0"/>
                </a:rPr>
                <a:t>R11</a:t>
              </a:r>
            </a:p>
          </p:txBody>
        </p:sp>
        <p:sp>
          <p:nvSpPr>
            <p:cNvPr id="61" name="Oval 161"/>
            <p:cNvSpPr>
              <a:spLocks noChangeArrowheads="1"/>
            </p:cNvSpPr>
            <p:nvPr/>
          </p:nvSpPr>
          <p:spPr bwMode="auto">
            <a:xfrm>
              <a:off x="2860357" y="5063075"/>
              <a:ext cx="152400" cy="152400"/>
            </a:xfrm>
            <a:prstGeom prst="ellipse">
              <a:avLst/>
            </a:prstGeom>
            <a:solidFill>
              <a:schemeClr val="tx1"/>
            </a:solidFill>
            <a:ln w="12700" algn="ctr">
              <a:solidFill>
                <a:schemeClr val="tx1"/>
              </a:solidFill>
              <a:round/>
              <a:headEnd type="none" w="sm" len="sm"/>
              <a:tailEnd type="none" w="sm" len="sm"/>
            </a:ln>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eaLnBrk="0" hangingPunct="0"/>
              <a:endParaRPr lang="en-US" sz="1600" b="0"/>
            </a:p>
          </p:txBody>
        </p:sp>
      </p:grpSp>
      <p:cxnSp>
        <p:nvCxnSpPr>
          <p:cNvPr id="62" name="Straight Connector 69"/>
          <p:cNvCxnSpPr>
            <a:cxnSpLocks noChangeShapeType="1"/>
          </p:cNvCxnSpPr>
          <p:nvPr/>
        </p:nvCxnSpPr>
        <p:spPr bwMode="auto">
          <a:xfrm flipH="1" flipV="1">
            <a:off x="2879504" y="2615933"/>
            <a:ext cx="257476" cy="1740804"/>
          </a:xfrm>
          <a:prstGeom prst="line">
            <a:avLst/>
          </a:prstGeom>
          <a:noFill/>
          <a:ln w="12700" algn="ctr">
            <a:solidFill>
              <a:schemeClr val="tx1"/>
            </a:solidFill>
            <a:prstDash val="dash"/>
            <a:round/>
            <a:headEnd type="none" w="sm" len="sm"/>
            <a:tailEnd type="none" w="sm" len="sm"/>
          </a:ln>
        </p:spPr>
      </p:cxnSp>
      <p:sp>
        <p:nvSpPr>
          <p:cNvPr id="63" name="Rectangle 62"/>
          <p:cNvSpPr/>
          <p:nvPr/>
        </p:nvSpPr>
        <p:spPr bwMode="auto">
          <a:xfrm>
            <a:off x="2126281" y="1693550"/>
            <a:ext cx="3152809" cy="4687778"/>
          </a:xfrm>
          <a:prstGeom prst="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4" name="Dodecagon 67"/>
          <p:cNvSpPr/>
          <p:nvPr/>
        </p:nvSpPr>
        <p:spPr bwMode="auto">
          <a:xfrm>
            <a:off x="3544876" y="1772711"/>
            <a:ext cx="1426824" cy="444224"/>
          </a:xfrm>
          <a:prstGeom prst="dodecagon">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BSS</a:t>
            </a:r>
            <a:endParaRPr kumimoji="0" lang="en-US" sz="1600" b="0" i="0" u="none" strike="noStrike" cap="none" normalizeH="0" baseline="0">
              <a:ln>
                <a:noFill/>
              </a:ln>
              <a:solidFill>
                <a:schemeClr val="tx1"/>
              </a:solidFill>
              <a:effectLst/>
              <a:latin typeface="+mn-lt"/>
            </a:endParaRPr>
          </a:p>
        </p:txBody>
      </p:sp>
      <p:sp>
        <p:nvSpPr>
          <p:cNvPr id="65" name="Dodecagon 68"/>
          <p:cNvSpPr/>
          <p:nvPr/>
        </p:nvSpPr>
        <p:spPr bwMode="auto">
          <a:xfrm>
            <a:off x="3539327" y="2344787"/>
            <a:ext cx="1426824" cy="444224"/>
          </a:xfrm>
          <a:prstGeom prst="dodecagon">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1600">
                <a:latin typeface="+mn-lt"/>
              </a:rPr>
              <a:t>O</a:t>
            </a:r>
            <a:r>
              <a:rPr kumimoji="0" lang="en-US" sz="1600" b="0" i="0" u="none" strike="noStrike" cap="none" normalizeH="0" baseline="0" smtClean="0">
                <a:ln>
                  <a:noFill/>
                </a:ln>
                <a:solidFill>
                  <a:schemeClr val="tx1"/>
                </a:solidFill>
                <a:effectLst/>
                <a:latin typeface="+mn-lt"/>
              </a:rPr>
              <a:t>SS</a:t>
            </a:r>
            <a:endParaRPr kumimoji="0" lang="en-US" sz="1600" b="0" i="0" u="none" strike="noStrike" cap="none" normalizeH="0" baseline="0">
              <a:ln>
                <a:noFill/>
              </a:ln>
              <a:solidFill>
                <a:schemeClr val="tx1"/>
              </a:solidFill>
              <a:effectLst/>
              <a:latin typeface="+mn-lt"/>
            </a:endParaRPr>
          </a:p>
        </p:txBody>
      </p:sp>
      <p:sp>
        <p:nvSpPr>
          <p:cNvPr id="66" name="Rectangle 69"/>
          <p:cNvSpPr/>
          <p:nvPr/>
        </p:nvSpPr>
        <p:spPr bwMode="auto">
          <a:xfrm>
            <a:off x="3979995" y="2711574"/>
            <a:ext cx="743994" cy="33938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1600">
                <a:latin typeface="+mn-lt"/>
              </a:rPr>
              <a:t>N</a:t>
            </a:r>
            <a:r>
              <a:rPr kumimoji="0" lang="en-US" sz="1600" b="0" i="0" u="none" strike="noStrike" cap="none" normalizeH="0" baseline="0" smtClean="0">
                <a:ln>
                  <a:noFill/>
                </a:ln>
                <a:solidFill>
                  <a:schemeClr val="tx1"/>
                </a:solidFill>
                <a:effectLst/>
                <a:latin typeface="+mn-lt"/>
              </a:rPr>
              <a:t>M</a:t>
            </a:r>
            <a:endParaRPr kumimoji="0" lang="en-US" sz="1600" b="0" i="0" u="none" strike="noStrike" cap="none" normalizeH="0" baseline="0">
              <a:ln>
                <a:noFill/>
              </a:ln>
              <a:solidFill>
                <a:schemeClr val="tx1"/>
              </a:solidFill>
              <a:effectLst/>
              <a:latin typeface="+mn-lt"/>
            </a:endParaRPr>
          </a:p>
        </p:txBody>
      </p:sp>
      <p:sp>
        <p:nvSpPr>
          <p:cNvPr id="67" name="TextBox 75"/>
          <p:cNvSpPr txBox="1"/>
          <p:nvPr/>
        </p:nvSpPr>
        <p:spPr>
          <a:xfrm>
            <a:off x="3059126" y="3223986"/>
            <a:ext cx="839011"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400" b="1" dirty="0" err="1" smtClean="0">
                <a:latin typeface="+mn-lt"/>
              </a:rPr>
              <a:t>NMfkts</a:t>
            </a:r>
            <a:endParaRPr lang="en-US" sz="1400" b="1" dirty="0" smtClean="0">
              <a:latin typeface="+mn-lt"/>
            </a:endParaRPr>
          </a:p>
        </p:txBody>
      </p:sp>
      <p:sp>
        <p:nvSpPr>
          <p:cNvPr id="68" name="Up-Down Arrow 76"/>
          <p:cNvSpPr/>
          <p:nvPr/>
        </p:nvSpPr>
        <p:spPr bwMode="auto">
          <a:xfrm rot="1470132">
            <a:off x="3929558" y="2978717"/>
            <a:ext cx="187280" cy="1652276"/>
          </a:xfrm>
          <a:prstGeom prst="up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9" name="Rectangle 77"/>
          <p:cNvSpPr/>
          <p:nvPr/>
        </p:nvSpPr>
        <p:spPr bwMode="auto">
          <a:xfrm>
            <a:off x="2860330" y="4585944"/>
            <a:ext cx="524930" cy="25702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n-lt"/>
              </a:rPr>
              <a:t>EM</a:t>
            </a:r>
            <a:endParaRPr kumimoji="0" lang="en-US" sz="1600" b="0" i="0" u="none" strike="noStrike" cap="none" normalizeH="0" baseline="0" dirty="0">
              <a:ln>
                <a:noFill/>
              </a:ln>
              <a:solidFill>
                <a:schemeClr val="tx1"/>
              </a:solidFill>
              <a:effectLst/>
              <a:latin typeface="+mn-lt"/>
            </a:endParaRPr>
          </a:p>
        </p:txBody>
      </p:sp>
      <p:sp>
        <p:nvSpPr>
          <p:cNvPr id="70" name="Rectangle 78"/>
          <p:cNvSpPr/>
          <p:nvPr/>
        </p:nvSpPr>
        <p:spPr bwMode="auto">
          <a:xfrm>
            <a:off x="3441205" y="4577148"/>
            <a:ext cx="524930" cy="25702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EM</a:t>
            </a:r>
            <a:endParaRPr kumimoji="0" lang="en-US" sz="1600" b="0" i="0" u="none" strike="noStrike" cap="none" normalizeH="0" baseline="0">
              <a:ln>
                <a:noFill/>
              </a:ln>
              <a:solidFill>
                <a:schemeClr val="tx1"/>
              </a:solidFill>
              <a:effectLst/>
              <a:latin typeface="+mn-lt"/>
            </a:endParaRPr>
          </a:p>
        </p:txBody>
      </p:sp>
      <p:sp>
        <p:nvSpPr>
          <p:cNvPr id="71" name="Rectangle 79"/>
          <p:cNvSpPr/>
          <p:nvPr/>
        </p:nvSpPr>
        <p:spPr bwMode="auto">
          <a:xfrm>
            <a:off x="4017785" y="4585944"/>
            <a:ext cx="524930" cy="25702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EM</a:t>
            </a:r>
            <a:endParaRPr kumimoji="0" lang="en-US" sz="1600" b="0" i="0" u="none" strike="noStrike" cap="none" normalizeH="0" baseline="0">
              <a:ln>
                <a:noFill/>
              </a:ln>
              <a:solidFill>
                <a:schemeClr val="tx1"/>
              </a:solidFill>
              <a:effectLst/>
              <a:latin typeface="+mn-lt"/>
            </a:endParaRPr>
          </a:p>
        </p:txBody>
      </p:sp>
      <p:sp>
        <p:nvSpPr>
          <p:cNvPr id="72" name="Up-Down Arrow 80"/>
          <p:cNvSpPr/>
          <p:nvPr/>
        </p:nvSpPr>
        <p:spPr bwMode="auto">
          <a:xfrm rot="220754">
            <a:off x="4339221" y="3047411"/>
            <a:ext cx="202464" cy="1527196"/>
          </a:xfrm>
          <a:prstGeom prst="up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3" name="Up-Down Arrow 81"/>
          <p:cNvSpPr/>
          <p:nvPr/>
        </p:nvSpPr>
        <p:spPr bwMode="auto">
          <a:xfrm rot="1963092">
            <a:off x="3573534" y="2925256"/>
            <a:ext cx="183022" cy="1785841"/>
          </a:xfrm>
          <a:prstGeom prst="up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74" name="Straight Connector 72"/>
          <p:cNvCxnSpPr/>
          <p:nvPr/>
        </p:nvCxnSpPr>
        <p:spPr bwMode="auto">
          <a:xfrm flipV="1">
            <a:off x="4044302" y="3365992"/>
            <a:ext cx="240563" cy="13627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5" name="Straight Connector 82"/>
          <p:cNvCxnSpPr/>
          <p:nvPr/>
        </p:nvCxnSpPr>
        <p:spPr bwMode="auto">
          <a:xfrm flipV="1">
            <a:off x="4399040" y="3340134"/>
            <a:ext cx="240563" cy="13627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83"/>
          <p:cNvCxnSpPr/>
          <p:nvPr/>
        </p:nvCxnSpPr>
        <p:spPr bwMode="auto">
          <a:xfrm flipV="1">
            <a:off x="3815324" y="3344648"/>
            <a:ext cx="282275" cy="9369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7" name="Rectangle 84"/>
          <p:cNvSpPr/>
          <p:nvPr/>
        </p:nvSpPr>
        <p:spPr bwMode="auto">
          <a:xfrm>
            <a:off x="5354586" y="1693549"/>
            <a:ext cx="2322759" cy="4652184"/>
          </a:xfrm>
          <a:prstGeom prst="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8" name="Dodecagon 86"/>
          <p:cNvSpPr/>
          <p:nvPr/>
        </p:nvSpPr>
        <p:spPr bwMode="auto">
          <a:xfrm>
            <a:off x="6117724" y="1772711"/>
            <a:ext cx="1426824" cy="444224"/>
          </a:xfrm>
          <a:prstGeom prst="dodecagon">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BSS</a:t>
            </a:r>
            <a:endParaRPr kumimoji="0" lang="en-US" sz="1600" b="0" i="0" u="none" strike="noStrike" cap="none" normalizeH="0" baseline="0">
              <a:ln>
                <a:noFill/>
              </a:ln>
              <a:solidFill>
                <a:schemeClr val="tx1"/>
              </a:solidFill>
              <a:effectLst/>
              <a:latin typeface="+mn-lt"/>
            </a:endParaRPr>
          </a:p>
        </p:txBody>
      </p:sp>
      <p:sp>
        <p:nvSpPr>
          <p:cNvPr id="79" name="Dodecagon 87"/>
          <p:cNvSpPr/>
          <p:nvPr/>
        </p:nvSpPr>
        <p:spPr bwMode="auto">
          <a:xfrm>
            <a:off x="6112175" y="2344787"/>
            <a:ext cx="1426824" cy="444224"/>
          </a:xfrm>
          <a:prstGeom prst="dodecagon">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1600">
                <a:latin typeface="+mn-lt"/>
              </a:rPr>
              <a:t>O</a:t>
            </a:r>
            <a:r>
              <a:rPr kumimoji="0" lang="en-US" sz="1600" b="0" i="0" u="none" strike="noStrike" cap="none" normalizeH="0" baseline="0" smtClean="0">
                <a:ln>
                  <a:noFill/>
                </a:ln>
                <a:solidFill>
                  <a:schemeClr val="tx1"/>
                </a:solidFill>
                <a:effectLst/>
                <a:latin typeface="+mn-lt"/>
              </a:rPr>
              <a:t>SS</a:t>
            </a:r>
            <a:endParaRPr kumimoji="0" lang="en-US" sz="1600" b="0" i="0" u="none" strike="noStrike" cap="none" normalizeH="0" baseline="0">
              <a:ln>
                <a:noFill/>
              </a:ln>
              <a:solidFill>
                <a:schemeClr val="tx1"/>
              </a:solidFill>
              <a:effectLst/>
              <a:latin typeface="+mn-lt"/>
            </a:endParaRPr>
          </a:p>
        </p:txBody>
      </p:sp>
      <p:sp>
        <p:nvSpPr>
          <p:cNvPr id="80" name="Rectangle 88"/>
          <p:cNvSpPr/>
          <p:nvPr/>
        </p:nvSpPr>
        <p:spPr bwMode="auto">
          <a:xfrm>
            <a:off x="6552843" y="2711574"/>
            <a:ext cx="743994" cy="33938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1600">
                <a:latin typeface="+mn-lt"/>
              </a:rPr>
              <a:t>N</a:t>
            </a:r>
            <a:r>
              <a:rPr kumimoji="0" lang="en-US" sz="1600" b="0" i="0" u="none" strike="noStrike" cap="none" normalizeH="0" baseline="0" smtClean="0">
                <a:ln>
                  <a:noFill/>
                </a:ln>
                <a:solidFill>
                  <a:schemeClr val="tx1"/>
                </a:solidFill>
                <a:effectLst/>
                <a:latin typeface="+mn-lt"/>
              </a:rPr>
              <a:t>M</a:t>
            </a:r>
            <a:endParaRPr kumimoji="0" lang="en-US" sz="1600" b="0" i="0" u="none" strike="noStrike" cap="none" normalizeH="0" baseline="0">
              <a:ln>
                <a:noFill/>
              </a:ln>
              <a:solidFill>
                <a:schemeClr val="tx1"/>
              </a:solidFill>
              <a:effectLst/>
              <a:latin typeface="+mn-lt"/>
            </a:endParaRPr>
          </a:p>
        </p:txBody>
      </p:sp>
      <p:sp>
        <p:nvSpPr>
          <p:cNvPr id="81" name="Rectangle 92"/>
          <p:cNvSpPr/>
          <p:nvPr/>
        </p:nvSpPr>
        <p:spPr bwMode="auto">
          <a:xfrm>
            <a:off x="5540914" y="4786924"/>
            <a:ext cx="524930" cy="25702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EM</a:t>
            </a:r>
            <a:endParaRPr kumimoji="0" lang="en-US" sz="1600" b="0" i="0" u="none" strike="noStrike" cap="none" normalizeH="0" baseline="0">
              <a:ln>
                <a:noFill/>
              </a:ln>
              <a:solidFill>
                <a:schemeClr val="tx1"/>
              </a:solidFill>
              <a:effectLst/>
              <a:latin typeface="+mn-lt"/>
            </a:endParaRPr>
          </a:p>
        </p:txBody>
      </p:sp>
      <p:sp>
        <p:nvSpPr>
          <p:cNvPr id="82" name="Rectangle 93"/>
          <p:cNvSpPr/>
          <p:nvPr/>
        </p:nvSpPr>
        <p:spPr bwMode="auto">
          <a:xfrm>
            <a:off x="5914029" y="3245237"/>
            <a:ext cx="524930" cy="25702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mn-lt"/>
              </a:rPr>
              <a:t>EM</a:t>
            </a:r>
            <a:endParaRPr kumimoji="0" lang="en-US" sz="1600" b="0" i="0" u="none" strike="noStrike" cap="none" normalizeH="0" baseline="0">
              <a:ln>
                <a:noFill/>
              </a:ln>
              <a:solidFill>
                <a:schemeClr val="tx1"/>
              </a:solidFill>
              <a:effectLst/>
              <a:latin typeface="+mn-lt"/>
            </a:endParaRPr>
          </a:p>
        </p:txBody>
      </p:sp>
      <p:sp>
        <p:nvSpPr>
          <p:cNvPr id="83" name="Up-Down Arrow 94"/>
          <p:cNvSpPr/>
          <p:nvPr/>
        </p:nvSpPr>
        <p:spPr bwMode="auto">
          <a:xfrm rot="1843716">
            <a:off x="6447901" y="2856548"/>
            <a:ext cx="157792" cy="2040898"/>
          </a:xfrm>
          <a:prstGeom prst="up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4" name="Up-Down Arrow 95"/>
          <p:cNvSpPr/>
          <p:nvPr/>
        </p:nvSpPr>
        <p:spPr bwMode="auto">
          <a:xfrm rot="2149961">
            <a:off x="6470381" y="2964318"/>
            <a:ext cx="215774" cy="499720"/>
          </a:xfrm>
          <a:prstGeom prst="up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5" name="圆角矩形 84"/>
          <p:cNvSpPr/>
          <p:nvPr/>
        </p:nvSpPr>
        <p:spPr bwMode="auto">
          <a:xfrm>
            <a:off x="2604128" y="4221088"/>
            <a:ext cx="4511909" cy="2304256"/>
          </a:xfrm>
          <a:prstGeom prst="roundRect">
            <a:avLst/>
          </a:prstGeom>
          <a:noFill/>
          <a:ln w="19050" cap="flat" cmpd="sng" algn="ctr">
            <a:solidFill>
              <a:srgbClr val="3366FF"/>
            </a:solidFill>
            <a:prstDash val="dash"/>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sp>
        <p:nvSpPr>
          <p:cNvPr id="86" name="文本框 85"/>
          <p:cNvSpPr txBox="1"/>
          <p:nvPr/>
        </p:nvSpPr>
        <p:spPr>
          <a:xfrm>
            <a:off x="940813" y="3487025"/>
            <a:ext cx="1271463" cy="369332"/>
          </a:xfrm>
          <a:prstGeom prst="rect">
            <a:avLst/>
          </a:prstGeom>
          <a:noFill/>
        </p:spPr>
        <p:txBody>
          <a:bodyPr wrap="square" rtlCol="0">
            <a:spAutoFit/>
          </a:bodyPr>
          <a:lstStyle/>
          <a:p>
            <a:r>
              <a:rPr lang="en-US" altLang="zh-CN" sz="1800" dirty="0" smtClean="0">
                <a:solidFill>
                  <a:srgbClr val="3366FF"/>
                </a:solidFill>
              </a:rPr>
              <a:t>Monitoring</a:t>
            </a:r>
            <a:endParaRPr lang="zh-CN" altLang="en-US" sz="1800" dirty="0">
              <a:solidFill>
                <a:srgbClr val="3366FF"/>
              </a:solidFill>
            </a:endParaRPr>
          </a:p>
        </p:txBody>
      </p:sp>
      <p:cxnSp>
        <p:nvCxnSpPr>
          <p:cNvPr id="87" name="直接箭头连接符 86"/>
          <p:cNvCxnSpPr/>
          <p:nvPr/>
        </p:nvCxnSpPr>
        <p:spPr bwMode="auto">
          <a:xfrm>
            <a:off x="1689889" y="3794109"/>
            <a:ext cx="1008815" cy="404006"/>
          </a:xfrm>
          <a:prstGeom prst="straightConnector1">
            <a:avLst/>
          </a:prstGeom>
          <a:gradFill rotWithShape="0">
            <a:gsLst>
              <a:gs pos="0">
                <a:srgbClr val="FFFFFF"/>
              </a:gs>
              <a:gs pos="100000">
                <a:srgbClr val="CACAC7"/>
              </a:gs>
            </a:gsLst>
            <a:lin ang="5400000" scaled="1"/>
          </a:gradFill>
          <a:ln w="9525" cap="flat" cmpd="sng" algn="ctr">
            <a:solidFill>
              <a:srgbClr val="3366FF"/>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88" name="圆角矩形 87"/>
          <p:cNvSpPr/>
          <p:nvPr/>
        </p:nvSpPr>
        <p:spPr bwMode="auto">
          <a:xfrm>
            <a:off x="5401912" y="3094249"/>
            <a:ext cx="1223682" cy="984326"/>
          </a:xfrm>
          <a:prstGeom prst="roundRect">
            <a:avLst/>
          </a:prstGeom>
          <a:noFill/>
          <a:ln w="19050" cap="flat" cmpd="sng" algn="ctr">
            <a:solidFill>
              <a:srgbClr val="00B050"/>
            </a:solidFill>
            <a:prstDash val="dash"/>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cxnSp>
        <p:nvCxnSpPr>
          <p:cNvPr id="89" name="直接箭头连接符 88"/>
          <p:cNvCxnSpPr/>
          <p:nvPr/>
        </p:nvCxnSpPr>
        <p:spPr bwMode="auto">
          <a:xfrm>
            <a:off x="6701090" y="3839554"/>
            <a:ext cx="665011" cy="237936"/>
          </a:xfrm>
          <a:prstGeom prst="straightConnector1">
            <a:avLst/>
          </a:prstGeom>
          <a:gradFill rotWithShape="0">
            <a:gsLst>
              <a:gs pos="0">
                <a:srgbClr val="FFFFFF"/>
              </a:gs>
              <a:gs pos="100000">
                <a:srgbClr val="CACAC7"/>
              </a:gs>
            </a:gsLst>
            <a:lin ang="5400000" scaled="1"/>
          </a:gradFill>
          <a:ln w="95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90" name="文本框 89"/>
          <p:cNvSpPr txBox="1"/>
          <p:nvPr/>
        </p:nvSpPr>
        <p:spPr>
          <a:xfrm>
            <a:off x="7377408" y="4019543"/>
            <a:ext cx="1368152" cy="369332"/>
          </a:xfrm>
          <a:prstGeom prst="rect">
            <a:avLst/>
          </a:prstGeom>
          <a:noFill/>
        </p:spPr>
        <p:txBody>
          <a:bodyPr wrap="square" rtlCol="0">
            <a:spAutoFit/>
          </a:bodyPr>
          <a:lstStyle/>
          <a:p>
            <a:r>
              <a:rPr lang="en-US" altLang="zh-CN" sz="1800" dirty="0" smtClean="0">
                <a:solidFill>
                  <a:srgbClr val="00B050"/>
                </a:solidFill>
              </a:rPr>
              <a:t>Accounting</a:t>
            </a:r>
            <a:endParaRPr lang="zh-CN" altLang="en-US" sz="1800" dirty="0">
              <a:solidFill>
                <a:srgbClr val="00B050"/>
              </a:solidFill>
            </a:endParaRPr>
          </a:p>
        </p:txBody>
      </p:sp>
      <p:sp>
        <p:nvSpPr>
          <p:cNvPr id="91" name="圆角矩形 90"/>
          <p:cNvSpPr/>
          <p:nvPr/>
        </p:nvSpPr>
        <p:spPr bwMode="auto">
          <a:xfrm>
            <a:off x="5996366" y="2282358"/>
            <a:ext cx="1604074" cy="783268"/>
          </a:xfrm>
          <a:prstGeom prst="roundRect">
            <a:avLst/>
          </a:prstGeom>
          <a:noFill/>
          <a:ln w="19050" cap="flat" cmpd="sng" algn="ctr">
            <a:solidFill>
              <a:srgbClr val="996633"/>
            </a:solidFill>
            <a:prstDash val="dash"/>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cxnSp>
        <p:nvCxnSpPr>
          <p:cNvPr id="92" name="直接箭头连接符 91"/>
          <p:cNvCxnSpPr/>
          <p:nvPr/>
        </p:nvCxnSpPr>
        <p:spPr bwMode="auto">
          <a:xfrm>
            <a:off x="7588830" y="2506822"/>
            <a:ext cx="264484" cy="686754"/>
          </a:xfrm>
          <a:prstGeom prst="straightConnector1">
            <a:avLst/>
          </a:prstGeom>
          <a:gradFill rotWithShape="0">
            <a:gsLst>
              <a:gs pos="0">
                <a:srgbClr val="FFFFFF"/>
              </a:gs>
              <a:gs pos="100000">
                <a:srgbClr val="CACAC7"/>
              </a:gs>
            </a:gsLst>
            <a:lin ang="5400000" scaled="1"/>
          </a:gra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93" name="TextBox 63"/>
          <p:cNvSpPr txBox="1"/>
          <p:nvPr/>
        </p:nvSpPr>
        <p:spPr>
          <a:xfrm>
            <a:off x="2521836" y="1362141"/>
            <a:ext cx="2374368" cy="30777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400" b="1" i="1" smtClean="0">
                <a:latin typeface="+mn-lt"/>
              </a:rPr>
              <a:t>Access Network Operator</a:t>
            </a:r>
            <a:endParaRPr lang="en-US" sz="1400" b="1" i="1" dirty="0" smtClean="0">
              <a:latin typeface="+mn-lt"/>
            </a:endParaRPr>
          </a:p>
        </p:txBody>
      </p:sp>
      <p:sp>
        <p:nvSpPr>
          <p:cNvPr id="94" name="TextBox 85"/>
          <p:cNvSpPr txBox="1"/>
          <p:nvPr/>
        </p:nvSpPr>
        <p:spPr>
          <a:xfrm>
            <a:off x="5503063" y="1362141"/>
            <a:ext cx="1813060" cy="30777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400" b="1" i="1" dirty="0" smtClean="0">
                <a:latin typeface="+mn-lt"/>
              </a:rPr>
              <a:t>IP </a:t>
            </a:r>
            <a:r>
              <a:rPr lang="en-US" sz="1400" b="1" i="1" smtClean="0">
                <a:latin typeface="+mn-lt"/>
              </a:rPr>
              <a:t>Service Provider</a:t>
            </a:r>
            <a:endParaRPr lang="en-US" sz="1400" b="1" i="1" dirty="0" smtClean="0">
              <a:latin typeface="+mn-lt"/>
            </a:endParaRPr>
          </a:p>
        </p:txBody>
      </p:sp>
      <p:sp>
        <p:nvSpPr>
          <p:cNvPr id="95" name="文本框 92"/>
          <p:cNvSpPr txBox="1"/>
          <p:nvPr/>
        </p:nvSpPr>
        <p:spPr>
          <a:xfrm>
            <a:off x="7344409" y="3197799"/>
            <a:ext cx="1640809" cy="646331"/>
          </a:xfrm>
          <a:prstGeom prst="rect">
            <a:avLst/>
          </a:prstGeom>
          <a:noFill/>
        </p:spPr>
        <p:txBody>
          <a:bodyPr wrap="square" rtlCol="0">
            <a:spAutoFit/>
          </a:bodyPr>
          <a:lstStyle/>
          <a:p>
            <a:r>
              <a:rPr lang="en-US" altLang="zh-CN" sz="1800" b="1" dirty="0" smtClean="0">
                <a:solidFill>
                  <a:srgbClr val="FF0000"/>
                </a:solidFill>
              </a:rPr>
              <a:t>Billing</a:t>
            </a:r>
          </a:p>
          <a:p>
            <a:r>
              <a:rPr lang="en-US" altLang="zh-CN" sz="1800" b="1" dirty="0" smtClean="0">
                <a:solidFill>
                  <a:srgbClr val="FF0000"/>
                </a:solidFill>
              </a:rPr>
              <a:t>(Out of scope)</a:t>
            </a:r>
            <a:endParaRPr lang="zh-CN" altLang="en-US" sz="1800" b="1" dirty="0">
              <a:solidFill>
                <a:srgbClr val="FF0000"/>
              </a:solidFill>
            </a:endParaRPr>
          </a:p>
        </p:txBody>
      </p:sp>
    </p:spTree>
    <p:extLst>
      <p:ext uri="{BB962C8B-B14F-4D97-AF65-F5344CB8AC3E}">
        <p14:creationId xmlns:p14="http://schemas.microsoft.com/office/powerpoint/2010/main" val="2178311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19119</TotalTime>
  <Words>1100</Words>
  <Application>Microsoft Office PowerPoint</Application>
  <PresentationFormat>全屏显示(4:3)</PresentationFormat>
  <Paragraphs>163</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omniran-14-0033-00-ecsg-omniran-pptx-template</vt:lpstr>
      <vt:lpstr>PowerPoint 演示文稿</vt:lpstr>
      <vt:lpstr>Investigation on Accounting and Monitoring</vt:lpstr>
      <vt:lpstr>What is Accounting</vt:lpstr>
      <vt:lpstr>Accounting Architecture in IETF</vt:lpstr>
      <vt:lpstr>Accounting Management</vt:lpstr>
      <vt:lpstr>Monitoring for Accounting and Performance</vt:lpstr>
      <vt:lpstr>Accounting, Charging Deployment (WiMAX)</vt:lpstr>
      <vt:lpstr>Accounting, Charging Deployment (3GPP)</vt:lpstr>
      <vt:lpstr>Accounting and Monitoring Mapping to NRM</vt:lpstr>
      <vt:lpstr>Accounting and Monitoring Mapping to NRM</vt:lpstr>
      <vt:lpstr>Questions,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omniran-15-0052-00-CF00-fault-diagnosis-maintenance</dc:title>
  <dc:creator>Wang Hao</dc:creator>
  <cp:lastModifiedBy>Hao</cp:lastModifiedBy>
  <cp:revision>538</cp:revision>
  <cp:lastPrinted>1998-02-10T13:28:06Z</cp:lastPrinted>
  <dcterms:created xsi:type="dcterms:W3CDTF">2015-11-03T12:23:58Z</dcterms:created>
  <dcterms:modified xsi:type="dcterms:W3CDTF">2016-05-26T10:30:06Z</dcterms:modified>
</cp:coreProperties>
</file>