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7" r:id="rId2"/>
    <p:sldId id="262" r:id="rId3"/>
    <p:sldId id="329" r:id="rId4"/>
    <p:sldId id="332" r:id="rId5"/>
    <p:sldId id="372" r:id="rId6"/>
    <p:sldId id="371" r:id="rId7"/>
    <p:sldId id="375" r:id="rId8"/>
    <p:sldId id="373" r:id="rId9"/>
    <p:sldId id="374" r:id="rId10"/>
    <p:sldId id="37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CDE5"/>
    <a:srgbClr val="CCC1DA"/>
    <a:srgbClr val="E6B9B8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33" autoAdjust="0"/>
    <p:restoredTop sz="93590" autoAdjust="0"/>
  </p:normalViewPr>
  <p:slideViewPr>
    <p:cSldViewPr>
      <p:cViewPr varScale="1">
        <p:scale>
          <a:sx n="100" d="100"/>
          <a:sy n="100" d="100"/>
        </p:scale>
        <p:origin x="7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53855" y="76200"/>
            <a:ext cx="23615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>
                <a:latin typeface="+mn-lt"/>
              </a:rPr>
              <a:t>omniran-16-0021-00-CF00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6/omniran-16-0019-01-CF00-measurement-and-management-in-ieee-802-11.pptx" TargetMode="External"/><Relationship Id="rId3" Type="http://schemas.openxmlformats.org/officeDocument/2006/relationships/hyperlink" Target="https://mentor.ieee.org/omniran/dcn/16/omniran-16-0012-01-CF00-ethernet-oam-survey-and-introducing-nms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6.wmf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699265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P802.1CF</a:t>
                      </a: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architectural considerations for EM and NM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2016-03-15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maximilian.riegel@nokis.com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provides </a:t>
            </a:r>
            <a:r>
              <a:rPr lang="en-US" sz="1600" dirty="0" smtClean="0">
                <a:latin typeface="+mn-lt"/>
              </a:rPr>
              <a:t>considerations for the architectural arrangement of EM and NM </a:t>
            </a:r>
            <a:r>
              <a:rPr lang="en-US" sz="1600" dirty="0" smtClean="0">
                <a:latin typeface="+mn-lt"/>
              </a:rPr>
              <a:t>within </a:t>
            </a:r>
            <a:r>
              <a:rPr lang="en-US" sz="1600" dirty="0" smtClean="0">
                <a:latin typeface="+mn-lt"/>
              </a:rPr>
              <a:t>P802.1CF architecture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9087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3744"/>
            <a:ext cx="8229600" cy="499241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NMS belongs into the operational domain of the Access Network Operator</a:t>
            </a:r>
          </a:p>
          <a:p>
            <a:r>
              <a:rPr lang="en-US" dirty="0" smtClean="0"/>
              <a:t>Element management is part of Access Network Control</a:t>
            </a:r>
          </a:p>
          <a:p>
            <a:r>
              <a:rPr lang="en-US" dirty="0" smtClean="0"/>
              <a:t>Multiple options possible for location of Network Management</a:t>
            </a:r>
          </a:p>
          <a:p>
            <a:pPr lvl="1"/>
            <a:r>
              <a:rPr lang="en-US" dirty="0" smtClean="0"/>
              <a:t>It seems more logical to locate NM into the OSS of the AN operator with communication towards the EM happening by EM function calls</a:t>
            </a:r>
          </a:p>
          <a:p>
            <a:pPr lvl="2"/>
            <a:r>
              <a:rPr lang="en-US" dirty="0" smtClean="0"/>
              <a:t>Like done by </a:t>
            </a:r>
            <a:r>
              <a:rPr lang="en-US" dirty="0" err="1" smtClean="0"/>
              <a:t>RESTful</a:t>
            </a:r>
            <a:r>
              <a:rPr lang="en-US" dirty="0" smtClean="0"/>
              <a:t> interfaces today.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45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P802.1CF </a:t>
            </a:r>
            <a:r>
              <a:rPr lang="en-US" dirty="0" smtClean="0"/>
              <a:t>architectural considerations for EM and NM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(Nokia)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OmniRAN</a:t>
            </a:r>
            <a:r>
              <a:rPr lang="en-US" dirty="0" smtClean="0"/>
              <a:t> currently investigates the representation of Network Management within its P802.1CF architecture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Various options have been introduced by </a:t>
            </a:r>
            <a:r>
              <a:rPr lang="en-US" dirty="0" smtClean="0">
                <a:hlinkClick r:id="rId2"/>
              </a:rPr>
              <a:t>https://mentor.ieee.org/omniran/dcn/16/omniran-16-0019-01-CF00-measurement-and-management-in-ieee-802-11.pptx</a:t>
            </a:r>
            <a:r>
              <a:rPr lang="en-US" dirty="0" smtClean="0"/>
              <a:t> and </a:t>
            </a:r>
            <a:r>
              <a:rPr lang="en-US" dirty="0" smtClean="0">
                <a:hlinkClick r:id="rId3"/>
              </a:rPr>
              <a:t>https://mentor.ieee.org/omniran/dcn/16/omniran-16-0012-01-CF00-ethernet-oam-survey-and-introducing-nms.pptx</a:t>
            </a:r>
            <a:r>
              <a:rPr lang="en-US" dirty="0" smtClean="0"/>
              <a:t> without a conclusive proposal for the architectural arrangements.</a:t>
            </a:r>
            <a:endParaRPr lang="en-US" dirty="0" smtClean="0"/>
          </a:p>
          <a:p>
            <a:r>
              <a:rPr lang="en-US" dirty="0" smtClean="0"/>
              <a:t>To mature consensus on the architectural concepts, Network Management should be considered from various perspectives including operational models, network virtualization and modern software-driven implementation aspects.</a:t>
            </a:r>
          </a:p>
        </p:txBody>
      </p:sp>
    </p:spTree>
    <p:extLst>
      <p:ext uri="{BB962C8B-B14F-4D97-AF65-F5344CB8AC3E}">
        <p14:creationId xmlns:p14="http://schemas.microsoft.com/office/powerpoint/2010/main" val="1886553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4175"/>
            <a:ext cx="8229600" cy="1468571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The NRM defines a generic architecture of IEEE 802 access network</a:t>
            </a:r>
          </a:p>
          <a:p>
            <a:r>
              <a:rPr lang="en-US" dirty="0" smtClean="0"/>
              <a:t>It</a:t>
            </a:r>
            <a:r>
              <a:rPr lang="en-US" dirty="0" smtClean="0"/>
              <a:t> </a:t>
            </a:r>
            <a:r>
              <a:rPr lang="en-US" dirty="0" smtClean="0"/>
              <a:t>provides the set of functions and their relationships of an IEEE 802 access network.</a:t>
            </a:r>
          </a:p>
          <a:p>
            <a:r>
              <a:rPr lang="en-US" dirty="0" smtClean="0"/>
              <a:t>The NRM does not </a:t>
            </a:r>
            <a:r>
              <a:rPr lang="en-US" dirty="0" smtClean="0"/>
              <a:t>specify the operational composition of access network functions with interconnected functions on the network side.</a:t>
            </a:r>
            <a:endParaRPr lang="en-US" dirty="0" smtClean="0"/>
          </a:p>
        </p:txBody>
      </p:sp>
      <p:grpSp>
        <p:nvGrpSpPr>
          <p:cNvPr id="134" name="Group 133"/>
          <p:cNvGrpSpPr/>
          <p:nvPr/>
        </p:nvGrpSpPr>
        <p:grpSpPr>
          <a:xfrm>
            <a:off x="2071777" y="1549163"/>
            <a:ext cx="6280643" cy="3184982"/>
            <a:chOff x="838200" y="1599220"/>
            <a:chExt cx="7315200" cy="3709617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838200" y="3275620"/>
              <a:ext cx="1600200" cy="1752600"/>
            </a:xfrm>
            <a:prstGeom prst="roundRect">
              <a:avLst>
                <a:gd name="adj" fmla="val 8545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sp>
          <p:nvSpPr>
            <p:cNvPr id="67" name="Rounded Rectangle 66"/>
            <p:cNvSpPr/>
            <p:nvPr/>
          </p:nvSpPr>
          <p:spPr bwMode="auto">
            <a:xfrm>
              <a:off x="3276600" y="3351820"/>
              <a:ext cx="2286000" cy="1676400"/>
            </a:xfrm>
            <a:prstGeom prst="roundRect">
              <a:avLst>
                <a:gd name="adj" fmla="val 10654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474016" y="4959170"/>
              <a:ext cx="1518364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Access Router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654616" y="4959170"/>
              <a:ext cx="1654620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Access Network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140016" y="4970283"/>
              <a:ext cx="958789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Terminal</a:t>
              </a:r>
            </a:p>
          </p:txBody>
        </p:sp>
        <p:sp>
          <p:nvSpPr>
            <p:cNvPr id="71" name="Rounded Rectangle 70"/>
            <p:cNvSpPr/>
            <p:nvPr/>
          </p:nvSpPr>
          <p:spPr bwMode="auto">
            <a:xfrm>
              <a:off x="6477000" y="3275620"/>
              <a:ext cx="1676400" cy="1752600"/>
            </a:xfrm>
            <a:prstGeom prst="roundRect">
              <a:avLst>
                <a:gd name="adj" fmla="val 12471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cxnSp>
          <p:nvCxnSpPr>
            <p:cNvPr id="72" name="Straight Connector 135"/>
            <p:cNvCxnSpPr>
              <a:cxnSpLocks noChangeShapeType="1"/>
            </p:cNvCxnSpPr>
            <p:nvPr/>
          </p:nvCxnSpPr>
          <p:spPr bwMode="auto">
            <a:xfrm>
              <a:off x="2362200" y="4571020"/>
              <a:ext cx="990600" cy="0"/>
            </a:xfrm>
            <a:prstGeom prst="line">
              <a:avLst/>
            </a:prstGeom>
            <a:noFill/>
            <a:ln w="28575" cmpd="sng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73" name="Rounded Rectangle 72"/>
            <p:cNvSpPr/>
            <p:nvPr/>
          </p:nvSpPr>
          <p:spPr bwMode="auto">
            <a:xfrm>
              <a:off x="1371600" y="3961420"/>
              <a:ext cx="990600" cy="914400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TEI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grpSp>
          <p:nvGrpSpPr>
            <p:cNvPr id="74" name="Group 6"/>
            <p:cNvGrpSpPr>
              <a:grpSpLocks/>
            </p:cNvGrpSpPr>
            <p:nvPr/>
          </p:nvGrpSpPr>
          <p:grpSpPr bwMode="auto">
            <a:xfrm>
              <a:off x="2568572" y="4477361"/>
              <a:ext cx="445956" cy="430754"/>
              <a:chOff x="2729564" y="5063075"/>
              <a:chExt cx="446136" cy="430253"/>
            </a:xfrm>
          </p:grpSpPr>
          <p:sp>
            <p:nvSpPr>
              <p:cNvPr id="123" name="TextBox 137"/>
              <p:cNvSpPr txBox="1">
                <a:spLocks noChangeArrowheads="1"/>
              </p:cNvSpPr>
              <p:nvPr/>
            </p:nvSpPr>
            <p:spPr bwMode="auto">
              <a:xfrm>
                <a:off x="2729564" y="5155168"/>
                <a:ext cx="446136" cy="338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R1</a:t>
                </a:r>
              </a:p>
            </p:txBody>
          </p:sp>
          <p:sp>
            <p:nvSpPr>
              <p:cNvPr id="124" name="Oval 136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sp>
          <p:nvSpPr>
            <p:cNvPr id="75" name="Rounded Rectangle 74"/>
            <p:cNvSpPr/>
            <p:nvPr/>
          </p:nvSpPr>
          <p:spPr bwMode="auto">
            <a:xfrm>
              <a:off x="3733800" y="1827820"/>
              <a:ext cx="1371600" cy="990600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CIS</a:t>
              </a:r>
              <a:endParaRPr lang="en-US" sz="1600" dirty="0">
                <a:latin typeface="+mn-lt"/>
                <a:cs typeface="+mn-cs"/>
              </a:endParaRPr>
            </a:p>
          </p:txBody>
        </p:sp>
        <p:cxnSp>
          <p:nvCxnSpPr>
            <p:cNvPr id="76" name="Elbow Connector 11"/>
            <p:cNvCxnSpPr>
              <a:cxnSpLocks noChangeShapeType="1"/>
            </p:cNvCxnSpPr>
            <p:nvPr/>
          </p:nvCxnSpPr>
          <p:spPr bwMode="auto">
            <a:xfrm flipV="1">
              <a:off x="2362200" y="1751620"/>
              <a:ext cx="4114800" cy="1852613"/>
            </a:xfrm>
            <a:prstGeom prst="bentConnector3">
              <a:avLst>
                <a:gd name="adj1" fmla="val 10440"/>
              </a:avLst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77" name="Group 62"/>
            <p:cNvGrpSpPr>
              <a:grpSpLocks/>
            </p:cNvGrpSpPr>
            <p:nvPr/>
          </p:nvGrpSpPr>
          <p:grpSpPr bwMode="auto">
            <a:xfrm>
              <a:off x="2711452" y="2885096"/>
              <a:ext cx="537017" cy="338554"/>
              <a:chOff x="2837267" y="4952817"/>
              <a:chExt cx="537875" cy="338045"/>
            </a:xfrm>
          </p:grpSpPr>
          <p:sp>
            <p:nvSpPr>
              <p:cNvPr id="121" name="TextBox 63"/>
              <p:cNvSpPr txBox="1">
                <a:spLocks noChangeArrowheads="1"/>
              </p:cNvSpPr>
              <p:nvPr/>
            </p:nvSpPr>
            <p:spPr bwMode="auto">
              <a:xfrm>
                <a:off x="2928473" y="4952817"/>
                <a:ext cx="446669" cy="338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R2</a:t>
                </a:r>
              </a:p>
            </p:txBody>
          </p:sp>
          <p:sp>
            <p:nvSpPr>
              <p:cNvPr id="122" name="Oval 64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grpSp>
          <p:nvGrpSpPr>
            <p:cNvPr id="78" name="Group 65"/>
            <p:cNvGrpSpPr>
              <a:grpSpLocks/>
            </p:cNvGrpSpPr>
            <p:nvPr/>
          </p:nvGrpSpPr>
          <p:grpSpPr bwMode="auto">
            <a:xfrm>
              <a:off x="4346575" y="2885096"/>
              <a:ext cx="655877" cy="338554"/>
              <a:chOff x="2837267" y="4952817"/>
              <a:chExt cx="654926" cy="338045"/>
            </a:xfrm>
          </p:grpSpPr>
          <p:sp>
            <p:nvSpPr>
              <p:cNvPr id="119" name="TextBox 66"/>
              <p:cNvSpPr txBox="1">
                <a:spLocks noChangeArrowheads="1"/>
              </p:cNvSpPr>
              <p:nvPr/>
            </p:nvSpPr>
            <p:spPr bwMode="auto">
              <a:xfrm>
                <a:off x="2933236" y="4952817"/>
                <a:ext cx="558957" cy="338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R10</a:t>
                </a:r>
              </a:p>
            </p:txBody>
          </p:sp>
          <p:sp>
            <p:nvSpPr>
              <p:cNvPr id="120" name="Oval 67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cxnSp>
          <p:nvCxnSpPr>
            <p:cNvPr id="79" name="Straight Connector 70"/>
            <p:cNvCxnSpPr>
              <a:cxnSpLocks noChangeShapeType="1"/>
            </p:cNvCxnSpPr>
            <p:nvPr/>
          </p:nvCxnSpPr>
          <p:spPr bwMode="auto">
            <a:xfrm>
              <a:off x="2362200" y="3756633"/>
              <a:ext cx="9906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80" name="Group 71"/>
            <p:cNvGrpSpPr>
              <a:grpSpLocks/>
            </p:cNvGrpSpPr>
            <p:nvPr/>
          </p:nvGrpSpPr>
          <p:grpSpPr bwMode="auto">
            <a:xfrm>
              <a:off x="2582860" y="3677258"/>
              <a:ext cx="445956" cy="447708"/>
              <a:chOff x="2731663" y="5063075"/>
              <a:chExt cx="446136" cy="448496"/>
            </a:xfrm>
          </p:grpSpPr>
          <p:sp>
            <p:nvSpPr>
              <p:cNvPr id="117" name="TextBox 72"/>
              <p:cNvSpPr txBox="1">
                <a:spLocks noChangeArrowheads="1"/>
              </p:cNvSpPr>
              <p:nvPr/>
            </p:nvSpPr>
            <p:spPr bwMode="auto">
              <a:xfrm>
                <a:off x="2731663" y="5172421"/>
                <a:ext cx="446136" cy="339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R8</a:t>
                </a:r>
              </a:p>
            </p:txBody>
          </p:sp>
          <p:sp>
            <p:nvSpPr>
              <p:cNvPr id="118" name="Oval 73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sp>
          <p:nvSpPr>
            <p:cNvPr id="82" name="Rounded Rectangle 81"/>
            <p:cNvSpPr/>
            <p:nvPr/>
          </p:nvSpPr>
          <p:spPr bwMode="auto">
            <a:xfrm>
              <a:off x="3357563" y="3428020"/>
              <a:ext cx="2128837" cy="533400"/>
            </a:xfrm>
            <a:prstGeom prst="roundRect">
              <a:avLst>
                <a:gd name="adj" fmla="val 2749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ANC</a:t>
              </a:r>
              <a:endParaRPr lang="en-US" sz="1600" dirty="0">
                <a:latin typeface="+mn-lt"/>
                <a:cs typeface="+mn-cs"/>
              </a:endParaRPr>
            </a:p>
          </p:txBody>
        </p:sp>
        <p:sp>
          <p:nvSpPr>
            <p:cNvPr id="83" name="Rounded Rectangle 82"/>
            <p:cNvSpPr/>
            <p:nvPr/>
          </p:nvSpPr>
          <p:spPr bwMode="auto">
            <a:xfrm>
              <a:off x="1371600" y="3428020"/>
              <a:ext cx="990600" cy="533400"/>
            </a:xfrm>
            <a:prstGeom prst="roundRect">
              <a:avLst>
                <a:gd name="adj" fmla="val 2749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TEC</a:t>
              </a:r>
              <a:endParaRPr lang="en-US" sz="1600" dirty="0">
                <a:latin typeface="+mn-lt"/>
                <a:cs typeface="+mn-cs"/>
              </a:endParaRPr>
            </a:p>
          </p:txBody>
        </p:sp>
        <p:cxnSp>
          <p:nvCxnSpPr>
            <p:cNvPr id="84" name="Straight Connector 10"/>
            <p:cNvCxnSpPr>
              <a:cxnSpLocks noChangeShapeType="1"/>
            </p:cNvCxnSpPr>
            <p:nvPr/>
          </p:nvCxnSpPr>
          <p:spPr bwMode="auto">
            <a:xfrm flipH="1">
              <a:off x="5448300" y="2361220"/>
              <a:ext cx="1028700" cy="111442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85" name="Rounded Rectangle 84"/>
            <p:cNvSpPr/>
            <p:nvPr/>
          </p:nvSpPr>
          <p:spPr bwMode="auto">
            <a:xfrm>
              <a:off x="6489700" y="1599220"/>
              <a:ext cx="1219200" cy="990600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SS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sp>
          <p:nvSpPr>
            <p:cNvPr id="86" name="Rounded Rectangle 85"/>
            <p:cNvSpPr/>
            <p:nvPr/>
          </p:nvSpPr>
          <p:spPr bwMode="auto">
            <a:xfrm>
              <a:off x="6553200" y="3961420"/>
              <a:ext cx="1066800" cy="914400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ARI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cxnSp>
          <p:nvCxnSpPr>
            <p:cNvPr id="87" name="Straight Connector 51"/>
            <p:cNvCxnSpPr>
              <a:cxnSpLocks noChangeShapeType="1"/>
            </p:cNvCxnSpPr>
            <p:nvPr/>
          </p:nvCxnSpPr>
          <p:spPr bwMode="auto">
            <a:xfrm>
              <a:off x="5486400" y="4571020"/>
              <a:ext cx="1066800" cy="4763"/>
            </a:xfrm>
            <a:prstGeom prst="line">
              <a:avLst/>
            </a:prstGeom>
            <a:noFill/>
            <a:ln w="28575" cmpd="sng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88" name="Group 52"/>
            <p:cNvGrpSpPr>
              <a:grpSpLocks/>
            </p:cNvGrpSpPr>
            <p:nvPr/>
          </p:nvGrpSpPr>
          <p:grpSpPr bwMode="auto">
            <a:xfrm>
              <a:off x="5741985" y="4485299"/>
              <a:ext cx="445956" cy="430755"/>
              <a:chOff x="2707957" y="5063075"/>
              <a:chExt cx="446136" cy="430253"/>
            </a:xfrm>
          </p:grpSpPr>
          <p:sp>
            <p:nvSpPr>
              <p:cNvPr id="115" name="TextBox 53"/>
              <p:cNvSpPr txBox="1">
                <a:spLocks noChangeArrowheads="1"/>
              </p:cNvSpPr>
              <p:nvPr/>
            </p:nvSpPr>
            <p:spPr bwMode="auto">
              <a:xfrm>
                <a:off x="2707957" y="5155168"/>
                <a:ext cx="446136" cy="338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R3</a:t>
                </a:r>
              </a:p>
            </p:txBody>
          </p:sp>
          <p:sp>
            <p:nvSpPr>
              <p:cNvPr id="116" name="Oval 54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grpSp>
          <p:nvGrpSpPr>
            <p:cNvPr id="89" name="Group 55"/>
            <p:cNvGrpSpPr>
              <a:grpSpLocks/>
            </p:cNvGrpSpPr>
            <p:nvPr/>
          </p:nvGrpSpPr>
          <p:grpSpPr bwMode="auto">
            <a:xfrm>
              <a:off x="5735636" y="2885096"/>
              <a:ext cx="538937" cy="338554"/>
              <a:chOff x="2860357" y="4955683"/>
              <a:chExt cx="538390" cy="338045"/>
            </a:xfrm>
          </p:grpSpPr>
          <p:sp>
            <p:nvSpPr>
              <p:cNvPr id="113" name="TextBox 56"/>
              <p:cNvSpPr txBox="1">
                <a:spLocks noChangeArrowheads="1"/>
              </p:cNvSpPr>
              <p:nvPr/>
            </p:nvSpPr>
            <p:spPr bwMode="auto">
              <a:xfrm>
                <a:off x="2953244" y="4955683"/>
                <a:ext cx="445503" cy="338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R4</a:t>
                </a:r>
              </a:p>
            </p:txBody>
          </p:sp>
          <p:sp>
            <p:nvSpPr>
              <p:cNvPr id="114" name="Oval 57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sp>
          <p:nvSpPr>
            <p:cNvPr id="90" name="Rounded Rectangle 89"/>
            <p:cNvSpPr/>
            <p:nvPr/>
          </p:nvSpPr>
          <p:spPr bwMode="auto">
            <a:xfrm>
              <a:off x="6553200" y="3428020"/>
              <a:ext cx="1066800" cy="533400"/>
            </a:xfrm>
            <a:prstGeom prst="roundRect">
              <a:avLst>
                <a:gd name="adj" fmla="val 2749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ARC</a:t>
              </a:r>
              <a:endParaRPr lang="en-US" sz="1600" dirty="0">
                <a:latin typeface="+mn-lt"/>
                <a:cs typeface="+mn-cs"/>
              </a:endParaRPr>
            </a:p>
          </p:txBody>
        </p:sp>
        <p:cxnSp>
          <p:nvCxnSpPr>
            <p:cNvPr id="91" name="Straight Connector 69"/>
            <p:cNvCxnSpPr>
              <a:cxnSpLocks noChangeShapeType="1"/>
              <a:endCxn id="85" idx="2"/>
            </p:cNvCxnSpPr>
            <p:nvPr/>
          </p:nvCxnSpPr>
          <p:spPr bwMode="auto">
            <a:xfrm flipH="1" flipV="1">
              <a:off x="7099300" y="2589820"/>
              <a:ext cx="8671" cy="6858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92" name="Group 74"/>
            <p:cNvGrpSpPr>
              <a:grpSpLocks/>
            </p:cNvGrpSpPr>
            <p:nvPr/>
          </p:nvGrpSpPr>
          <p:grpSpPr bwMode="auto">
            <a:xfrm>
              <a:off x="5764210" y="3613756"/>
              <a:ext cx="445956" cy="437778"/>
              <a:chOff x="2860357" y="5063075"/>
              <a:chExt cx="446136" cy="438068"/>
            </a:xfrm>
          </p:grpSpPr>
          <p:sp>
            <p:nvSpPr>
              <p:cNvPr id="111" name="TextBox 75"/>
              <p:cNvSpPr txBox="1">
                <a:spLocks noChangeArrowheads="1"/>
              </p:cNvSpPr>
              <p:nvPr/>
            </p:nvSpPr>
            <p:spPr bwMode="auto">
              <a:xfrm>
                <a:off x="2860357" y="5162365"/>
                <a:ext cx="446136" cy="3387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R9</a:t>
                </a:r>
              </a:p>
            </p:txBody>
          </p:sp>
          <p:sp>
            <p:nvSpPr>
              <p:cNvPr id="112" name="Oval 76"/>
              <p:cNvSpPr>
                <a:spLocks noChangeArrowheads="1"/>
              </p:cNvSpPr>
              <p:nvPr/>
            </p:nvSpPr>
            <p:spPr bwMode="auto">
              <a:xfrm>
                <a:off x="30127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sp>
          <p:nvSpPr>
            <p:cNvPr id="93" name="Rounded Rectangle 92"/>
            <p:cNvSpPr/>
            <p:nvPr/>
          </p:nvSpPr>
          <p:spPr bwMode="auto">
            <a:xfrm>
              <a:off x="3352800" y="4266220"/>
              <a:ext cx="685800" cy="609600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NA</a:t>
              </a:r>
            </a:p>
          </p:txBody>
        </p:sp>
        <p:sp>
          <p:nvSpPr>
            <p:cNvPr id="94" name="Rounded Rectangle 93"/>
            <p:cNvSpPr/>
            <p:nvPr/>
          </p:nvSpPr>
          <p:spPr bwMode="auto">
            <a:xfrm>
              <a:off x="4527550" y="4266220"/>
              <a:ext cx="958850" cy="609600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BH</a:t>
              </a:r>
              <a:endParaRPr lang="en-US" sz="1600" dirty="0">
                <a:latin typeface="+mn-lt"/>
                <a:cs typeface="+mn-cs"/>
              </a:endParaRPr>
            </a:p>
          </p:txBody>
        </p:sp>
        <p:cxnSp>
          <p:nvCxnSpPr>
            <p:cNvPr id="95" name="Straight Connector 79"/>
            <p:cNvCxnSpPr>
              <a:cxnSpLocks noChangeShapeType="1"/>
            </p:cNvCxnSpPr>
            <p:nvPr/>
          </p:nvCxnSpPr>
          <p:spPr bwMode="auto">
            <a:xfrm>
              <a:off x="4038600" y="4571020"/>
              <a:ext cx="488950" cy="0"/>
            </a:xfrm>
            <a:prstGeom prst="line">
              <a:avLst/>
            </a:prstGeom>
            <a:noFill/>
            <a:ln w="28575" cmpd="sng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96" name="Group 91"/>
            <p:cNvGrpSpPr>
              <a:grpSpLocks/>
            </p:cNvGrpSpPr>
            <p:nvPr/>
          </p:nvGrpSpPr>
          <p:grpSpPr bwMode="auto">
            <a:xfrm>
              <a:off x="4062410" y="4490061"/>
              <a:ext cx="445956" cy="430754"/>
              <a:chOff x="2691882" y="5063075"/>
              <a:chExt cx="446136" cy="430253"/>
            </a:xfrm>
          </p:grpSpPr>
          <p:sp>
            <p:nvSpPr>
              <p:cNvPr id="109" name="TextBox 92"/>
              <p:cNvSpPr txBox="1">
                <a:spLocks noChangeArrowheads="1"/>
              </p:cNvSpPr>
              <p:nvPr/>
            </p:nvSpPr>
            <p:spPr bwMode="auto">
              <a:xfrm>
                <a:off x="2691882" y="5155168"/>
                <a:ext cx="446136" cy="338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dirty="0">
                    <a:latin typeface="Arial" charset="0"/>
                  </a:rPr>
                  <a:t>R6</a:t>
                </a:r>
              </a:p>
            </p:txBody>
          </p:sp>
          <p:sp>
            <p:nvSpPr>
              <p:cNvPr id="110" name="Oval 93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97" name="Straight Connector 88"/>
            <p:cNvCxnSpPr>
              <a:cxnSpLocks noChangeShapeType="1"/>
            </p:cNvCxnSpPr>
            <p:nvPr/>
          </p:nvCxnSpPr>
          <p:spPr bwMode="auto">
            <a:xfrm flipV="1">
              <a:off x="3695700" y="3959833"/>
              <a:ext cx="20638" cy="30638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98" name="Group 103"/>
            <p:cNvGrpSpPr>
              <a:grpSpLocks/>
            </p:cNvGrpSpPr>
            <p:nvPr/>
          </p:nvGrpSpPr>
          <p:grpSpPr bwMode="auto">
            <a:xfrm>
              <a:off x="3627440" y="3939190"/>
              <a:ext cx="575072" cy="338554"/>
              <a:chOff x="2837267" y="4956915"/>
              <a:chExt cx="575938" cy="339503"/>
            </a:xfrm>
          </p:grpSpPr>
          <p:sp>
            <p:nvSpPr>
              <p:cNvPr id="107" name="TextBox 104"/>
              <p:cNvSpPr txBox="1">
                <a:spLocks noChangeArrowheads="1"/>
              </p:cNvSpPr>
              <p:nvPr/>
            </p:nvSpPr>
            <p:spPr bwMode="auto">
              <a:xfrm>
                <a:off x="2966577" y="4956915"/>
                <a:ext cx="446628" cy="3395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dirty="0">
                    <a:latin typeface="Arial" charset="0"/>
                  </a:rPr>
                  <a:t>R5</a:t>
                </a:r>
              </a:p>
            </p:txBody>
          </p:sp>
          <p:sp>
            <p:nvSpPr>
              <p:cNvPr id="108" name="Oval 105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99" name="Straight Connector 324"/>
            <p:cNvCxnSpPr>
              <a:cxnSpLocks noChangeShapeType="1"/>
            </p:cNvCxnSpPr>
            <p:nvPr/>
          </p:nvCxnSpPr>
          <p:spPr bwMode="auto">
            <a:xfrm flipV="1">
              <a:off x="4797425" y="3961420"/>
              <a:ext cx="0" cy="31432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100" name="Group 108"/>
            <p:cNvGrpSpPr>
              <a:grpSpLocks/>
            </p:cNvGrpSpPr>
            <p:nvPr/>
          </p:nvGrpSpPr>
          <p:grpSpPr bwMode="auto">
            <a:xfrm>
              <a:off x="4706936" y="3939190"/>
              <a:ext cx="575408" cy="338554"/>
              <a:chOff x="2837267" y="4956915"/>
              <a:chExt cx="574774" cy="339503"/>
            </a:xfrm>
          </p:grpSpPr>
          <p:sp>
            <p:nvSpPr>
              <p:cNvPr id="105" name="TextBox 109"/>
              <p:cNvSpPr txBox="1">
                <a:spLocks noChangeArrowheads="1"/>
              </p:cNvSpPr>
              <p:nvPr/>
            </p:nvSpPr>
            <p:spPr bwMode="auto">
              <a:xfrm>
                <a:off x="2966577" y="4956915"/>
                <a:ext cx="445464" cy="3395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dirty="0">
                    <a:latin typeface="Arial" charset="0"/>
                  </a:rPr>
                  <a:t>R7</a:t>
                </a:r>
              </a:p>
            </p:txBody>
          </p:sp>
          <p:sp>
            <p:nvSpPr>
              <p:cNvPr id="106" name="Oval 110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101" name="Straight Connector 146"/>
            <p:cNvCxnSpPr>
              <a:cxnSpLocks noChangeShapeType="1"/>
              <a:stCxn id="99" idx="3"/>
              <a:endCxn id="122" idx="1"/>
            </p:cNvCxnSpPr>
            <p:nvPr/>
          </p:nvCxnSpPr>
          <p:spPr bwMode="auto">
            <a:xfrm>
              <a:off x="5486400" y="3694720"/>
              <a:ext cx="1066800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102" name="Group 159"/>
            <p:cNvGrpSpPr>
              <a:grpSpLocks/>
            </p:cNvGrpSpPr>
            <p:nvPr/>
          </p:nvGrpSpPr>
          <p:grpSpPr bwMode="auto">
            <a:xfrm>
              <a:off x="7015165" y="2880333"/>
              <a:ext cx="637380" cy="338554"/>
              <a:chOff x="2860357" y="4955683"/>
              <a:chExt cx="637935" cy="338046"/>
            </a:xfrm>
          </p:grpSpPr>
          <p:sp>
            <p:nvSpPr>
              <p:cNvPr id="103" name="TextBox 160"/>
              <p:cNvSpPr txBox="1">
                <a:spLocks noChangeArrowheads="1"/>
              </p:cNvSpPr>
              <p:nvPr/>
            </p:nvSpPr>
            <p:spPr bwMode="auto">
              <a:xfrm>
                <a:off x="2953244" y="4955683"/>
                <a:ext cx="545048" cy="3380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dirty="0">
                    <a:latin typeface="Arial" charset="0"/>
                  </a:rPr>
                  <a:t>R11</a:t>
                </a:r>
              </a:p>
            </p:txBody>
          </p:sp>
          <p:sp>
            <p:nvSpPr>
              <p:cNvPr id="104" name="Oval 161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cxnSp>
          <p:nvCxnSpPr>
            <p:cNvPr id="131" name="Straight Connector 69"/>
            <p:cNvCxnSpPr>
              <a:cxnSpLocks noChangeShapeType="1"/>
              <a:stCxn id="67" idx="0"/>
              <a:endCxn id="75" idx="2"/>
            </p:cNvCxnSpPr>
            <p:nvPr/>
          </p:nvCxnSpPr>
          <p:spPr bwMode="auto">
            <a:xfrm flipV="1">
              <a:off x="4419600" y="2818420"/>
              <a:ext cx="0" cy="5334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</p:grpSp>
      <p:sp>
        <p:nvSpPr>
          <p:cNvPr id="4" name="TextBox 3"/>
          <p:cNvSpPr txBox="1"/>
          <p:nvPr/>
        </p:nvSpPr>
        <p:spPr>
          <a:xfrm>
            <a:off x="431540" y="1341172"/>
            <a:ext cx="3304587" cy="1772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tabLst>
                <a:tab pos="533400" algn="l"/>
              </a:tabLst>
            </a:pPr>
            <a:r>
              <a:rPr lang="en-US" dirty="0">
                <a:latin typeface="+mn-lt"/>
              </a:rPr>
              <a:t>CIS	Coordination and Information Service</a:t>
            </a:r>
          </a:p>
          <a:p>
            <a:pPr>
              <a:lnSpc>
                <a:spcPct val="90000"/>
              </a:lnSpc>
              <a:tabLst>
                <a:tab pos="533400" algn="l"/>
              </a:tabLst>
            </a:pPr>
            <a:r>
              <a:rPr lang="en-US" dirty="0">
                <a:latin typeface="+mn-lt"/>
              </a:rPr>
              <a:t>SS	Subscription Service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 smtClean="0">
                <a:latin typeface="+mn-lt"/>
              </a:rPr>
              <a:t>TEC</a:t>
            </a:r>
            <a:r>
              <a:rPr lang="en-US" dirty="0">
                <a:latin typeface="+mn-lt"/>
              </a:rPr>
              <a:t>	Terminal Control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TEI	Terminal Interface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ANC	Access Network Control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NA	Node of Attachment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BH	Backhaul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 smtClean="0">
                <a:latin typeface="+mn-lt"/>
              </a:rPr>
              <a:t>ARC</a:t>
            </a:r>
            <a:r>
              <a:rPr lang="en-US" dirty="0">
                <a:latin typeface="+mn-lt"/>
              </a:rPr>
              <a:t>	Access Router Control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ARI	Access Router Interface</a:t>
            </a:r>
          </a:p>
          <a:p>
            <a:pPr>
              <a:tabLst>
                <a:tab pos="533400" algn="l"/>
              </a:tabLst>
            </a:pP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675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assumption</a:t>
            </a:r>
            <a:r>
              <a:rPr lang="en-US" dirty="0"/>
              <a:t> </a:t>
            </a:r>
            <a:r>
              <a:rPr lang="en-US" dirty="0" smtClean="0"/>
              <a:t>for </a:t>
            </a:r>
            <a:br>
              <a:rPr lang="en-US" dirty="0" smtClean="0"/>
            </a:br>
            <a:r>
              <a:rPr lang="en-US" dirty="0" smtClean="0"/>
              <a:t>authentication and trust establishment</a:t>
            </a:r>
            <a:endParaRPr lang="en-US" dirty="0"/>
          </a:p>
        </p:txBody>
      </p:sp>
      <p:pic>
        <p:nvPicPr>
          <p:cNvPr id="4" name="Picture 8" descr="150507-nr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672" y="3333147"/>
            <a:ext cx="5414574" cy="282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652120" y="1583795"/>
            <a:ext cx="1600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>
                <a:latin typeface="+mn-lt"/>
              </a:rPr>
              <a:t>Service Provider</a:t>
            </a:r>
            <a:endParaRPr lang="en-US" sz="1400" b="1" i="1" dirty="0" smtClean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65755" y="1583795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latin typeface="+mn-lt"/>
              </a:rPr>
              <a:t>User</a:t>
            </a:r>
          </a:p>
        </p:txBody>
      </p:sp>
      <p:sp>
        <p:nvSpPr>
          <p:cNvPr id="10" name="Left-Right Arrow 9"/>
          <p:cNvSpPr/>
          <p:nvPr/>
        </p:nvSpPr>
        <p:spPr bwMode="auto">
          <a:xfrm>
            <a:off x="2705080" y="2527367"/>
            <a:ext cx="3052027" cy="157708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7877" y="2295769"/>
            <a:ext cx="1170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Subscription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95736" y="2854577"/>
            <a:ext cx="16872" cy="17027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6239630" y="2785597"/>
            <a:ext cx="5426" cy="5475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360" y="1617206"/>
            <a:ext cx="1645920" cy="16459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584" y="2059312"/>
            <a:ext cx="902208" cy="86563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1466654" y="1891572"/>
            <a:ext cx="1485165" cy="42684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596584" y="1891573"/>
            <a:ext cx="1495696" cy="23475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5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610760" y="2878111"/>
            <a:ext cx="4940979" cy="3814768"/>
            <a:chOff x="2610760" y="2878111"/>
            <a:chExt cx="4940979" cy="3814768"/>
          </a:xfrm>
        </p:grpSpPr>
        <p:sp>
          <p:nvSpPr>
            <p:cNvPr id="6" name="Freeform 5"/>
            <p:cNvSpPr/>
            <p:nvPr/>
          </p:nvSpPr>
          <p:spPr bwMode="auto">
            <a:xfrm>
              <a:off x="2610760" y="2878111"/>
              <a:ext cx="3311390" cy="3589670"/>
            </a:xfrm>
            <a:custGeom>
              <a:avLst/>
              <a:gdLst>
                <a:gd name="connsiteX0" fmla="*/ 14990 w 3072984"/>
                <a:gd name="connsiteY0" fmla="*/ 329784 h 3507699"/>
                <a:gd name="connsiteX1" fmla="*/ 494675 w 3072984"/>
                <a:gd name="connsiteY1" fmla="*/ 74951 h 3507699"/>
                <a:gd name="connsiteX2" fmla="*/ 929390 w 3072984"/>
                <a:gd name="connsiteY2" fmla="*/ 89941 h 3507699"/>
                <a:gd name="connsiteX3" fmla="*/ 1948721 w 3072984"/>
                <a:gd name="connsiteY3" fmla="*/ 0 h 3507699"/>
                <a:gd name="connsiteX4" fmla="*/ 2248525 w 3072984"/>
                <a:gd name="connsiteY4" fmla="*/ 134912 h 3507699"/>
                <a:gd name="connsiteX5" fmla="*/ 2683239 w 3072984"/>
                <a:gd name="connsiteY5" fmla="*/ 104932 h 3507699"/>
                <a:gd name="connsiteX6" fmla="*/ 2923082 w 3072984"/>
                <a:gd name="connsiteY6" fmla="*/ 194873 h 3507699"/>
                <a:gd name="connsiteX7" fmla="*/ 3072984 w 3072984"/>
                <a:gd name="connsiteY7" fmla="*/ 734519 h 3507699"/>
                <a:gd name="connsiteX8" fmla="*/ 2953062 w 3072984"/>
                <a:gd name="connsiteY8" fmla="*/ 1079292 h 3507699"/>
                <a:gd name="connsiteX9" fmla="*/ 3043003 w 3072984"/>
                <a:gd name="connsiteY9" fmla="*/ 1454046 h 3507699"/>
                <a:gd name="connsiteX10" fmla="*/ 2938072 w 3072984"/>
                <a:gd name="connsiteY10" fmla="*/ 1903751 h 3507699"/>
                <a:gd name="connsiteX11" fmla="*/ 2998033 w 3072984"/>
                <a:gd name="connsiteY11" fmla="*/ 2293496 h 3507699"/>
                <a:gd name="connsiteX12" fmla="*/ 3013023 w 3072984"/>
                <a:gd name="connsiteY12" fmla="*/ 2683240 h 3507699"/>
                <a:gd name="connsiteX13" fmla="*/ 2953062 w 3072984"/>
                <a:gd name="connsiteY13" fmla="*/ 2833141 h 3507699"/>
                <a:gd name="connsiteX14" fmla="*/ 2998033 w 3072984"/>
                <a:gd name="connsiteY14" fmla="*/ 3117955 h 3507699"/>
                <a:gd name="connsiteX15" fmla="*/ 2998033 w 3072984"/>
                <a:gd name="connsiteY15" fmla="*/ 3417758 h 3507699"/>
                <a:gd name="connsiteX16" fmla="*/ 2803161 w 3072984"/>
                <a:gd name="connsiteY16" fmla="*/ 3432748 h 3507699"/>
                <a:gd name="connsiteX17" fmla="*/ 2548328 w 3072984"/>
                <a:gd name="connsiteY17" fmla="*/ 3372787 h 3507699"/>
                <a:gd name="connsiteX18" fmla="*/ 2278505 w 3072984"/>
                <a:gd name="connsiteY18" fmla="*/ 3477719 h 3507699"/>
                <a:gd name="connsiteX19" fmla="*/ 1888761 w 3072984"/>
                <a:gd name="connsiteY19" fmla="*/ 3432748 h 3507699"/>
                <a:gd name="connsiteX20" fmla="*/ 1379095 w 3072984"/>
                <a:gd name="connsiteY20" fmla="*/ 3492709 h 3507699"/>
                <a:gd name="connsiteX21" fmla="*/ 1094282 w 3072984"/>
                <a:gd name="connsiteY21" fmla="*/ 3372787 h 3507699"/>
                <a:gd name="connsiteX22" fmla="*/ 704538 w 3072984"/>
                <a:gd name="connsiteY22" fmla="*/ 3507699 h 3507699"/>
                <a:gd name="connsiteX23" fmla="*/ 359764 w 3072984"/>
                <a:gd name="connsiteY23" fmla="*/ 3372787 h 3507699"/>
                <a:gd name="connsiteX24" fmla="*/ 119921 w 3072984"/>
                <a:gd name="connsiteY24" fmla="*/ 3387778 h 3507699"/>
                <a:gd name="connsiteX25" fmla="*/ 14990 w 3072984"/>
                <a:gd name="connsiteY25" fmla="*/ 3162925 h 3507699"/>
                <a:gd name="connsiteX26" fmla="*/ 59961 w 3072984"/>
                <a:gd name="connsiteY26" fmla="*/ 2833141 h 3507699"/>
                <a:gd name="connsiteX27" fmla="*/ 14990 w 3072984"/>
                <a:gd name="connsiteY27" fmla="*/ 2533338 h 3507699"/>
                <a:gd name="connsiteX28" fmla="*/ 104931 w 3072984"/>
                <a:gd name="connsiteY28" fmla="*/ 2248525 h 3507699"/>
                <a:gd name="connsiteX29" fmla="*/ 0 w 3072984"/>
                <a:gd name="connsiteY29" fmla="*/ 1963712 h 3507699"/>
                <a:gd name="connsiteX30" fmla="*/ 104931 w 3072984"/>
                <a:gd name="connsiteY30" fmla="*/ 1693889 h 3507699"/>
                <a:gd name="connsiteX31" fmla="*/ 29980 w 3072984"/>
                <a:gd name="connsiteY31" fmla="*/ 1259174 h 3507699"/>
                <a:gd name="connsiteX32" fmla="*/ 119921 w 3072984"/>
                <a:gd name="connsiteY32" fmla="*/ 1004341 h 3507699"/>
                <a:gd name="connsiteX33" fmla="*/ 44970 w 3072984"/>
                <a:gd name="connsiteY33" fmla="*/ 809469 h 3507699"/>
                <a:gd name="connsiteX34" fmla="*/ 29980 w 3072984"/>
                <a:gd name="connsiteY34" fmla="*/ 569627 h 3507699"/>
                <a:gd name="connsiteX35" fmla="*/ 14990 w 3072984"/>
                <a:gd name="connsiteY35" fmla="*/ 329784 h 3507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072984" h="3507699">
                  <a:moveTo>
                    <a:pt x="14990" y="329784"/>
                  </a:moveTo>
                  <a:lnTo>
                    <a:pt x="494675" y="74951"/>
                  </a:lnTo>
                  <a:lnTo>
                    <a:pt x="929390" y="89941"/>
                  </a:lnTo>
                  <a:lnTo>
                    <a:pt x="1948721" y="0"/>
                  </a:lnTo>
                  <a:lnTo>
                    <a:pt x="2248525" y="134912"/>
                  </a:lnTo>
                  <a:lnTo>
                    <a:pt x="2683239" y="104932"/>
                  </a:lnTo>
                  <a:lnTo>
                    <a:pt x="2923082" y="194873"/>
                  </a:lnTo>
                  <a:lnTo>
                    <a:pt x="3072984" y="734519"/>
                  </a:lnTo>
                  <a:lnTo>
                    <a:pt x="2953062" y="1079292"/>
                  </a:lnTo>
                  <a:lnTo>
                    <a:pt x="3043003" y="1454046"/>
                  </a:lnTo>
                  <a:lnTo>
                    <a:pt x="2938072" y="1903751"/>
                  </a:lnTo>
                  <a:lnTo>
                    <a:pt x="2998033" y="2293496"/>
                  </a:lnTo>
                  <a:lnTo>
                    <a:pt x="3013023" y="2683240"/>
                  </a:lnTo>
                  <a:lnTo>
                    <a:pt x="2953062" y="2833141"/>
                  </a:lnTo>
                  <a:lnTo>
                    <a:pt x="2998033" y="3117955"/>
                  </a:lnTo>
                  <a:lnTo>
                    <a:pt x="2998033" y="3417758"/>
                  </a:lnTo>
                  <a:lnTo>
                    <a:pt x="2803161" y="3432748"/>
                  </a:lnTo>
                  <a:lnTo>
                    <a:pt x="2548328" y="3372787"/>
                  </a:lnTo>
                  <a:lnTo>
                    <a:pt x="2278505" y="3477719"/>
                  </a:lnTo>
                  <a:lnTo>
                    <a:pt x="1888761" y="3432748"/>
                  </a:lnTo>
                  <a:lnTo>
                    <a:pt x="1379095" y="3492709"/>
                  </a:lnTo>
                  <a:lnTo>
                    <a:pt x="1094282" y="3372787"/>
                  </a:lnTo>
                  <a:lnTo>
                    <a:pt x="704538" y="3507699"/>
                  </a:lnTo>
                  <a:lnTo>
                    <a:pt x="359764" y="3372787"/>
                  </a:lnTo>
                  <a:lnTo>
                    <a:pt x="119921" y="3387778"/>
                  </a:lnTo>
                  <a:lnTo>
                    <a:pt x="14990" y="3162925"/>
                  </a:lnTo>
                  <a:lnTo>
                    <a:pt x="59961" y="2833141"/>
                  </a:lnTo>
                  <a:lnTo>
                    <a:pt x="14990" y="2533338"/>
                  </a:lnTo>
                  <a:lnTo>
                    <a:pt x="104931" y="2248525"/>
                  </a:lnTo>
                  <a:lnTo>
                    <a:pt x="0" y="1963712"/>
                  </a:lnTo>
                  <a:lnTo>
                    <a:pt x="104931" y="1693889"/>
                  </a:lnTo>
                  <a:lnTo>
                    <a:pt x="29980" y="1259174"/>
                  </a:lnTo>
                  <a:lnTo>
                    <a:pt x="119921" y="1004341"/>
                  </a:lnTo>
                  <a:lnTo>
                    <a:pt x="44970" y="809469"/>
                  </a:lnTo>
                  <a:lnTo>
                    <a:pt x="29980" y="569627"/>
                  </a:lnTo>
                  <a:lnTo>
                    <a:pt x="14990" y="329784"/>
                  </a:lnTo>
                  <a:close/>
                </a:path>
              </a:pathLst>
            </a:custGeom>
            <a:gradFill flip="none" rotWithShape="1">
              <a:gsLst>
                <a:gs pos="91000">
                  <a:schemeClr val="bg1"/>
                </a:gs>
                <a:gs pos="0">
                  <a:schemeClr val="accent2">
                    <a:lumMod val="40000"/>
                    <a:lumOff val="60000"/>
                  </a:schemeClr>
                </a:gs>
                <a:gs pos="61000">
                  <a:schemeClr val="accent2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00564" y="6354325"/>
              <a:ext cx="19511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>
                  <a:latin typeface="+mn-lt"/>
                </a:rPr>
                <a:t>Focus of P802.1CF</a:t>
              </a:r>
              <a:endParaRPr lang="en-US" sz="1600" dirty="0" smtClean="0">
                <a:latin typeface="+mn-lt"/>
              </a:endParaRPr>
            </a:p>
          </p:txBody>
        </p:sp>
        <p:cxnSp>
          <p:nvCxnSpPr>
            <p:cNvPr id="21" name="Straight Connector 20"/>
            <p:cNvCxnSpPr>
              <a:stCxn id="12" idx="1"/>
            </p:cNvCxnSpPr>
            <p:nvPr/>
          </p:nvCxnSpPr>
          <p:spPr bwMode="auto">
            <a:xfrm flipH="1" flipV="1">
              <a:off x="5262213" y="6075366"/>
              <a:ext cx="338351" cy="44823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case of Access Network operation</a:t>
            </a:r>
            <a:endParaRPr lang="en-US" dirty="0"/>
          </a:p>
        </p:txBody>
      </p:sp>
      <p:pic>
        <p:nvPicPr>
          <p:cNvPr id="4" name="Picture 8" descr="150507-nr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3178" y="3333147"/>
            <a:ext cx="5414574" cy="282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652120" y="1583795"/>
            <a:ext cx="1600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>
                <a:latin typeface="+mn-lt"/>
              </a:rPr>
              <a:t>Service Provider</a:t>
            </a:r>
            <a:endParaRPr lang="en-US" sz="1400" b="1" i="1" dirty="0" smtClean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65755" y="1583795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latin typeface="+mn-lt"/>
              </a:rPr>
              <a:t>User</a:t>
            </a:r>
          </a:p>
        </p:txBody>
      </p:sp>
      <p:sp>
        <p:nvSpPr>
          <p:cNvPr id="10" name="Left-Right Arrow 9"/>
          <p:cNvSpPr/>
          <p:nvPr/>
        </p:nvSpPr>
        <p:spPr bwMode="auto">
          <a:xfrm>
            <a:off x="2705080" y="2527367"/>
            <a:ext cx="3052027" cy="157708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7877" y="2295769"/>
            <a:ext cx="1170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Subscription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95736" y="2854577"/>
            <a:ext cx="16872" cy="17027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6239630" y="2785597"/>
            <a:ext cx="5426" cy="5475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360" y="1617206"/>
            <a:ext cx="1645920" cy="16459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584" y="2059312"/>
            <a:ext cx="902208" cy="86563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1466655" y="1891572"/>
            <a:ext cx="1424000" cy="42684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646280" y="1891573"/>
            <a:ext cx="1445999" cy="23475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936371" y="3230596"/>
            <a:ext cx="2664193" cy="2929408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646280" y="4513458"/>
            <a:ext cx="1446000" cy="164654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31840" y="2947637"/>
            <a:ext cx="2374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>
                <a:latin typeface="+mn-lt"/>
              </a:rPr>
              <a:t>Access Network Operator</a:t>
            </a:r>
            <a:endParaRPr lang="en-US" sz="1400" b="1" i="1" dirty="0" smtClean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37996" y="4513458"/>
            <a:ext cx="11045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latin typeface="+mn-lt"/>
              </a:rPr>
              <a:t>IP Network</a:t>
            </a:r>
          </a:p>
          <a:p>
            <a:r>
              <a:rPr lang="en-US" sz="1400" b="1" i="1" dirty="0" smtClean="0">
                <a:latin typeface="+mn-lt"/>
              </a:rPr>
              <a:t>Operator</a:t>
            </a:r>
          </a:p>
        </p:txBody>
      </p:sp>
    </p:spTree>
    <p:extLst>
      <p:ext uri="{BB962C8B-B14F-4D97-AF65-F5344CB8AC3E}">
        <p14:creationId xmlns:p14="http://schemas.microsoft.com/office/powerpoint/2010/main" val="140439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loud 19"/>
          <p:cNvSpPr/>
          <p:nvPr/>
        </p:nvSpPr>
        <p:spPr bwMode="auto">
          <a:xfrm>
            <a:off x="6450153" y="1614642"/>
            <a:ext cx="714135" cy="586514"/>
          </a:xfrm>
          <a:prstGeom prst="clou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tIns="0" rIns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endParaRPr lang="en-US" sz="1600" dirty="0">
              <a:latin typeface="+mn-lt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NMS vs. ‘Management Function Set’</a:t>
            </a:r>
            <a:br>
              <a:rPr lang="en-US" altLang="zh-CN" dirty="0" smtClean="0"/>
            </a:br>
            <a:r>
              <a:rPr lang="en-US" altLang="zh-CN" dirty="0" smtClean="0"/>
              <a:t>Deployment Case (III)</a:t>
            </a:r>
            <a:endParaRPr lang="zh-CN" altLang="en-US" dirty="0"/>
          </a:p>
        </p:txBody>
      </p:sp>
      <p:grpSp>
        <p:nvGrpSpPr>
          <p:cNvPr id="20" name="组合 19"/>
          <p:cNvGrpSpPr/>
          <p:nvPr/>
        </p:nvGrpSpPr>
        <p:grpSpPr>
          <a:xfrm>
            <a:off x="7735203" y="1671663"/>
            <a:ext cx="1368152" cy="3543889"/>
            <a:chOff x="9498239" y="1926146"/>
            <a:chExt cx="1368152" cy="3543889"/>
          </a:xfrm>
        </p:grpSpPr>
        <p:sp>
          <p:nvSpPr>
            <p:cNvPr id="18" name="矩形 17"/>
            <p:cNvSpPr/>
            <p:nvPr/>
          </p:nvSpPr>
          <p:spPr bwMode="auto">
            <a:xfrm>
              <a:off x="9642495" y="2430202"/>
              <a:ext cx="1151888" cy="64807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NMS 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(SS)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9642495" y="3539467"/>
              <a:ext cx="1151888" cy="4983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Controller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dirty="0" smtClean="0">
                  <a:solidFill>
                    <a:srgbClr val="000000"/>
                  </a:solidFill>
                  <a:latin typeface="Arial" charset="0"/>
                  <a:ea typeface="SimHei" pitchFamily="49" charset="-122"/>
                </a:rPr>
                <a:t>(EM)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49" name="矩形 48"/>
            <p:cNvSpPr/>
            <p:nvPr/>
          </p:nvSpPr>
          <p:spPr bwMode="auto">
            <a:xfrm>
              <a:off x="9642495" y="4971659"/>
              <a:ext cx="1151888" cy="4983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Interface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dirty="0" smtClean="0">
                  <a:solidFill>
                    <a:srgbClr val="000000"/>
                  </a:solidFill>
                  <a:latin typeface="Arial" charset="0"/>
                  <a:ea typeface="SimHei" pitchFamily="49" charset="-122"/>
                </a:rPr>
                <a:t>(NE)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498239" y="1926146"/>
              <a:ext cx="13681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err="1" smtClean="0"/>
                <a:t>OmniRAN</a:t>
              </a:r>
              <a:endParaRPr lang="zh-CN" altLang="en-US" sz="1600" dirty="0"/>
            </a:p>
          </p:txBody>
        </p:sp>
      </p:grpSp>
      <p:cxnSp>
        <p:nvCxnSpPr>
          <p:cNvPr id="128" name="直接箭头连接符 127"/>
          <p:cNvCxnSpPr>
            <a:stCxn id="18" idx="2"/>
            <a:endCxn id="19" idx="0"/>
          </p:cNvCxnSpPr>
          <p:nvPr/>
        </p:nvCxnSpPr>
        <p:spPr bwMode="auto">
          <a:xfrm>
            <a:off x="8455403" y="2823791"/>
            <a:ext cx="0" cy="461193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直接箭头连接符 128"/>
          <p:cNvCxnSpPr>
            <a:stCxn id="19" idx="2"/>
            <a:endCxn id="49" idx="0"/>
          </p:cNvCxnSpPr>
          <p:nvPr/>
        </p:nvCxnSpPr>
        <p:spPr bwMode="auto">
          <a:xfrm>
            <a:off x="8455403" y="3783360"/>
            <a:ext cx="0" cy="933816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130" name="矩形 129"/>
          <p:cNvSpPr/>
          <p:nvPr/>
        </p:nvSpPr>
        <p:spPr>
          <a:xfrm>
            <a:off x="8455403" y="2852936"/>
            <a:ext cx="713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R2, R4, </a:t>
            </a:r>
            <a:endParaRPr lang="en-US" altLang="zh-CN" b="1" dirty="0" smtClean="0"/>
          </a:p>
          <a:p>
            <a:r>
              <a:rPr lang="en-US" altLang="zh-CN" b="1" dirty="0" smtClean="0"/>
              <a:t>R11 </a:t>
            </a:r>
            <a:endParaRPr lang="zh-CN" altLang="en-US" dirty="0"/>
          </a:p>
        </p:txBody>
      </p:sp>
      <p:sp>
        <p:nvSpPr>
          <p:cNvPr id="131" name="矩形 130"/>
          <p:cNvSpPr/>
          <p:nvPr/>
        </p:nvSpPr>
        <p:spPr>
          <a:xfrm>
            <a:off x="8460432" y="4141617"/>
            <a:ext cx="6751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R5, R7 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7762492" y="4091732"/>
            <a:ext cx="784253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N&lt;&gt;S</a:t>
            </a:r>
            <a:endParaRPr lang="zh-CN" altLang="en-US" sz="1600" dirty="0"/>
          </a:p>
        </p:txBody>
      </p:sp>
      <p:cxnSp>
        <p:nvCxnSpPr>
          <p:cNvPr id="7" name="直接连接符 6"/>
          <p:cNvCxnSpPr>
            <a:stCxn id="49" idx="2"/>
          </p:cNvCxnSpPr>
          <p:nvPr/>
        </p:nvCxnSpPr>
        <p:spPr bwMode="auto">
          <a:xfrm>
            <a:off x="8455403" y="5215552"/>
            <a:ext cx="0" cy="5897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9" name="直接箭头连接符 8"/>
          <p:cNvCxnSpPr/>
          <p:nvPr/>
        </p:nvCxnSpPr>
        <p:spPr bwMode="auto">
          <a:xfrm>
            <a:off x="8455403" y="5805264"/>
            <a:ext cx="5090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8061768" y="5823186"/>
            <a:ext cx="784253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E&lt;&gt;W</a:t>
            </a:r>
            <a:endParaRPr lang="zh-CN" altLang="en-US" sz="1600" dirty="0"/>
          </a:p>
        </p:txBody>
      </p:sp>
      <p:sp>
        <p:nvSpPr>
          <p:cNvPr id="11" name="左大括号 10"/>
          <p:cNvSpPr/>
          <p:nvPr/>
        </p:nvSpPr>
        <p:spPr bwMode="auto">
          <a:xfrm>
            <a:off x="7521522" y="2245169"/>
            <a:ext cx="290838" cy="146930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6747049" y="2748988"/>
            <a:ext cx="100530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Management plane</a:t>
            </a:r>
            <a:endParaRPr lang="zh-CN" altLang="en-US" dirty="0"/>
          </a:p>
        </p:txBody>
      </p:sp>
      <p:sp>
        <p:nvSpPr>
          <p:cNvPr id="76" name="左大括号 75"/>
          <p:cNvSpPr/>
          <p:nvPr/>
        </p:nvSpPr>
        <p:spPr bwMode="auto">
          <a:xfrm>
            <a:off x="7522925" y="4695999"/>
            <a:ext cx="290838" cy="110926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 rot="16200000">
            <a:off x="6748452" y="4996965"/>
            <a:ext cx="100530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Network plane</a:t>
            </a:r>
            <a:endParaRPr lang="zh-CN" alt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7834880" y="2885110"/>
            <a:ext cx="540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/>
              <a:t>ItfN</a:t>
            </a:r>
            <a:endParaRPr lang="zh-CN" altLang="en-US" sz="1600" dirty="0"/>
          </a:p>
        </p:txBody>
      </p:sp>
      <p:pic>
        <p:nvPicPr>
          <p:cNvPr id="23" name="内容占位符 6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49" y="2437860"/>
            <a:ext cx="6814415" cy="3439412"/>
          </a:xfrm>
          <a:prstGeom prst="rect">
            <a:avLst/>
          </a:prstGeom>
        </p:spPr>
      </p:pic>
      <p:sp>
        <p:nvSpPr>
          <p:cNvPr id="24" name="圆角矩形 23"/>
          <p:cNvSpPr/>
          <p:nvPr/>
        </p:nvSpPr>
        <p:spPr bwMode="auto">
          <a:xfrm>
            <a:off x="5398813" y="2660807"/>
            <a:ext cx="1017348" cy="576000"/>
          </a:xfrm>
          <a:prstGeom prst="round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NMS</a:t>
            </a:r>
          </a:p>
        </p:txBody>
      </p:sp>
      <p:sp>
        <p:nvSpPr>
          <p:cNvPr id="26" name="圆角矩形 25"/>
          <p:cNvSpPr/>
          <p:nvPr/>
        </p:nvSpPr>
        <p:spPr bwMode="auto">
          <a:xfrm>
            <a:off x="2627784" y="4176287"/>
            <a:ext cx="1584176" cy="396651"/>
          </a:xfrm>
          <a:prstGeom prst="round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EM</a:t>
            </a:r>
          </a:p>
        </p:txBody>
      </p:sp>
      <p:pic>
        <p:nvPicPr>
          <p:cNvPr id="2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859" y="1614642"/>
            <a:ext cx="498297" cy="478096"/>
          </a:xfrm>
          <a:prstGeom prst="rect">
            <a:avLst/>
          </a:prstGeom>
        </p:spPr>
      </p:pic>
      <p:pic>
        <p:nvPicPr>
          <p:cNvPr id="27" name="Picture 20" descr="MC90043484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821" y="1413455"/>
            <a:ext cx="596901" cy="539918"/>
          </a:xfrm>
          <a:prstGeom prst="rect">
            <a:avLst/>
          </a:prstGeom>
        </p:spPr>
      </p:pic>
      <p:pic>
        <p:nvPicPr>
          <p:cNvPr id="28" name="Picture 29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40051" y="1986344"/>
            <a:ext cx="442661" cy="214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30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362059"/>
            <a:ext cx="1003793" cy="1003793"/>
          </a:xfrm>
          <a:prstGeom prst="rect">
            <a:avLst/>
          </a:prstGeom>
        </p:spPr>
      </p:pic>
      <p:cxnSp>
        <p:nvCxnSpPr>
          <p:cNvPr id="31" name="Straight Connector 12"/>
          <p:cNvCxnSpPr/>
          <p:nvPr/>
        </p:nvCxnSpPr>
        <p:spPr bwMode="auto">
          <a:xfrm>
            <a:off x="4660879" y="2103099"/>
            <a:ext cx="1246608" cy="33476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12"/>
          <p:cNvCxnSpPr/>
          <p:nvPr/>
        </p:nvCxnSpPr>
        <p:spPr bwMode="auto">
          <a:xfrm>
            <a:off x="5796136" y="2073936"/>
            <a:ext cx="111351" cy="36392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Connector 12"/>
          <p:cNvCxnSpPr>
            <a:stCxn id="28" idx="2"/>
          </p:cNvCxnSpPr>
          <p:nvPr/>
        </p:nvCxnSpPr>
        <p:spPr bwMode="auto">
          <a:xfrm flipH="1">
            <a:off x="5907487" y="2201156"/>
            <a:ext cx="853895" cy="23670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33" name="矩形 32"/>
          <p:cNvSpPr/>
          <p:nvPr/>
        </p:nvSpPr>
        <p:spPr>
          <a:xfrm>
            <a:off x="8460432" y="5301208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R1, R6,</a:t>
            </a:r>
          </a:p>
          <a:p>
            <a:r>
              <a:rPr lang="en-US" altLang="zh-CN" b="1" dirty="0" smtClean="0"/>
              <a:t>R3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500" y="6212341"/>
            <a:ext cx="90470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from: https://</a:t>
            </a:r>
            <a:r>
              <a:rPr lang="en-US" dirty="0" err="1">
                <a:latin typeface="+mn-lt"/>
              </a:rPr>
              <a:t>mentor.ieee.org</a:t>
            </a:r>
            <a:r>
              <a:rPr lang="en-US" dirty="0">
                <a:latin typeface="+mn-lt"/>
              </a:rPr>
              <a:t>/</a:t>
            </a:r>
            <a:r>
              <a:rPr lang="en-US" dirty="0" err="1">
                <a:latin typeface="+mn-lt"/>
              </a:rPr>
              <a:t>omniran</a:t>
            </a:r>
            <a:r>
              <a:rPr lang="en-US" dirty="0">
                <a:latin typeface="+mn-lt"/>
              </a:rPr>
              <a:t>/</a:t>
            </a:r>
            <a:r>
              <a:rPr lang="en-US" dirty="0" err="1">
                <a:latin typeface="+mn-lt"/>
              </a:rPr>
              <a:t>dcn</a:t>
            </a:r>
            <a:r>
              <a:rPr lang="en-US" dirty="0">
                <a:latin typeface="+mn-lt"/>
              </a:rPr>
              <a:t>/16/omniran-16-0019-01-CF00-measurement-and-management-in-ieee-802-11.pptx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900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of NM: Option 1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1421650" y="4608657"/>
            <a:ext cx="1373891" cy="1504737"/>
          </a:xfrm>
          <a:prstGeom prst="roundRect">
            <a:avLst>
              <a:gd name="adj" fmla="val 8545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3515198" y="3650236"/>
            <a:ext cx="1962701" cy="2463158"/>
          </a:xfrm>
          <a:prstGeom prst="roundRect">
            <a:avLst>
              <a:gd name="adj" fmla="val 10654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60417" y="6054110"/>
            <a:ext cx="1303628" cy="29067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Router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39753" y="6054110"/>
            <a:ext cx="1420614" cy="29067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Network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80781" y="6063651"/>
            <a:ext cx="823192" cy="29067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Terminal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6262979" y="4608657"/>
            <a:ext cx="1439314" cy="1504737"/>
          </a:xfrm>
          <a:prstGeom prst="roundRect">
            <a:avLst>
              <a:gd name="adj" fmla="val 12471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cxnSp>
        <p:nvCxnSpPr>
          <p:cNvPr id="10" name="Straight Connector 135"/>
          <p:cNvCxnSpPr>
            <a:cxnSpLocks noChangeShapeType="1"/>
          </p:cNvCxnSpPr>
          <p:nvPr/>
        </p:nvCxnSpPr>
        <p:spPr bwMode="auto">
          <a:xfrm>
            <a:off x="2730117" y="5720854"/>
            <a:ext cx="850504" cy="0"/>
          </a:xfrm>
          <a:prstGeom prst="line">
            <a:avLst/>
          </a:prstGeom>
          <a:noFill/>
          <a:ln w="28575" cmpd="sng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1" name="Rounded Rectangle 10"/>
          <p:cNvSpPr/>
          <p:nvPr/>
        </p:nvSpPr>
        <p:spPr bwMode="auto">
          <a:xfrm>
            <a:off x="1879614" y="5197467"/>
            <a:ext cx="850504" cy="78508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TEI</a:t>
            </a:r>
            <a:endParaRPr lang="en-US" sz="1600" b="0" dirty="0">
              <a:latin typeface="+mn-lt"/>
              <a:cs typeface="+mn-cs"/>
            </a:endParaRPr>
          </a:p>
        </p:txBody>
      </p:sp>
      <p:grpSp>
        <p:nvGrpSpPr>
          <p:cNvPr id="12" name="Group 6"/>
          <p:cNvGrpSpPr>
            <a:grpSpLocks/>
          </p:cNvGrpSpPr>
          <p:nvPr/>
        </p:nvGrpSpPr>
        <p:grpSpPr bwMode="auto">
          <a:xfrm>
            <a:off x="2907303" y="5640441"/>
            <a:ext cx="382886" cy="369834"/>
            <a:chOff x="2729564" y="5063075"/>
            <a:chExt cx="446136" cy="430253"/>
          </a:xfrm>
        </p:grpSpPr>
        <p:sp>
          <p:nvSpPr>
            <p:cNvPr id="61" name="TextBox 137"/>
            <p:cNvSpPr txBox="1">
              <a:spLocks noChangeArrowheads="1"/>
            </p:cNvSpPr>
            <p:nvPr/>
          </p:nvSpPr>
          <p:spPr bwMode="auto">
            <a:xfrm>
              <a:off x="2729564" y="5155168"/>
              <a:ext cx="446136" cy="338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R1</a:t>
              </a:r>
            </a:p>
          </p:txBody>
        </p:sp>
        <p:sp>
          <p:nvSpPr>
            <p:cNvPr id="62" name="Oval 136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13" name="Rounded Rectangle 12"/>
          <p:cNvSpPr/>
          <p:nvPr/>
        </p:nvSpPr>
        <p:spPr bwMode="auto">
          <a:xfrm>
            <a:off x="3039502" y="1790713"/>
            <a:ext cx="1177621" cy="850504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CIS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14" name="Elbow Connector 11"/>
          <p:cNvCxnSpPr>
            <a:cxnSpLocks noChangeShapeType="1"/>
          </p:cNvCxnSpPr>
          <p:nvPr/>
        </p:nvCxnSpPr>
        <p:spPr bwMode="auto">
          <a:xfrm flipV="1">
            <a:off x="2730117" y="3300190"/>
            <a:ext cx="3532862" cy="1590606"/>
          </a:xfrm>
          <a:prstGeom prst="bentConnector3">
            <a:avLst>
              <a:gd name="adj1" fmla="val 10440"/>
            </a:avLst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15" name="Group 62"/>
          <p:cNvGrpSpPr>
            <a:grpSpLocks/>
          </p:cNvGrpSpPr>
          <p:nvPr/>
        </p:nvGrpSpPr>
        <p:grpSpPr bwMode="auto">
          <a:xfrm>
            <a:off x="3029976" y="4273363"/>
            <a:ext cx="461069" cy="290674"/>
            <a:chOff x="2837267" y="4952817"/>
            <a:chExt cx="537875" cy="338045"/>
          </a:xfrm>
        </p:grpSpPr>
        <p:sp>
          <p:nvSpPr>
            <p:cNvPr id="59" name="TextBox 63"/>
            <p:cNvSpPr txBox="1">
              <a:spLocks noChangeArrowheads="1"/>
            </p:cNvSpPr>
            <p:nvPr/>
          </p:nvSpPr>
          <p:spPr bwMode="auto">
            <a:xfrm>
              <a:off x="2928473" y="4952817"/>
              <a:ext cx="446669" cy="338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R2</a:t>
              </a:r>
            </a:p>
          </p:txBody>
        </p:sp>
        <p:sp>
          <p:nvSpPr>
            <p:cNvPr id="60" name="Oval 64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grpSp>
        <p:nvGrpSpPr>
          <p:cNvPr id="16" name="Group 65"/>
          <p:cNvGrpSpPr>
            <a:grpSpLocks/>
          </p:cNvGrpSpPr>
          <p:nvPr/>
        </p:nvGrpSpPr>
        <p:grpSpPr bwMode="auto">
          <a:xfrm>
            <a:off x="3671865" y="2691181"/>
            <a:ext cx="563119" cy="290674"/>
            <a:chOff x="2837267" y="4952817"/>
            <a:chExt cx="654926" cy="338045"/>
          </a:xfrm>
        </p:grpSpPr>
        <p:sp>
          <p:nvSpPr>
            <p:cNvPr id="57" name="TextBox 66"/>
            <p:cNvSpPr txBox="1">
              <a:spLocks noChangeArrowheads="1"/>
            </p:cNvSpPr>
            <p:nvPr/>
          </p:nvSpPr>
          <p:spPr bwMode="auto">
            <a:xfrm>
              <a:off x="2933236" y="4952817"/>
              <a:ext cx="558957" cy="338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R10</a:t>
              </a:r>
            </a:p>
          </p:txBody>
        </p:sp>
        <p:sp>
          <p:nvSpPr>
            <p:cNvPr id="58" name="Oval 67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cxnSp>
        <p:nvCxnSpPr>
          <p:cNvPr id="17" name="Straight Connector 70"/>
          <p:cNvCxnSpPr>
            <a:cxnSpLocks noChangeShapeType="1"/>
          </p:cNvCxnSpPr>
          <p:nvPr/>
        </p:nvCxnSpPr>
        <p:spPr bwMode="auto">
          <a:xfrm>
            <a:off x="2730117" y="5021642"/>
            <a:ext cx="85050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18" name="Group 71"/>
          <p:cNvGrpSpPr>
            <a:grpSpLocks/>
          </p:cNvGrpSpPr>
          <p:nvPr/>
        </p:nvGrpSpPr>
        <p:grpSpPr bwMode="auto">
          <a:xfrm>
            <a:off x="2919570" y="4953493"/>
            <a:ext cx="382886" cy="384391"/>
            <a:chOff x="2731663" y="5063075"/>
            <a:chExt cx="446136" cy="448496"/>
          </a:xfrm>
        </p:grpSpPr>
        <p:sp>
          <p:nvSpPr>
            <p:cNvPr id="55" name="TextBox 72"/>
            <p:cNvSpPr txBox="1">
              <a:spLocks noChangeArrowheads="1"/>
            </p:cNvSpPr>
            <p:nvPr/>
          </p:nvSpPr>
          <p:spPr bwMode="auto">
            <a:xfrm>
              <a:off x="2731663" y="5172421"/>
              <a:ext cx="446136" cy="339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R8</a:t>
              </a:r>
            </a:p>
          </p:txBody>
        </p:sp>
        <p:sp>
          <p:nvSpPr>
            <p:cNvPr id="56" name="Oval 7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19" name="Rounded Rectangle 18"/>
          <p:cNvSpPr/>
          <p:nvPr/>
        </p:nvSpPr>
        <p:spPr bwMode="auto">
          <a:xfrm>
            <a:off x="3584710" y="3750288"/>
            <a:ext cx="1827765" cy="1447180"/>
          </a:xfrm>
          <a:prstGeom prst="roundRect">
            <a:avLst>
              <a:gd name="adj" fmla="val 1171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b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ANC</a:t>
            </a:r>
            <a:endParaRPr lang="en-US" sz="1600" dirty="0">
              <a:latin typeface="+mn-lt"/>
              <a:cs typeface="+mn-cs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1879614" y="4739504"/>
            <a:ext cx="850504" cy="457964"/>
          </a:xfrm>
          <a:prstGeom prst="roundRect">
            <a:avLst>
              <a:gd name="adj" fmla="val 2749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TEC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21" name="Straight Connector 10"/>
          <p:cNvCxnSpPr>
            <a:cxnSpLocks noChangeShapeType="1"/>
          </p:cNvCxnSpPr>
          <p:nvPr/>
        </p:nvCxnSpPr>
        <p:spPr bwMode="auto">
          <a:xfrm flipH="1">
            <a:off x="5379764" y="3823577"/>
            <a:ext cx="883215" cy="956817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22" name="Rounded Rectangle 21"/>
          <p:cNvSpPr/>
          <p:nvPr/>
        </p:nvSpPr>
        <p:spPr bwMode="auto">
          <a:xfrm>
            <a:off x="6273883" y="3169343"/>
            <a:ext cx="1046774" cy="850504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SS</a:t>
            </a:r>
            <a:endParaRPr lang="en-US" sz="1600" b="0" dirty="0">
              <a:latin typeface="+mn-lt"/>
              <a:cs typeface="+mn-cs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6328402" y="5197467"/>
            <a:ext cx="915927" cy="78508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ARI</a:t>
            </a:r>
            <a:endParaRPr lang="en-US" sz="1600" b="0" dirty="0">
              <a:latin typeface="+mn-lt"/>
              <a:cs typeface="+mn-cs"/>
            </a:endParaRPr>
          </a:p>
        </p:txBody>
      </p:sp>
      <p:cxnSp>
        <p:nvCxnSpPr>
          <p:cNvPr id="24" name="Straight Connector 51"/>
          <p:cNvCxnSpPr>
            <a:cxnSpLocks noChangeShapeType="1"/>
          </p:cNvCxnSpPr>
          <p:nvPr/>
        </p:nvCxnSpPr>
        <p:spPr bwMode="auto">
          <a:xfrm>
            <a:off x="5412475" y="5720854"/>
            <a:ext cx="915927" cy="4089"/>
          </a:xfrm>
          <a:prstGeom prst="line">
            <a:avLst/>
          </a:prstGeom>
          <a:noFill/>
          <a:ln w="28575" cmpd="sng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grpSp>
        <p:nvGrpSpPr>
          <p:cNvPr id="25" name="Group 52"/>
          <p:cNvGrpSpPr>
            <a:grpSpLocks/>
          </p:cNvGrpSpPr>
          <p:nvPr/>
        </p:nvGrpSpPr>
        <p:grpSpPr bwMode="auto">
          <a:xfrm>
            <a:off x="5631914" y="5647256"/>
            <a:ext cx="382886" cy="369835"/>
            <a:chOff x="2707957" y="5063075"/>
            <a:chExt cx="446136" cy="430253"/>
          </a:xfrm>
        </p:grpSpPr>
        <p:sp>
          <p:nvSpPr>
            <p:cNvPr id="53" name="TextBox 53"/>
            <p:cNvSpPr txBox="1">
              <a:spLocks noChangeArrowheads="1"/>
            </p:cNvSpPr>
            <p:nvPr/>
          </p:nvSpPr>
          <p:spPr bwMode="auto">
            <a:xfrm>
              <a:off x="2707957" y="5155168"/>
              <a:ext cx="446136" cy="338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R3</a:t>
              </a:r>
            </a:p>
          </p:txBody>
        </p:sp>
        <p:sp>
          <p:nvSpPr>
            <p:cNvPr id="54" name="Oval 54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grpSp>
        <p:nvGrpSpPr>
          <p:cNvPr id="26" name="Group 55"/>
          <p:cNvGrpSpPr>
            <a:grpSpLocks/>
          </p:cNvGrpSpPr>
          <p:nvPr/>
        </p:nvGrpSpPr>
        <p:grpSpPr bwMode="auto">
          <a:xfrm>
            <a:off x="5626463" y="4273363"/>
            <a:ext cx="462717" cy="290674"/>
            <a:chOff x="2860357" y="4955683"/>
            <a:chExt cx="538390" cy="338045"/>
          </a:xfrm>
        </p:grpSpPr>
        <p:sp>
          <p:nvSpPr>
            <p:cNvPr id="51" name="TextBox 56"/>
            <p:cNvSpPr txBox="1">
              <a:spLocks noChangeArrowheads="1"/>
            </p:cNvSpPr>
            <p:nvPr/>
          </p:nvSpPr>
          <p:spPr bwMode="auto">
            <a:xfrm>
              <a:off x="2953244" y="4955683"/>
              <a:ext cx="445503" cy="338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R4</a:t>
              </a:r>
            </a:p>
          </p:txBody>
        </p:sp>
        <p:sp>
          <p:nvSpPr>
            <p:cNvPr id="52" name="Oval 57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27" name="Rounded Rectangle 26"/>
          <p:cNvSpPr/>
          <p:nvPr/>
        </p:nvSpPr>
        <p:spPr bwMode="auto">
          <a:xfrm>
            <a:off x="6328402" y="4739504"/>
            <a:ext cx="915927" cy="457964"/>
          </a:xfrm>
          <a:prstGeom prst="roundRect">
            <a:avLst>
              <a:gd name="adj" fmla="val 2749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ARC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28" name="Straight Connector 69"/>
          <p:cNvCxnSpPr>
            <a:cxnSpLocks noChangeShapeType="1"/>
          </p:cNvCxnSpPr>
          <p:nvPr/>
        </p:nvCxnSpPr>
        <p:spPr bwMode="auto">
          <a:xfrm flipH="1" flipV="1">
            <a:off x="6797270" y="4019847"/>
            <a:ext cx="7445" cy="58881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29" name="Group 74"/>
          <p:cNvGrpSpPr>
            <a:grpSpLocks/>
          </p:cNvGrpSpPr>
          <p:nvPr/>
        </p:nvGrpSpPr>
        <p:grpSpPr bwMode="auto">
          <a:xfrm>
            <a:off x="5650996" y="4898972"/>
            <a:ext cx="382886" cy="375865"/>
            <a:chOff x="2860357" y="5063075"/>
            <a:chExt cx="446136" cy="438068"/>
          </a:xfrm>
        </p:grpSpPr>
        <p:sp>
          <p:nvSpPr>
            <p:cNvPr id="49" name="TextBox 75"/>
            <p:cNvSpPr txBox="1">
              <a:spLocks noChangeArrowheads="1"/>
            </p:cNvSpPr>
            <p:nvPr/>
          </p:nvSpPr>
          <p:spPr bwMode="auto">
            <a:xfrm>
              <a:off x="2860357" y="5162365"/>
              <a:ext cx="446136" cy="338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R9</a:t>
              </a:r>
            </a:p>
          </p:txBody>
        </p:sp>
        <p:sp>
          <p:nvSpPr>
            <p:cNvPr id="50" name="Oval 76"/>
            <p:cNvSpPr>
              <a:spLocks noChangeArrowheads="1"/>
            </p:cNvSpPr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30" name="Rounded Rectangle 29"/>
          <p:cNvSpPr/>
          <p:nvPr/>
        </p:nvSpPr>
        <p:spPr bwMode="auto">
          <a:xfrm>
            <a:off x="3580621" y="5459161"/>
            <a:ext cx="588810" cy="52338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NA</a:t>
            </a:r>
          </a:p>
        </p:txBody>
      </p:sp>
      <p:sp>
        <p:nvSpPr>
          <p:cNvPr id="31" name="Rounded Rectangle 30"/>
          <p:cNvSpPr/>
          <p:nvPr/>
        </p:nvSpPr>
        <p:spPr bwMode="auto">
          <a:xfrm>
            <a:off x="4589231" y="5459161"/>
            <a:ext cx="823244" cy="52338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BH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32" name="Straight Connector 79"/>
          <p:cNvCxnSpPr>
            <a:cxnSpLocks noChangeShapeType="1"/>
          </p:cNvCxnSpPr>
          <p:nvPr/>
        </p:nvCxnSpPr>
        <p:spPr bwMode="auto">
          <a:xfrm>
            <a:off x="4169431" y="5720854"/>
            <a:ext cx="419800" cy="0"/>
          </a:xfrm>
          <a:prstGeom prst="line">
            <a:avLst/>
          </a:prstGeom>
          <a:noFill/>
          <a:ln w="28575" cmpd="sng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grpSp>
        <p:nvGrpSpPr>
          <p:cNvPr id="33" name="Group 91"/>
          <p:cNvGrpSpPr>
            <a:grpSpLocks/>
          </p:cNvGrpSpPr>
          <p:nvPr/>
        </p:nvGrpSpPr>
        <p:grpSpPr bwMode="auto">
          <a:xfrm>
            <a:off x="4189874" y="5651345"/>
            <a:ext cx="382886" cy="369834"/>
            <a:chOff x="2691882" y="5063075"/>
            <a:chExt cx="446136" cy="430253"/>
          </a:xfrm>
        </p:grpSpPr>
        <p:sp>
          <p:nvSpPr>
            <p:cNvPr id="47" name="TextBox 92"/>
            <p:cNvSpPr txBox="1">
              <a:spLocks noChangeArrowheads="1"/>
            </p:cNvSpPr>
            <p:nvPr/>
          </p:nvSpPr>
          <p:spPr bwMode="auto">
            <a:xfrm>
              <a:off x="2691882" y="5155168"/>
              <a:ext cx="446136" cy="338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R6</a:t>
              </a:r>
            </a:p>
          </p:txBody>
        </p:sp>
        <p:sp>
          <p:nvSpPr>
            <p:cNvPr id="48" name="Oval 9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34" name="Straight Connector 88"/>
          <p:cNvCxnSpPr>
            <a:cxnSpLocks noChangeShapeType="1"/>
          </p:cNvCxnSpPr>
          <p:nvPr/>
        </p:nvCxnSpPr>
        <p:spPr bwMode="auto">
          <a:xfrm flipV="1">
            <a:off x="3875026" y="5196105"/>
            <a:ext cx="17719" cy="263056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35" name="Group 103"/>
          <p:cNvGrpSpPr>
            <a:grpSpLocks/>
          </p:cNvGrpSpPr>
          <p:nvPr/>
        </p:nvGrpSpPr>
        <p:grpSpPr bwMode="auto">
          <a:xfrm>
            <a:off x="3816420" y="5178381"/>
            <a:ext cx="493742" cy="290674"/>
            <a:chOff x="2837267" y="4956915"/>
            <a:chExt cx="575938" cy="339503"/>
          </a:xfrm>
        </p:grpSpPr>
        <p:sp>
          <p:nvSpPr>
            <p:cNvPr id="45" name="TextBox 104"/>
            <p:cNvSpPr txBox="1">
              <a:spLocks noChangeArrowheads="1"/>
            </p:cNvSpPr>
            <p:nvPr/>
          </p:nvSpPr>
          <p:spPr bwMode="auto">
            <a:xfrm>
              <a:off x="2966577" y="4956915"/>
              <a:ext cx="446628" cy="339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R5</a:t>
              </a:r>
            </a:p>
          </p:txBody>
        </p:sp>
        <p:sp>
          <p:nvSpPr>
            <p:cNvPr id="46" name="Oval 105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36" name="Straight Connector 324"/>
          <p:cNvCxnSpPr>
            <a:cxnSpLocks noChangeShapeType="1"/>
          </p:cNvCxnSpPr>
          <p:nvPr/>
        </p:nvCxnSpPr>
        <p:spPr bwMode="auto">
          <a:xfrm flipV="1">
            <a:off x="4820939" y="5197467"/>
            <a:ext cx="0" cy="269871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37" name="Group 108"/>
          <p:cNvGrpSpPr>
            <a:grpSpLocks/>
          </p:cNvGrpSpPr>
          <p:nvPr/>
        </p:nvGrpSpPr>
        <p:grpSpPr bwMode="auto">
          <a:xfrm>
            <a:off x="4743247" y="5178381"/>
            <a:ext cx="494031" cy="290674"/>
            <a:chOff x="2837267" y="4956915"/>
            <a:chExt cx="574774" cy="339503"/>
          </a:xfrm>
        </p:grpSpPr>
        <p:sp>
          <p:nvSpPr>
            <p:cNvPr id="43" name="TextBox 109"/>
            <p:cNvSpPr txBox="1">
              <a:spLocks noChangeArrowheads="1"/>
            </p:cNvSpPr>
            <p:nvPr/>
          </p:nvSpPr>
          <p:spPr bwMode="auto">
            <a:xfrm>
              <a:off x="2966577" y="4956915"/>
              <a:ext cx="445464" cy="339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R7</a:t>
              </a:r>
            </a:p>
          </p:txBody>
        </p:sp>
        <p:sp>
          <p:nvSpPr>
            <p:cNvPr id="44" name="Oval 110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38" name="Straight Connector 146"/>
          <p:cNvCxnSpPr>
            <a:cxnSpLocks noChangeShapeType="1"/>
          </p:cNvCxnSpPr>
          <p:nvPr/>
        </p:nvCxnSpPr>
        <p:spPr bwMode="auto">
          <a:xfrm>
            <a:off x="5412475" y="4968486"/>
            <a:ext cx="915927" cy="0"/>
          </a:xfrm>
          <a:prstGeom prst="line">
            <a:avLst/>
          </a:prstGeom>
          <a:noFill/>
          <a:ln w="12700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39" name="Group 159"/>
          <p:cNvGrpSpPr>
            <a:grpSpLocks/>
          </p:cNvGrpSpPr>
          <p:nvPr/>
        </p:nvGrpSpPr>
        <p:grpSpPr bwMode="auto">
          <a:xfrm>
            <a:off x="6725034" y="4269274"/>
            <a:ext cx="547238" cy="290674"/>
            <a:chOff x="2860357" y="4955683"/>
            <a:chExt cx="637935" cy="338046"/>
          </a:xfrm>
        </p:grpSpPr>
        <p:sp>
          <p:nvSpPr>
            <p:cNvPr id="41" name="TextBox 160"/>
            <p:cNvSpPr txBox="1">
              <a:spLocks noChangeArrowheads="1"/>
            </p:cNvSpPr>
            <p:nvPr/>
          </p:nvSpPr>
          <p:spPr bwMode="auto">
            <a:xfrm>
              <a:off x="2953244" y="4955683"/>
              <a:ext cx="545048" cy="338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R11</a:t>
              </a:r>
            </a:p>
          </p:txBody>
        </p:sp>
        <p:sp>
          <p:nvSpPr>
            <p:cNvPr id="42" name="Oval 161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cxnSp>
        <p:nvCxnSpPr>
          <p:cNvPr id="40" name="Straight Connector 69"/>
          <p:cNvCxnSpPr>
            <a:cxnSpLocks noChangeShapeType="1"/>
          </p:cNvCxnSpPr>
          <p:nvPr/>
        </p:nvCxnSpPr>
        <p:spPr bwMode="auto">
          <a:xfrm flipH="1" flipV="1">
            <a:off x="3689592" y="2633935"/>
            <a:ext cx="237683" cy="111635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3" name="Rectangle 62"/>
          <p:cNvSpPr/>
          <p:nvPr/>
        </p:nvSpPr>
        <p:spPr bwMode="auto">
          <a:xfrm>
            <a:off x="2936371" y="1711553"/>
            <a:ext cx="3152809" cy="4687778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131840" y="1403775"/>
            <a:ext cx="2374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>
                <a:latin typeface="+mn-lt"/>
              </a:rPr>
              <a:t>Access Network Operator</a:t>
            </a:r>
            <a:endParaRPr lang="en-US" sz="1400" b="1" i="1" dirty="0" smtClean="0">
              <a:latin typeface="+mn-lt"/>
            </a:endParaRPr>
          </a:p>
        </p:txBody>
      </p:sp>
      <p:sp>
        <p:nvSpPr>
          <p:cNvPr id="68" name="Dodecagon 67"/>
          <p:cNvSpPr/>
          <p:nvPr/>
        </p:nvSpPr>
        <p:spPr bwMode="auto">
          <a:xfrm>
            <a:off x="4354966" y="1790714"/>
            <a:ext cx="1426824" cy="444224"/>
          </a:xfrm>
          <a:prstGeom prst="dodecago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BSS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9" name="Dodecagon 68"/>
          <p:cNvSpPr/>
          <p:nvPr/>
        </p:nvSpPr>
        <p:spPr bwMode="auto">
          <a:xfrm>
            <a:off x="4349417" y="2362790"/>
            <a:ext cx="1426824" cy="444224"/>
          </a:xfrm>
          <a:prstGeom prst="dodecago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O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SS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4790085" y="2729577"/>
            <a:ext cx="743994" cy="3393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869216" y="3241989"/>
            <a:ext cx="8390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n-lt"/>
              </a:rPr>
              <a:t>NMfkts</a:t>
            </a:r>
            <a:endParaRPr lang="en-US" sz="1400" b="1" dirty="0" smtClean="0">
              <a:latin typeface="+mn-lt"/>
            </a:endParaRPr>
          </a:p>
        </p:txBody>
      </p:sp>
      <p:sp>
        <p:nvSpPr>
          <p:cNvPr id="77" name="Up-Down Arrow 76"/>
          <p:cNvSpPr/>
          <p:nvPr/>
        </p:nvSpPr>
        <p:spPr bwMode="auto">
          <a:xfrm rot="1470132">
            <a:off x="4748915" y="3056970"/>
            <a:ext cx="150617" cy="1488758"/>
          </a:xfrm>
          <a:prstGeom prst="upDown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3660978" y="4474443"/>
            <a:ext cx="524930" cy="257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4241853" y="4465647"/>
            <a:ext cx="524930" cy="257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4818433" y="4474443"/>
            <a:ext cx="524930" cy="257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1" name="Up-Down Arrow 80"/>
          <p:cNvSpPr/>
          <p:nvPr/>
        </p:nvSpPr>
        <p:spPr bwMode="auto">
          <a:xfrm rot="220754">
            <a:off x="5204744" y="3063246"/>
            <a:ext cx="189006" cy="1409789"/>
          </a:xfrm>
          <a:prstGeom prst="upDown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2" name="Up-Down Arrow 81"/>
          <p:cNvSpPr/>
          <p:nvPr/>
        </p:nvSpPr>
        <p:spPr bwMode="auto">
          <a:xfrm rot="1963092">
            <a:off x="4422076" y="2948416"/>
            <a:ext cx="170540" cy="1713302"/>
          </a:xfrm>
          <a:prstGeom prst="upDown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73" name="Straight Connector 72"/>
          <p:cNvCxnSpPr/>
          <p:nvPr/>
        </p:nvCxnSpPr>
        <p:spPr bwMode="auto">
          <a:xfrm flipV="1">
            <a:off x="4854392" y="3383995"/>
            <a:ext cx="240563" cy="1362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5209130" y="3358137"/>
            <a:ext cx="240563" cy="1362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 flipV="1">
            <a:off x="4625414" y="3362651"/>
            <a:ext cx="282275" cy="9369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8206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of NM: Option 2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1421650" y="4608657"/>
            <a:ext cx="1373891" cy="1504737"/>
          </a:xfrm>
          <a:prstGeom prst="roundRect">
            <a:avLst>
              <a:gd name="adj" fmla="val 8545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3515198" y="3402215"/>
            <a:ext cx="1962701" cy="2711179"/>
          </a:xfrm>
          <a:prstGeom prst="roundRect">
            <a:avLst>
              <a:gd name="adj" fmla="val 10654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60417" y="6054110"/>
            <a:ext cx="1303628" cy="29067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Router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39753" y="6054110"/>
            <a:ext cx="1420614" cy="29067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Network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80781" y="6063651"/>
            <a:ext cx="823192" cy="29067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Terminal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6262979" y="4608657"/>
            <a:ext cx="1439314" cy="1504737"/>
          </a:xfrm>
          <a:prstGeom prst="roundRect">
            <a:avLst>
              <a:gd name="adj" fmla="val 12471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cxnSp>
        <p:nvCxnSpPr>
          <p:cNvPr id="10" name="Straight Connector 135"/>
          <p:cNvCxnSpPr>
            <a:cxnSpLocks noChangeShapeType="1"/>
          </p:cNvCxnSpPr>
          <p:nvPr/>
        </p:nvCxnSpPr>
        <p:spPr bwMode="auto">
          <a:xfrm>
            <a:off x="2730117" y="5720854"/>
            <a:ext cx="850504" cy="0"/>
          </a:xfrm>
          <a:prstGeom prst="line">
            <a:avLst/>
          </a:prstGeom>
          <a:noFill/>
          <a:ln w="28575" cmpd="sng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1" name="Rounded Rectangle 10"/>
          <p:cNvSpPr/>
          <p:nvPr/>
        </p:nvSpPr>
        <p:spPr bwMode="auto">
          <a:xfrm>
            <a:off x="1879614" y="5197467"/>
            <a:ext cx="850504" cy="78508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TEI</a:t>
            </a:r>
            <a:endParaRPr lang="en-US" sz="1600" b="0" dirty="0">
              <a:latin typeface="+mn-lt"/>
              <a:cs typeface="+mn-cs"/>
            </a:endParaRPr>
          </a:p>
        </p:txBody>
      </p:sp>
      <p:grpSp>
        <p:nvGrpSpPr>
          <p:cNvPr id="12" name="Group 6"/>
          <p:cNvGrpSpPr>
            <a:grpSpLocks/>
          </p:cNvGrpSpPr>
          <p:nvPr/>
        </p:nvGrpSpPr>
        <p:grpSpPr bwMode="auto">
          <a:xfrm>
            <a:off x="2907303" y="5640441"/>
            <a:ext cx="382886" cy="369834"/>
            <a:chOff x="2729564" y="5063075"/>
            <a:chExt cx="446136" cy="430253"/>
          </a:xfrm>
        </p:grpSpPr>
        <p:sp>
          <p:nvSpPr>
            <p:cNvPr id="61" name="TextBox 137"/>
            <p:cNvSpPr txBox="1">
              <a:spLocks noChangeArrowheads="1"/>
            </p:cNvSpPr>
            <p:nvPr/>
          </p:nvSpPr>
          <p:spPr bwMode="auto">
            <a:xfrm>
              <a:off x="2729564" y="5155168"/>
              <a:ext cx="446136" cy="338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R1</a:t>
              </a:r>
            </a:p>
          </p:txBody>
        </p:sp>
        <p:sp>
          <p:nvSpPr>
            <p:cNvPr id="62" name="Oval 136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13" name="Rounded Rectangle 12"/>
          <p:cNvSpPr/>
          <p:nvPr/>
        </p:nvSpPr>
        <p:spPr bwMode="auto">
          <a:xfrm>
            <a:off x="3039502" y="1790713"/>
            <a:ext cx="1177621" cy="850504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CIS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14" name="Elbow Connector 11"/>
          <p:cNvCxnSpPr>
            <a:cxnSpLocks noChangeShapeType="1"/>
          </p:cNvCxnSpPr>
          <p:nvPr/>
        </p:nvCxnSpPr>
        <p:spPr bwMode="auto">
          <a:xfrm flipV="1">
            <a:off x="2730117" y="3300190"/>
            <a:ext cx="3532862" cy="1590606"/>
          </a:xfrm>
          <a:prstGeom prst="bentConnector3">
            <a:avLst>
              <a:gd name="adj1" fmla="val 10440"/>
            </a:avLst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15" name="Group 62"/>
          <p:cNvGrpSpPr>
            <a:grpSpLocks/>
          </p:cNvGrpSpPr>
          <p:nvPr/>
        </p:nvGrpSpPr>
        <p:grpSpPr bwMode="auto">
          <a:xfrm>
            <a:off x="3029976" y="4273363"/>
            <a:ext cx="461069" cy="290674"/>
            <a:chOff x="2837267" y="4952817"/>
            <a:chExt cx="537875" cy="338045"/>
          </a:xfrm>
        </p:grpSpPr>
        <p:sp>
          <p:nvSpPr>
            <p:cNvPr id="59" name="TextBox 63"/>
            <p:cNvSpPr txBox="1">
              <a:spLocks noChangeArrowheads="1"/>
            </p:cNvSpPr>
            <p:nvPr/>
          </p:nvSpPr>
          <p:spPr bwMode="auto">
            <a:xfrm>
              <a:off x="2928473" y="4952817"/>
              <a:ext cx="446669" cy="338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R2</a:t>
              </a:r>
            </a:p>
          </p:txBody>
        </p:sp>
        <p:sp>
          <p:nvSpPr>
            <p:cNvPr id="60" name="Oval 64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grpSp>
        <p:nvGrpSpPr>
          <p:cNvPr id="16" name="Group 65"/>
          <p:cNvGrpSpPr>
            <a:grpSpLocks/>
          </p:cNvGrpSpPr>
          <p:nvPr/>
        </p:nvGrpSpPr>
        <p:grpSpPr bwMode="auto">
          <a:xfrm>
            <a:off x="3671865" y="2691181"/>
            <a:ext cx="563119" cy="290674"/>
            <a:chOff x="2837267" y="4952817"/>
            <a:chExt cx="654926" cy="338045"/>
          </a:xfrm>
        </p:grpSpPr>
        <p:sp>
          <p:nvSpPr>
            <p:cNvPr id="57" name="TextBox 66"/>
            <p:cNvSpPr txBox="1">
              <a:spLocks noChangeArrowheads="1"/>
            </p:cNvSpPr>
            <p:nvPr/>
          </p:nvSpPr>
          <p:spPr bwMode="auto">
            <a:xfrm>
              <a:off x="2933236" y="4952817"/>
              <a:ext cx="558957" cy="338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R10</a:t>
              </a:r>
            </a:p>
          </p:txBody>
        </p:sp>
        <p:sp>
          <p:nvSpPr>
            <p:cNvPr id="58" name="Oval 67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cxnSp>
        <p:nvCxnSpPr>
          <p:cNvPr id="17" name="Straight Connector 70"/>
          <p:cNvCxnSpPr>
            <a:cxnSpLocks noChangeShapeType="1"/>
          </p:cNvCxnSpPr>
          <p:nvPr/>
        </p:nvCxnSpPr>
        <p:spPr bwMode="auto">
          <a:xfrm>
            <a:off x="2730117" y="5021642"/>
            <a:ext cx="85050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18" name="Group 71"/>
          <p:cNvGrpSpPr>
            <a:grpSpLocks/>
          </p:cNvGrpSpPr>
          <p:nvPr/>
        </p:nvGrpSpPr>
        <p:grpSpPr bwMode="auto">
          <a:xfrm>
            <a:off x="2919570" y="4953493"/>
            <a:ext cx="382886" cy="384391"/>
            <a:chOff x="2731663" y="5063075"/>
            <a:chExt cx="446136" cy="448496"/>
          </a:xfrm>
        </p:grpSpPr>
        <p:sp>
          <p:nvSpPr>
            <p:cNvPr id="55" name="TextBox 72"/>
            <p:cNvSpPr txBox="1">
              <a:spLocks noChangeArrowheads="1"/>
            </p:cNvSpPr>
            <p:nvPr/>
          </p:nvSpPr>
          <p:spPr bwMode="auto">
            <a:xfrm>
              <a:off x="2731663" y="5172421"/>
              <a:ext cx="446136" cy="339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R8</a:t>
              </a:r>
            </a:p>
          </p:txBody>
        </p:sp>
        <p:sp>
          <p:nvSpPr>
            <p:cNvPr id="56" name="Oval 7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19" name="Rounded Rectangle 18"/>
          <p:cNvSpPr/>
          <p:nvPr/>
        </p:nvSpPr>
        <p:spPr bwMode="auto">
          <a:xfrm>
            <a:off x="3584710" y="3472529"/>
            <a:ext cx="1827765" cy="1724939"/>
          </a:xfrm>
          <a:prstGeom prst="roundRect">
            <a:avLst>
              <a:gd name="adj" fmla="val 1171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b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ANC</a:t>
            </a:r>
            <a:endParaRPr lang="en-US" sz="1600" dirty="0">
              <a:latin typeface="+mn-lt"/>
              <a:cs typeface="+mn-cs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1879614" y="4739504"/>
            <a:ext cx="850504" cy="457964"/>
          </a:xfrm>
          <a:prstGeom prst="roundRect">
            <a:avLst>
              <a:gd name="adj" fmla="val 2749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TEC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21" name="Straight Connector 10"/>
          <p:cNvCxnSpPr>
            <a:cxnSpLocks noChangeShapeType="1"/>
          </p:cNvCxnSpPr>
          <p:nvPr/>
        </p:nvCxnSpPr>
        <p:spPr bwMode="auto">
          <a:xfrm flipH="1">
            <a:off x="5379764" y="3823577"/>
            <a:ext cx="883215" cy="956817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22" name="Rounded Rectangle 21"/>
          <p:cNvSpPr/>
          <p:nvPr/>
        </p:nvSpPr>
        <p:spPr bwMode="auto">
          <a:xfrm>
            <a:off x="6273883" y="3169343"/>
            <a:ext cx="1046774" cy="850504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SS</a:t>
            </a:r>
            <a:endParaRPr lang="en-US" sz="1600" b="0" dirty="0">
              <a:latin typeface="+mn-lt"/>
              <a:cs typeface="+mn-cs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6328402" y="5197467"/>
            <a:ext cx="915927" cy="78508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ARI</a:t>
            </a:r>
            <a:endParaRPr lang="en-US" sz="1600" b="0" dirty="0">
              <a:latin typeface="+mn-lt"/>
              <a:cs typeface="+mn-cs"/>
            </a:endParaRPr>
          </a:p>
        </p:txBody>
      </p:sp>
      <p:cxnSp>
        <p:nvCxnSpPr>
          <p:cNvPr id="24" name="Straight Connector 51"/>
          <p:cNvCxnSpPr>
            <a:cxnSpLocks noChangeShapeType="1"/>
          </p:cNvCxnSpPr>
          <p:nvPr/>
        </p:nvCxnSpPr>
        <p:spPr bwMode="auto">
          <a:xfrm>
            <a:off x="5412475" y="5720854"/>
            <a:ext cx="915927" cy="4089"/>
          </a:xfrm>
          <a:prstGeom prst="line">
            <a:avLst/>
          </a:prstGeom>
          <a:noFill/>
          <a:ln w="28575" cmpd="sng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grpSp>
        <p:nvGrpSpPr>
          <p:cNvPr id="25" name="Group 52"/>
          <p:cNvGrpSpPr>
            <a:grpSpLocks/>
          </p:cNvGrpSpPr>
          <p:nvPr/>
        </p:nvGrpSpPr>
        <p:grpSpPr bwMode="auto">
          <a:xfrm>
            <a:off x="5631914" y="5647256"/>
            <a:ext cx="382886" cy="369835"/>
            <a:chOff x="2707957" y="5063075"/>
            <a:chExt cx="446136" cy="430253"/>
          </a:xfrm>
        </p:grpSpPr>
        <p:sp>
          <p:nvSpPr>
            <p:cNvPr id="53" name="TextBox 53"/>
            <p:cNvSpPr txBox="1">
              <a:spLocks noChangeArrowheads="1"/>
            </p:cNvSpPr>
            <p:nvPr/>
          </p:nvSpPr>
          <p:spPr bwMode="auto">
            <a:xfrm>
              <a:off x="2707957" y="5155168"/>
              <a:ext cx="446136" cy="338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R3</a:t>
              </a:r>
            </a:p>
          </p:txBody>
        </p:sp>
        <p:sp>
          <p:nvSpPr>
            <p:cNvPr id="54" name="Oval 54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grpSp>
        <p:nvGrpSpPr>
          <p:cNvPr id="26" name="Group 55"/>
          <p:cNvGrpSpPr>
            <a:grpSpLocks/>
          </p:cNvGrpSpPr>
          <p:nvPr/>
        </p:nvGrpSpPr>
        <p:grpSpPr bwMode="auto">
          <a:xfrm>
            <a:off x="5626463" y="4273363"/>
            <a:ext cx="462717" cy="290674"/>
            <a:chOff x="2860357" y="4955683"/>
            <a:chExt cx="538390" cy="338045"/>
          </a:xfrm>
        </p:grpSpPr>
        <p:sp>
          <p:nvSpPr>
            <p:cNvPr id="51" name="TextBox 56"/>
            <p:cNvSpPr txBox="1">
              <a:spLocks noChangeArrowheads="1"/>
            </p:cNvSpPr>
            <p:nvPr/>
          </p:nvSpPr>
          <p:spPr bwMode="auto">
            <a:xfrm>
              <a:off x="2953244" y="4955683"/>
              <a:ext cx="445503" cy="338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R4</a:t>
              </a:r>
            </a:p>
          </p:txBody>
        </p:sp>
        <p:sp>
          <p:nvSpPr>
            <p:cNvPr id="52" name="Oval 57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27" name="Rounded Rectangle 26"/>
          <p:cNvSpPr/>
          <p:nvPr/>
        </p:nvSpPr>
        <p:spPr bwMode="auto">
          <a:xfrm>
            <a:off x="6328402" y="4739504"/>
            <a:ext cx="915927" cy="457964"/>
          </a:xfrm>
          <a:prstGeom prst="roundRect">
            <a:avLst>
              <a:gd name="adj" fmla="val 2749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ARC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28" name="Straight Connector 69"/>
          <p:cNvCxnSpPr>
            <a:cxnSpLocks noChangeShapeType="1"/>
          </p:cNvCxnSpPr>
          <p:nvPr/>
        </p:nvCxnSpPr>
        <p:spPr bwMode="auto">
          <a:xfrm flipH="1" flipV="1">
            <a:off x="6797270" y="4019847"/>
            <a:ext cx="7445" cy="58881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29" name="Group 74"/>
          <p:cNvGrpSpPr>
            <a:grpSpLocks/>
          </p:cNvGrpSpPr>
          <p:nvPr/>
        </p:nvGrpSpPr>
        <p:grpSpPr bwMode="auto">
          <a:xfrm>
            <a:off x="5650996" y="4898972"/>
            <a:ext cx="382886" cy="375865"/>
            <a:chOff x="2860357" y="5063075"/>
            <a:chExt cx="446136" cy="438068"/>
          </a:xfrm>
        </p:grpSpPr>
        <p:sp>
          <p:nvSpPr>
            <p:cNvPr id="49" name="TextBox 75"/>
            <p:cNvSpPr txBox="1">
              <a:spLocks noChangeArrowheads="1"/>
            </p:cNvSpPr>
            <p:nvPr/>
          </p:nvSpPr>
          <p:spPr bwMode="auto">
            <a:xfrm>
              <a:off x="2860357" y="5162365"/>
              <a:ext cx="446136" cy="338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R9</a:t>
              </a:r>
            </a:p>
          </p:txBody>
        </p:sp>
        <p:sp>
          <p:nvSpPr>
            <p:cNvPr id="50" name="Oval 76"/>
            <p:cNvSpPr>
              <a:spLocks noChangeArrowheads="1"/>
            </p:cNvSpPr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30" name="Rounded Rectangle 29"/>
          <p:cNvSpPr/>
          <p:nvPr/>
        </p:nvSpPr>
        <p:spPr bwMode="auto">
          <a:xfrm>
            <a:off x="3580621" y="5459161"/>
            <a:ext cx="588810" cy="52338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NA</a:t>
            </a:r>
          </a:p>
        </p:txBody>
      </p:sp>
      <p:sp>
        <p:nvSpPr>
          <p:cNvPr id="31" name="Rounded Rectangle 30"/>
          <p:cNvSpPr/>
          <p:nvPr/>
        </p:nvSpPr>
        <p:spPr bwMode="auto">
          <a:xfrm>
            <a:off x="4589231" y="5459161"/>
            <a:ext cx="823244" cy="52338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BH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32" name="Straight Connector 79"/>
          <p:cNvCxnSpPr>
            <a:cxnSpLocks noChangeShapeType="1"/>
          </p:cNvCxnSpPr>
          <p:nvPr/>
        </p:nvCxnSpPr>
        <p:spPr bwMode="auto">
          <a:xfrm>
            <a:off x="4169431" y="5720854"/>
            <a:ext cx="419800" cy="0"/>
          </a:xfrm>
          <a:prstGeom prst="line">
            <a:avLst/>
          </a:prstGeom>
          <a:noFill/>
          <a:ln w="28575" cmpd="sng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grpSp>
        <p:nvGrpSpPr>
          <p:cNvPr id="33" name="Group 91"/>
          <p:cNvGrpSpPr>
            <a:grpSpLocks/>
          </p:cNvGrpSpPr>
          <p:nvPr/>
        </p:nvGrpSpPr>
        <p:grpSpPr bwMode="auto">
          <a:xfrm>
            <a:off x="4189874" y="5651345"/>
            <a:ext cx="382886" cy="369834"/>
            <a:chOff x="2691882" y="5063075"/>
            <a:chExt cx="446136" cy="430253"/>
          </a:xfrm>
        </p:grpSpPr>
        <p:sp>
          <p:nvSpPr>
            <p:cNvPr id="47" name="TextBox 92"/>
            <p:cNvSpPr txBox="1">
              <a:spLocks noChangeArrowheads="1"/>
            </p:cNvSpPr>
            <p:nvPr/>
          </p:nvSpPr>
          <p:spPr bwMode="auto">
            <a:xfrm>
              <a:off x="2691882" y="5155168"/>
              <a:ext cx="446136" cy="338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R6</a:t>
              </a:r>
            </a:p>
          </p:txBody>
        </p:sp>
        <p:sp>
          <p:nvSpPr>
            <p:cNvPr id="48" name="Oval 9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34" name="Straight Connector 88"/>
          <p:cNvCxnSpPr>
            <a:cxnSpLocks noChangeShapeType="1"/>
          </p:cNvCxnSpPr>
          <p:nvPr/>
        </p:nvCxnSpPr>
        <p:spPr bwMode="auto">
          <a:xfrm flipV="1">
            <a:off x="3875026" y="5196105"/>
            <a:ext cx="17719" cy="263056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35" name="Group 103"/>
          <p:cNvGrpSpPr>
            <a:grpSpLocks/>
          </p:cNvGrpSpPr>
          <p:nvPr/>
        </p:nvGrpSpPr>
        <p:grpSpPr bwMode="auto">
          <a:xfrm>
            <a:off x="3816420" y="5178381"/>
            <a:ext cx="493742" cy="290674"/>
            <a:chOff x="2837267" y="4956915"/>
            <a:chExt cx="575938" cy="339503"/>
          </a:xfrm>
        </p:grpSpPr>
        <p:sp>
          <p:nvSpPr>
            <p:cNvPr id="45" name="TextBox 104"/>
            <p:cNvSpPr txBox="1">
              <a:spLocks noChangeArrowheads="1"/>
            </p:cNvSpPr>
            <p:nvPr/>
          </p:nvSpPr>
          <p:spPr bwMode="auto">
            <a:xfrm>
              <a:off x="2966577" y="4956915"/>
              <a:ext cx="446628" cy="339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R5</a:t>
              </a:r>
            </a:p>
          </p:txBody>
        </p:sp>
        <p:sp>
          <p:nvSpPr>
            <p:cNvPr id="46" name="Oval 105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36" name="Straight Connector 324"/>
          <p:cNvCxnSpPr>
            <a:cxnSpLocks noChangeShapeType="1"/>
          </p:cNvCxnSpPr>
          <p:nvPr/>
        </p:nvCxnSpPr>
        <p:spPr bwMode="auto">
          <a:xfrm flipV="1">
            <a:off x="4820939" y="5197467"/>
            <a:ext cx="0" cy="269871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37" name="Group 108"/>
          <p:cNvGrpSpPr>
            <a:grpSpLocks/>
          </p:cNvGrpSpPr>
          <p:nvPr/>
        </p:nvGrpSpPr>
        <p:grpSpPr bwMode="auto">
          <a:xfrm>
            <a:off x="4743247" y="5178381"/>
            <a:ext cx="494031" cy="290674"/>
            <a:chOff x="2837267" y="4956915"/>
            <a:chExt cx="574774" cy="339503"/>
          </a:xfrm>
        </p:grpSpPr>
        <p:sp>
          <p:nvSpPr>
            <p:cNvPr id="43" name="TextBox 109"/>
            <p:cNvSpPr txBox="1">
              <a:spLocks noChangeArrowheads="1"/>
            </p:cNvSpPr>
            <p:nvPr/>
          </p:nvSpPr>
          <p:spPr bwMode="auto">
            <a:xfrm>
              <a:off x="2966577" y="4956915"/>
              <a:ext cx="445464" cy="339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R7</a:t>
              </a:r>
            </a:p>
          </p:txBody>
        </p:sp>
        <p:sp>
          <p:nvSpPr>
            <p:cNvPr id="44" name="Oval 110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38" name="Straight Connector 146"/>
          <p:cNvCxnSpPr>
            <a:cxnSpLocks noChangeShapeType="1"/>
          </p:cNvCxnSpPr>
          <p:nvPr/>
        </p:nvCxnSpPr>
        <p:spPr bwMode="auto">
          <a:xfrm>
            <a:off x="5412475" y="4968486"/>
            <a:ext cx="915927" cy="0"/>
          </a:xfrm>
          <a:prstGeom prst="line">
            <a:avLst/>
          </a:prstGeom>
          <a:noFill/>
          <a:ln w="12700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39" name="Group 159"/>
          <p:cNvGrpSpPr>
            <a:grpSpLocks/>
          </p:cNvGrpSpPr>
          <p:nvPr/>
        </p:nvGrpSpPr>
        <p:grpSpPr bwMode="auto">
          <a:xfrm>
            <a:off x="6725034" y="4269274"/>
            <a:ext cx="547238" cy="290674"/>
            <a:chOff x="2860357" y="4955683"/>
            <a:chExt cx="637935" cy="338046"/>
          </a:xfrm>
        </p:grpSpPr>
        <p:sp>
          <p:nvSpPr>
            <p:cNvPr id="41" name="TextBox 160"/>
            <p:cNvSpPr txBox="1">
              <a:spLocks noChangeArrowheads="1"/>
            </p:cNvSpPr>
            <p:nvPr/>
          </p:nvSpPr>
          <p:spPr bwMode="auto">
            <a:xfrm>
              <a:off x="2953244" y="4955683"/>
              <a:ext cx="545048" cy="338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R11</a:t>
              </a:r>
            </a:p>
          </p:txBody>
        </p:sp>
        <p:sp>
          <p:nvSpPr>
            <p:cNvPr id="42" name="Oval 161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cxnSp>
        <p:nvCxnSpPr>
          <p:cNvPr id="40" name="Straight Connector 69"/>
          <p:cNvCxnSpPr>
            <a:cxnSpLocks noChangeShapeType="1"/>
          </p:cNvCxnSpPr>
          <p:nvPr/>
        </p:nvCxnSpPr>
        <p:spPr bwMode="auto">
          <a:xfrm flipH="1" flipV="1">
            <a:off x="3689593" y="2633936"/>
            <a:ext cx="257477" cy="83859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3" name="Rectangle 62"/>
          <p:cNvSpPr/>
          <p:nvPr/>
        </p:nvSpPr>
        <p:spPr bwMode="auto">
          <a:xfrm>
            <a:off x="2936371" y="1711553"/>
            <a:ext cx="3152809" cy="4687778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131840" y="1403775"/>
            <a:ext cx="2374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>
                <a:latin typeface="+mn-lt"/>
              </a:rPr>
              <a:t>Access Network Operator</a:t>
            </a:r>
            <a:endParaRPr lang="en-US" sz="1400" b="1" i="1" dirty="0" smtClean="0">
              <a:latin typeface="+mn-lt"/>
            </a:endParaRPr>
          </a:p>
        </p:txBody>
      </p:sp>
      <p:sp>
        <p:nvSpPr>
          <p:cNvPr id="68" name="Dodecagon 67"/>
          <p:cNvSpPr/>
          <p:nvPr/>
        </p:nvSpPr>
        <p:spPr bwMode="auto">
          <a:xfrm>
            <a:off x="4354966" y="1790714"/>
            <a:ext cx="1426824" cy="444224"/>
          </a:xfrm>
          <a:prstGeom prst="dodecago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BSS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4220504" y="3516283"/>
            <a:ext cx="743994" cy="3393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1" name="Up-Down Arrow 70"/>
          <p:cNvSpPr/>
          <p:nvPr/>
        </p:nvSpPr>
        <p:spPr bwMode="auto">
          <a:xfrm>
            <a:off x="4473534" y="3851133"/>
            <a:ext cx="143471" cy="614514"/>
          </a:xfrm>
          <a:prstGeom prst="upDown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527564" y="3940537"/>
            <a:ext cx="8390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n-lt"/>
              </a:rPr>
              <a:t>NMfkts</a:t>
            </a:r>
            <a:endParaRPr lang="en-US" sz="1400" b="1" dirty="0" smtClean="0">
              <a:latin typeface="+mn-lt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3660978" y="4474443"/>
            <a:ext cx="524930" cy="257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4241853" y="4465647"/>
            <a:ext cx="524930" cy="257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4818433" y="4474443"/>
            <a:ext cx="524930" cy="257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7" name="Up-Down Arrow 76"/>
          <p:cNvSpPr/>
          <p:nvPr/>
        </p:nvSpPr>
        <p:spPr bwMode="auto">
          <a:xfrm rot="19997723">
            <a:off x="4845407" y="3840620"/>
            <a:ext cx="140248" cy="653872"/>
          </a:xfrm>
          <a:prstGeom prst="upDown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8" name="Up-Down Arrow 77"/>
          <p:cNvSpPr/>
          <p:nvPr/>
        </p:nvSpPr>
        <p:spPr bwMode="auto">
          <a:xfrm rot="1613599">
            <a:off x="4194071" y="3833721"/>
            <a:ext cx="112418" cy="653872"/>
          </a:xfrm>
          <a:prstGeom prst="upDown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Dodecagon 68"/>
          <p:cNvSpPr/>
          <p:nvPr/>
        </p:nvSpPr>
        <p:spPr bwMode="auto">
          <a:xfrm>
            <a:off x="4213672" y="2981855"/>
            <a:ext cx="1489235" cy="569943"/>
          </a:xfrm>
          <a:prstGeom prst="dodecago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O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SS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965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2625</TotalTime>
  <Words>521</Words>
  <Application>Microsoft Macintosh PowerPoint</Application>
  <PresentationFormat>On-screen Show (4:3)</PresentationFormat>
  <Paragraphs>167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ＭＳ Ｐゴシック</vt:lpstr>
      <vt:lpstr>SimHei</vt:lpstr>
      <vt:lpstr>Times</vt:lpstr>
      <vt:lpstr>Times New Roman</vt:lpstr>
      <vt:lpstr>黑体</vt:lpstr>
      <vt:lpstr>Arial</vt:lpstr>
      <vt:lpstr>omniran_template</vt:lpstr>
      <vt:lpstr>PowerPoint Presentation</vt:lpstr>
      <vt:lpstr>P802.1CF architectural considerations for EM and NM</vt:lpstr>
      <vt:lpstr>Problem description</vt:lpstr>
      <vt:lpstr>NRM Overview</vt:lpstr>
      <vt:lpstr>Operational assumption for  authentication and trust establishment</vt:lpstr>
      <vt:lpstr>Generic case of Access Network operation</vt:lpstr>
      <vt:lpstr>NMS vs. ‘Management Function Set’ Deployment Case (III)</vt:lpstr>
      <vt:lpstr>Location of NM: Option 1</vt:lpstr>
      <vt:lpstr>Location of NM: Option 2</vt:lpstr>
      <vt:lpstr>Conclusion</vt:lpstr>
    </vt:vector>
  </TitlesOfParts>
  <Company>Nokia Siemens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Microsoft Office User</cp:lastModifiedBy>
  <cp:revision>209</cp:revision>
  <cp:lastPrinted>1998-02-10T13:28:06Z</cp:lastPrinted>
  <dcterms:created xsi:type="dcterms:W3CDTF">2014-02-26T07:36:58Z</dcterms:created>
  <dcterms:modified xsi:type="dcterms:W3CDTF">2016-03-17T01:19:42Z</dcterms:modified>
</cp:coreProperties>
</file>