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97" r:id="rId2"/>
    <p:sldId id="262" r:id="rId3"/>
    <p:sldId id="329" r:id="rId4"/>
    <p:sldId id="332" r:id="rId5"/>
    <p:sldId id="372" r:id="rId6"/>
    <p:sldId id="371" r:id="rId7"/>
    <p:sldId id="373" r:id="rId8"/>
    <p:sldId id="374" r:id="rId9"/>
    <p:sldId id="370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pitchFamily="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9CDE5"/>
    <a:srgbClr val="CCC1DA"/>
    <a:srgbClr val="E6B9B8"/>
    <a:srgbClr val="00C040"/>
    <a:srgbClr val="7600A0"/>
    <a:srgbClr val="9900CC"/>
    <a:srgbClr val="9900FF"/>
    <a:srgbClr val="6600CC"/>
    <a:srgbClr val="A50021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1744" autoAdjust="0"/>
    <p:restoredTop sz="93638" autoAdjust="0"/>
  </p:normalViewPr>
  <p:slideViewPr>
    <p:cSldViewPr>
      <p:cViewPr>
        <p:scale>
          <a:sx n="85" d="100"/>
          <a:sy n="85" d="100"/>
        </p:scale>
        <p:origin x="144" y="14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45005" cy="45005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notesMaster" Target="notesMasters/notesMaster1.xml"/><Relationship Id="rId12" Type="http://schemas.openxmlformats.org/officeDocument/2006/relationships/handoutMaster" Target="handoutMasters/handoutMaster1.xml"/><Relationship Id="rId13" Type="http://schemas.openxmlformats.org/officeDocument/2006/relationships/presProps" Target="presProps.xml"/><Relationship Id="rId14" Type="http://schemas.openxmlformats.org/officeDocument/2006/relationships/viewProps" Target="viewProps.xml"/><Relationship Id="rId15" Type="http://schemas.openxmlformats.org/officeDocument/2006/relationships/theme" Target="theme/them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276600" y="8915400"/>
            <a:ext cx="2159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r>
              <a:rPr lang="en-US"/>
              <a:t> </a:t>
            </a:r>
            <a:fld id="{FB19A1F6-4CBA-3045-A103-578AB249C5A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85800" y="8915400"/>
            <a:ext cx="5700713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3082" name="Text Box 10"/>
          <p:cNvSpPr txBox="1">
            <a:spLocks noChangeArrowheads="1"/>
          </p:cNvSpPr>
          <p:nvPr/>
        </p:nvSpPr>
        <p:spPr bwMode="auto">
          <a:xfrm>
            <a:off x="609600" y="8915400"/>
            <a:ext cx="720725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3083" name="Text Box 11"/>
          <p:cNvSpPr txBox="1">
            <a:spLocks noChangeArrowheads="1"/>
          </p:cNvSpPr>
          <p:nvPr/>
        </p:nvSpPr>
        <p:spPr bwMode="auto">
          <a:xfrm>
            <a:off x="441325" y="1127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3084" name="Text Box 12"/>
          <p:cNvSpPr txBox="1">
            <a:spLocks noChangeArrowheads="1"/>
          </p:cNvSpPr>
          <p:nvPr/>
        </p:nvSpPr>
        <p:spPr bwMode="auto">
          <a:xfrm>
            <a:off x="4937125" y="1127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802.16xx-99/xxx</a:t>
            </a:r>
          </a:p>
        </p:txBody>
      </p:sp>
      <p:sp>
        <p:nvSpPr>
          <p:cNvPr id="3085" name="Text Box 13"/>
          <p:cNvSpPr txBox="1">
            <a:spLocks noChangeArrowheads="1"/>
          </p:cNvSpPr>
          <p:nvPr/>
        </p:nvSpPr>
        <p:spPr bwMode="auto">
          <a:xfrm>
            <a:off x="4724400" y="89154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7035741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352800" y="8839200"/>
            <a:ext cx="1778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charset="0"/>
              </a:defRPr>
            </a:lvl1pPr>
          </a:lstStyle>
          <a:p>
            <a:pPr>
              <a:defRPr/>
            </a:pPr>
            <a:fld id="{AFD3B331-72B1-F946-AF7D-D265CAA405D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685800" y="883920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pPr>
              <a:defRPr/>
            </a:pPr>
            <a:endParaRPr lang="en-US">
              <a:latin typeface="Times New Roman" charset="0"/>
            </a:endParaRPr>
          </a:p>
        </p:txBody>
      </p:sp>
      <p:sp>
        <p:nvSpPr>
          <p:cNvPr id="2059" name="Text Box 11"/>
          <p:cNvSpPr txBox="1">
            <a:spLocks noChangeArrowheads="1"/>
          </p:cNvSpPr>
          <p:nvPr/>
        </p:nvSpPr>
        <p:spPr bwMode="auto">
          <a:xfrm>
            <a:off x="822325" y="8799513"/>
            <a:ext cx="7207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filename</a:t>
            </a:r>
          </a:p>
        </p:txBody>
      </p:sp>
      <p:sp>
        <p:nvSpPr>
          <p:cNvPr id="2060" name="Text Box 12"/>
          <p:cNvSpPr txBox="1">
            <a:spLocks noChangeArrowheads="1"/>
          </p:cNvSpPr>
          <p:nvPr/>
        </p:nvSpPr>
        <p:spPr bwMode="auto">
          <a:xfrm>
            <a:off x="593725" y="36513"/>
            <a:ext cx="987425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Release Date</a:t>
            </a:r>
          </a:p>
        </p:txBody>
      </p:sp>
      <p:sp>
        <p:nvSpPr>
          <p:cNvPr id="2061" name="Text Box 13"/>
          <p:cNvSpPr txBox="1">
            <a:spLocks noChangeArrowheads="1"/>
          </p:cNvSpPr>
          <p:nvPr/>
        </p:nvSpPr>
        <p:spPr bwMode="auto">
          <a:xfrm>
            <a:off x="4632325" y="36513"/>
            <a:ext cx="1600200" cy="27463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IEEE 801.16xx-99/xxx</a:t>
            </a:r>
          </a:p>
        </p:txBody>
      </p:sp>
      <p:sp>
        <p:nvSpPr>
          <p:cNvPr id="2063" name="Text Box 15"/>
          <p:cNvSpPr txBox="1">
            <a:spLocks noChangeArrowheads="1"/>
          </p:cNvSpPr>
          <p:nvPr/>
        </p:nvSpPr>
        <p:spPr bwMode="auto">
          <a:xfrm>
            <a:off x="4267200" y="8839200"/>
            <a:ext cx="1670050" cy="274638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defRPr/>
            </a:pPr>
            <a:r>
              <a:rPr lang="en-US">
                <a:latin typeface="Times New Roman" charset="0"/>
              </a:rPr>
              <a:t>Authorname, Affiliation</a:t>
            </a:r>
          </a:p>
        </p:txBody>
      </p:sp>
    </p:spTree>
    <p:extLst>
      <p:ext uri="{BB962C8B-B14F-4D97-AF65-F5344CB8AC3E}">
        <p14:creationId xmlns:p14="http://schemas.microsoft.com/office/powerpoint/2010/main" val="260034423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ＭＳ Ｐゴシック" charset="-128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 anchorCtr="1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>
              <a:defRPr sz="2000">
                <a:latin typeface="Arial" pitchFamily="34" charset="0"/>
                <a:cs typeface="Arial" pitchFamily="34" charset="0"/>
              </a:defRPr>
            </a:lvl3pPr>
            <a:lvl4pPr>
              <a:defRPr sz="1800">
                <a:latin typeface="Arial" pitchFamily="34" charset="0"/>
                <a:cs typeface="Arial" pitchFamily="34" charset="0"/>
              </a:defRPr>
            </a:lvl4pPr>
            <a:lvl5pPr>
              <a:defRPr sz="1800">
                <a:latin typeface="Arial" pitchFamily="34" charset="0"/>
                <a:cs typeface="Arial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000">
                <a:latin typeface="Arial" pitchFamily="34" charset="0"/>
                <a:cs typeface="Arial" pitchFamily="34" charset="0"/>
              </a:defRPr>
            </a:lvl2pPr>
            <a:lvl3pPr>
              <a:defRPr sz="1800">
                <a:latin typeface="Arial" pitchFamily="34" charset="0"/>
                <a:cs typeface="Arial" pitchFamily="34" charset="0"/>
              </a:defRPr>
            </a:lvl3pPr>
            <a:lvl4pPr>
              <a:defRPr sz="1600">
                <a:latin typeface="Arial" pitchFamily="34" charset="0"/>
                <a:cs typeface="Arial" pitchFamily="34" charset="0"/>
              </a:defRPr>
            </a:lvl4pPr>
            <a:lvl5pPr>
              <a:defRPr sz="1600">
                <a:latin typeface="Arial" pitchFamily="34" charset="0"/>
                <a:cs typeface="Arial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>
                <a:latin typeface="Arial" pitchFamily="34" charset="0"/>
                <a:cs typeface="Arial" pitchFamily="34" charset="0"/>
              </a:defRPr>
            </a:lvl1pPr>
            <a:lvl2pPr>
              <a:defRPr sz="2800">
                <a:latin typeface="Arial" pitchFamily="34" charset="0"/>
                <a:cs typeface="Arial" pitchFamily="34" charset="0"/>
              </a:defRPr>
            </a:lvl2pPr>
            <a:lvl3pPr>
              <a:defRPr sz="2400">
                <a:latin typeface="Arial" pitchFamily="34" charset="0"/>
                <a:cs typeface="Arial" pitchFamily="34" charset="0"/>
              </a:defRPr>
            </a:lvl3pPr>
            <a:lvl4pPr>
              <a:defRPr sz="2000">
                <a:latin typeface="Arial" pitchFamily="34" charset="0"/>
                <a:cs typeface="Arial" pitchFamily="34" charset="0"/>
              </a:defRPr>
            </a:lvl4pPr>
            <a:lvl5pPr>
              <a:defRPr sz="2000">
                <a:latin typeface="Arial" pitchFamily="34" charset="0"/>
                <a:cs typeface="Arial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>
                <a:latin typeface="Arial" pitchFamily="34" charset="0"/>
                <a:cs typeface="Arial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6553855" y="76200"/>
            <a:ext cx="2361545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hr-HR" sz="1400" b="1" dirty="0" smtClean="0">
                <a:latin typeface="+mn-lt"/>
              </a:rPr>
              <a:t>omniran-16-0020-00-CF00</a:t>
            </a:r>
            <a:endParaRPr lang="en-US" sz="1400" b="1" dirty="0">
              <a:latin typeface="+mn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534400" y="6400800"/>
            <a:ext cx="39305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fld id="{3A4FC69D-D438-4AD9-846B-37793AD4330F}" type="slidenum">
              <a:rPr lang="en-US" sz="1400" smtClean="0"/>
              <a:pPr algn="r"/>
              <a:t>‹#›</a:t>
            </a:fld>
            <a:endParaRPr lang="en-US" sz="14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ＭＳ Ｐゴシック" charset="-128"/>
          <a:cs typeface="ＭＳ Ｐゴシック" charset="-128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  <a:ea typeface="ＭＳ Ｐゴシック" charset="-128"/>
          <a:cs typeface="ＭＳ Ｐゴシック" charset="-128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Times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-128"/>
          <a:cs typeface="ＭＳ Ｐゴシック" charset="-128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standards.ieee.org/guides/bylaws/sect6-7.html" TargetMode="External"/><Relationship Id="rId4" Type="http://schemas.openxmlformats.org/officeDocument/2006/relationships/hyperlink" Target="http://standards.ieee.org/guides/opman/sect6.html" TargetMode="External"/><Relationship Id="rId1" Type="http://schemas.openxmlformats.org/officeDocument/2006/relationships/slideLayout" Target="../slideLayouts/slideLayout7.xml"/><Relationship Id="rId2" Type="http://schemas.openxmlformats.org/officeDocument/2006/relationships/hyperlink" Target="http://standards.ieee.org/IPR/copyrightpolicy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999475"/>
              </p:ext>
            </p:extLst>
          </p:nvPr>
        </p:nvGraphicFramePr>
        <p:xfrm>
          <a:off x="533400" y="483090"/>
          <a:ext cx="8077201" cy="324152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056015"/>
                <a:gridCol w="1757560"/>
                <a:gridCol w="1710190"/>
                <a:gridCol w="2553436"/>
              </a:tblGrid>
              <a:tr h="399499">
                <a:tc gridSpan="4">
                  <a:txBody>
                    <a:bodyPr/>
                    <a:lstStyle/>
                    <a:p>
                      <a:pPr algn="ctr"/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P802.1CF</a:t>
                      </a:r>
                      <a:r>
                        <a:rPr lang="en-US" sz="2000" b="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operational models</a:t>
                      </a:r>
                      <a:r>
                        <a:rPr lang="en-US" sz="2000" b="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2000" b="0" dirty="0"/>
                    </a:p>
                  </a:txBody>
                  <a:tcPr marL="36000" marR="36000" marT="36000" marB="3600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270234">
                <a:tc gridSpan="4"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Date: 2016-03-15</a:t>
                      </a:r>
                      <a:endParaRPr lang="en-US" sz="1200" dirty="0"/>
                    </a:p>
                  </a:txBody>
                  <a:tcPr marL="36000" marR="36000" marT="36000" marB="3600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93897">
                <a:tc gridSpan="4">
                  <a:txBody>
                    <a:bodyPr/>
                    <a:lstStyle/>
                    <a:p>
                      <a:r>
                        <a:rPr lang="en-US" sz="1200" b="1" i="1" dirty="0" smtClean="0"/>
                        <a:t>Authors:</a:t>
                      </a:r>
                      <a:endParaRPr lang="en-US" sz="1200" b="1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177280"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Name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Affiliation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Phone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b="0" i="1" dirty="0" smtClean="0"/>
                        <a:t>Email</a:t>
                      </a:r>
                      <a:endParaRPr lang="en-US" sz="1000" b="0" i="1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Max Riegel</a:t>
                      </a:r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Nokia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+49 173 293 8240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dirty="0" err="1" smtClean="0"/>
                        <a:t>maximilian.riegel@nokis.com</a:t>
                      </a:r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600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 marL="36000" marR="36000" marT="0" marB="0"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46323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Notice:</a:t>
                      </a:r>
                    </a:p>
                    <a:p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This document does not represent the agreed view</a:t>
                      </a:r>
                      <a:r>
                        <a:rPr lang="en-US" sz="1000" i="0" kern="1200" baseline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of the IEEE 802.1 OmniRAN TG</a:t>
                      </a:r>
                      <a:r>
                        <a:rPr lang="en-US" sz="1000" i="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It represents only the views of the participants listed in the ‘Authors:’ field above. It is offered as a basis for discussion. It is not binding on the contributor, who reserve the right to add, amend or withdraw material contained herein.</a:t>
                      </a:r>
                      <a:endParaRPr lang="en-US" sz="1000" i="0" dirty="0"/>
                    </a:p>
                  </a:txBody>
                  <a:tcPr marL="36000" marR="3600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83754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Copyright policy: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Copyright Policy &lt;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http://standards.ieee.org/IPR/copyrightpolicy.html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  <a:endParaRPr lang="en-US" sz="10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dirty="0"/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84742">
                <a:tc gridSpan="4">
                  <a:txBody>
                    <a:bodyPr/>
                    <a:lstStyle/>
                    <a:p>
                      <a:r>
                        <a:rPr lang="en-US" sz="1000" b="1" i="1" dirty="0" smtClean="0"/>
                        <a:t>Patent policy:</a:t>
                      </a:r>
                      <a:endParaRPr lang="en-US" sz="1000" b="1" i="1" dirty="0"/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The contributor is familiar with the IEEE-SA Patent Policy and Procedures:</a:t>
                      </a:r>
                    </a:p>
                    <a:p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http://standards.ieee.org/guides/bylaws/sect6-7.html#6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 and &lt;</a:t>
                      </a:r>
                      <a:r>
                        <a:rPr lang="en-US" sz="1000" u="none" strike="noStrike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http://standards.ieee.org/guides/opman/sect6.html#6.3</a:t>
                      </a:r>
                      <a:r>
                        <a:rPr lang="en-US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&gt;.</a:t>
                      </a: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sz="1200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36000" marR="36000" marT="0" marB="0"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533400" y="4149080"/>
            <a:ext cx="8077200" cy="2099320"/>
          </a:xfrm>
          <a:prstGeom prst="rect">
            <a:avLst/>
          </a:prstGeom>
          <a:noFill/>
        </p:spPr>
        <p:txBody>
          <a:bodyPr wrap="square" lIns="36000" tIns="36000" rIns="36000" bIns="36000" rtlCol="0">
            <a:normAutofit/>
          </a:bodyPr>
          <a:lstStyle/>
          <a:p>
            <a:pPr algn="ctr"/>
            <a:r>
              <a:rPr lang="en-US" sz="2000" dirty="0" smtClean="0">
                <a:latin typeface="+mn-lt"/>
              </a:rPr>
              <a:t>Abstract</a:t>
            </a:r>
          </a:p>
          <a:p>
            <a:endParaRPr lang="en-US" sz="1600" dirty="0" smtClean="0">
              <a:latin typeface="+mn-lt"/>
            </a:endParaRPr>
          </a:p>
          <a:p>
            <a:r>
              <a:rPr lang="en-US" sz="1600" dirty="0" smtClean="0">
                <a:latin typeface="+mn-lt"/>
              </a:rPr>
              <a:t>The presentation provides an overview about the operational arrangements under consideration within P802.1CF.</a:t>
            </a:r>
            <a:endParaRPr lang="en-US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P802.1CF operational models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Max Riegel</a:t>
            </a:r>
          </a:p>
          <a:p>
            <a:r>
              <a:rPr lang="en-US" dirty="0" smtClean="0"/>
              <a:t>(Nokia)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Problem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802.1CF currently describes only functional partitioning without much declaration how the functional blocks represent different operator arrangements.</a:t>
            </a:r>
          </a:p>
          <a:p>
            <a:r>
              <a:rPr lang="en-US" dirty="0" smtClean="0"/>
              <a:t>Authentication and trust establishment introduced the operational roles of ‘User’ and ‘Service Provider’</a:t>
            </a:r>
          </a:p>
          <a:p>
            <a:r>
              <a:rPr lang="en-US" dirty="0" smtClean="0"/>
              <a:t>More comprehensive documentation of operational models is required.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5537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NRM 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004175"/>
            <a:ext cx="8229600" cy="1468571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The NRM provides the set of functions and their relationships of an IEEE 802 access network.</a:t>
            </a:r>
          </a:p>
          <a:p>
            <a:r>
              <a:rPr lang="en-US" dirty="0" smtClean="0"/>
              <a:t>The NRM does not make any assumption about the entities operating the represented functions.</a:t>
            </a:r>
          </a:p>
        </p:txBody>
      </p:sp>
      <p:grpSp>
        <p:nvGrpSpPr>
          <p:cNvPr id="134" name="Group 133"/>
          <p:cNvGrpSpPr/>
          <p:nvPr/>
        </p:nvGrpSpPr>
        <p:grpSpPr>
          <a:xfrm>
            <a:off x="2071777" y="1549163"/>
            <a:ext cx="6280643" cy="3184982"/>
            <a:chOff x="838200" y="1599220"/>
            <a:chExt cx="7315200" cy="3709617"/>
          </a:xfrm>
        </p:grpSpPr>
        <p:sp>
          <p:nvSpPr>
            <p:cNvPr id="66" name="Rounded Rectangle 65"/>
            <p:cNvSpPr/>
            <p:nvPr/>
          </p:nvSpPr>
          <p:spPr bwMode="auto">
            <a:xfrm>
              <a:off x="838200" y="3275620"/>
              <a:ext cx="1600200" cy="1752600"/>
            </a:xfrm>
            <a:prstGeom prst="roundRect">
              <a:avLst>
                <a:gd name="adj" fmla="val 8545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>
                <a:latin typeface="+mn-lt"/>
                <a:cs typeface="+mn-cs"/>
              </a:endParaRPr>
            </a:p>
          </p:txBody>
        </p:sp>
        <p:sp>
          <p:nvSpPr>
            <p:cNvPr id="67" name="Rounded Rectangle 66"/>
            <p:cNvSpPr/>
            <p:nvPr/>
          </p:nvSpPr>
          <p:spPr bwMode="auto">
            <a:xfrm>
              <a:off x="3276600" y="3351820"/>
              <a:ext cx="2286000" cy="1676400"/>
            </a:xfrm>
            <a:prstGeom prst="roundRect">
              <a:avLst>
                <a:gd name="adj" fmla="val 10654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>
                <a:latin typeface="+mn-lt"/>
                <a:cs typeface="+mn-cs"/>
              </a:endParaRPr>
            </a:p>
          </p:txBody>
        </p:sp>
        <p:sp>
          <p:nvSpPr>
            <p:cNvPr id="68" name="TextBox 67"/>
            <p:cNvSpPr txBox="1"/>
            <p:nvPr/>
          </p:nvSpPr>
          <p:spPr>
            <a:xfrm>
              <a:off x="6474016" y="4959170"/>
              <a:ext cx="1518364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Access Router</a:t>
              </a:r>
            </a:p>
          </p:txBody>
        </p:sp>
        <p:sp>
          <p:nvSpPr>
            <p:cNvPr id="69" name="TextBox 68"/>
            <p:cNvSpPr txBox="1"/>
            <p:nvPr/>
          </p:nvSpPr>
          <p:spPr>
            <a:xfrm>
              <a:off x="3654616" y="4959170"/>
              <a:ext cx="1654620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Access Network</a:t>
              </a:r>
            </a:p>
          </p:txBody>
        </p:sp>
        <p:sp>
          <p:nvSpPr>
            <p:cNvPr id="70" name="TextBox 69"/>
            <p:cNvSpPr txBox="1"/>
            <p:nvPr/>
          </p:nvSpPr>
          <p:spPr>
            <a:xfrm>
              <a:off x="1140016" y="4970283"/>
              <a:ext cx="958789" cy="338554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Terminal</a:t>
              </a:r>
            </a:p>
          </p:txBody>
        </p:sp>
        <p:sp>
          <p:nvSpPr>
            <p:cNvPr id="71" name="Rounded Rectangle 70"/>
            <p:cNvSpPr/>
            <p:nvPr/>
          </p:nvSpPr>
          <p:spPr bwMode="auto">
            <a:xfrm>
              <a:off x="6477000" y="3275620"/>
              <a:ext cx="1676400" cy="1752600"/>
            </a:xfrm>
            <a:prstGeom prst="roundRect">
              <a:avLst>
                <a:gd name="adj" fmla="val 12471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endParaRPr lang="en-US" sz="1600" b="0">
                <a:latin typeface="+mn-lt"/>
                <a:cs typeface="+mn-cs"/>
              </a:endParaRPr>
            </a:p>
          </p:txBody>
        </p:sp>
        <p:cxnSp>
          <p:nvCxnSpPr>
            <p:cNvPr id="72" name="Straight Connector 135"/>
            <p:cNvCxnSpPr>
              <a:cxnSpLocks noChangeShapeType="1"/>
            </p:cNvCxnSpPr>
            <p:nvPr/>
          </p:nvCxnSpPr>
          <p:spPr bwMode="auto">
            <a:xfrm>
              <a:off x="2362200" y="4571020"/>
              <a:ext cx="990600" cy="0"/>
            </a:xfrm>
            <a:prstGeom prst="line">
              <a:avLst/>
            </a:prstGeom>
            <a:noFill/>
            <a:ln w="28575" cmpd="sng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sp>
          <p:nvSpPr>
            <p:cNvPr id="73" name="Rounded Rectangle 72"/>
            <p:cNvSpPr/>
            <p:nvPr/>
          </p:nvSpPr>
          <p:spPr bwMode="auto">
            <a:xfrm>
              <a:off x="1371600" y="3961420"/>
              <a:ext cx="990600" cy="914400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TEI</a:t>
              </a:r>
              <a:endParaRPr lang="en-US" sz="1600" b="0" dirty="0">
                <a:latin typeface="+mn-lt"/>
                <a:cs typeface="+mn-cs"/>
              </a:endParaRPr>
            </a:p>
          </p:txBody>
        </p:sp>
        <p:grpSp>
          <p:nvGrpSpPr>
            <p:cNvPr id="74" name="Group 6"/>
            <p:cNvGrpSpPr>
              <a:grpSpLocks/>
            </p:cNvGrpSpPr>
            <p:nvPr/>
          </p:nvGrpSpPr>
          <p:grpSpPr bwMode="auto">
            <a:xfrm>
              <a:off x="2568572" y="4477361"/>
              <a:ext cx="445956" cy="430754"/>
              <a:chOff x="2729564" y="5063075"/>
              <a:chExt cx="446136" cy="430253"/>
            </a:xfrm>
          </p:grpSpPr>
          <p:sp>
            <p:nvSpPr>
              <p:cNvPr id="123" name="TextBox 137"/>
              <p:cNvSpPr txBox="1">
                <a:spLocks noChangeArrowheads="1"/>
              </p:cNvSpPr>
              <p:nvPr/>
            </p:nvSpPr>
            <p:spPr bwMode="auto">
              <a:xfrm>
                <a:off x="2729564" y="5155168"/>
                <a:ext cx="446136" cy="338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R1</a:t>
                </a:r>
              </a:p>
            </p:txBody>
          </p:sp>
          <p:sp>
            <p:nvSpPr>
              <p:cNvPr id="124" name="Oval 136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sp>
          <p:nvSpPr>
            <p:cNvPr id="75" name="Rounded Rectangle 74"/>
            <p:cNvSpPr/>
            <p:nvPr/>
          </p:nvSpPr>
          <p:spPr bwMode="auto">
            <a:xfrm>
              <a:off x="3733800" y="1827820"/>
              <a:ext cx="1371600" cy="990600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CIS</a:t>
              </a:r>
              <a:endParaRPr lang="en-US" sz="1600" dirty="0">
                <a:latin typeface="+mn-lt"/>
                <a:cs typeface="+mn-cs"/>
              </a:endParaRPr>
            </a:p>
          </p:txBody>
        </p:sp>
        <p:cxnSp>
          <p:nvCxnSpPr>
            <p:cNvPr id="76" name="Elbow Connector 11"/>
            <p:cNvCxnSpPr>
              <a:cxnSpLocks noChangeShapeType="1"/>
            </p:cNvCxnSpPr>
            <p:nvPr/>
          </p:nvCxnSpPr>
          <p:spPr bwMode="auto">
            <a:xfrm flipV="1">
              <a:off x="2362200" y="1751620"/>
              <a:ext cx="4114800" cy="1852613"/>
            </a:xfrm>
            <a:prstGeom prst="bentConnector3">
              <a:avLst>
                <a:gd name="adj1" fmla="val 10440"/>
              </a:avLst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77" name="Group 62"/>
            <p:cNvGrpSpPr>
              <a:grpSpLocks/>
            </p:cNvGrpSpPr>
            <p:nvPr/>
          </p:nvGrpSpPr>
          <p:grpSpPr bwMode="auto">
            <a:xfrm>
              <a:off x="2711452" y="2885096"/>
              <a:ext cx="537017" cy="338554"/>
              <a:chOff x="2837267" y="4952817"/>
              <a:chExt cx="537875" cy="338045"/>
            </a:xfrm>
          </p:grpSpPr>
          <p:sp>
            <p:nvSpPr>
              <p:cNvPr id="121" name="TextBox 63"/>
              <p:cNvSpPr txBox="1">
                <a:spLocks noChangeArrowheads="1"/>
              </p:cNvSpPr>
              <p:nvPr/>
            </p:nvSpPr>
            <p:spPr bwMode="auto">
              <a:xfrm>
                <a:off x="2928473" y="4952817"/>
                <a:ext cx="446669" cy="338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R2</a:t>
                </a:r>
              </a:p>
            </p:txBody>
          </p:sp>
          <p:sp>
            <p:nvSpPr>
              <p:cNvPr id="122" name="Oval 64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grpSp>
          <p:nvGrpSpPr>
            <p:cNvPr id="78" name="Group 65"/>
            <p:cNvGrpSpPr>
              <a:grpSpLocks/>
            </p:cNvGrpSpPr>
            <p:nvPr/>
          </p:nvGrpSpPr>
          <p:grpSpPr bwMode="auto">
            <a:xfrm>
              <a:off x="4346575" y="2885096"/>
              <a:ext cx="655877" cy="338554"/>
              <a:chOff x="2837267" y="4952817"/>
              <a:chExt cx="654926" cy="338045"/>
            </a:xfrm>
          </p:grpSpPr>
          <p:sp>
            <p:nvSpPr>
              <p:cNvPr id="119" name="TextBox 66"/>
              <p:cNvSpPr txBox="1">
                <a:spLocks noChangeArrowheads="1"/>
              </p:cNvSpPr>
              <p:nvPr/>
            </p:nvSpPr>
            <p:spPr bwMode="auto">
              <a:xfrm>
                <a:off x="2933236" y="4952817"/>
                <a:ext cx="558957" cy="338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R10</a:t>
                </a:r>
              </a:p>
            </p:txBody>
          </p:sp>
          <p:sp>
            <p:nvSpPr>
              <p:cNvPr id="120" name="Oval 67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cxnSp>
          <p:nvCxnSpPr>
            <p:cNvPr id="79" name="Straight Connector 70"/>
            <p:cNvCxnSpPr>
              <a:cxnSpLocks noChangeShapeType="1"/>
            </p:cNvCxnSpPr>
            <p:nvPr/>
          </p:nvCxnSpPr>
          <p:spPr bwMode="auto">
            <a:xfrm>
              <a:off x="2362200" y="3756633"/>
              <a:ext cx="990600" cy="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80" name="Group 71"/>
            <p:cNvGrpSpPr>
              <a:grpSpLocks/>
            </p:cNvGrpSpPr>
            <p:nvPr/>
          </p:nvGrpSpPr>
          <p:grpSpPr bwMode="auto">
            <a:xfrm>
              <a:off x="2582860" y="3677258"/>
              <a:ext cx="445956" cy="447708"/>
              <a:chOff x="2731663" y="5063075"/>
              <a:chExt cx="446136" cy="448496"/>
            </a:xfrm>
          </p:grpSpPr>
          <p:sp>
            <p:nvSpPr>
              <p:cNvPr id="117" name="TextBox 72"/>
              <p:cNvSpPr txBox="1">
                <a:spLocks noChangeArrowheads="1"/>
              </p:cNvSpPr>
              <p:nvPr/>
            </p:nvSpPr>
            <p:spPr bwMode="auto">
              <a:xfrm>
                <a:off x="2731663" y="5172421"/>
                <a:ext cx="446136" cy="33915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R8</a:t>
                </a:r>
              </a:p>
            </p:txBody>
          </p:sp>
          <p:sp>
            <p:nvSpPr>
              <p:cNvPr id="118" name="Oval 73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sp>
          <p:nvSpPr>
            <p:cNvPr id="82" name="Rounded Rectangle 81"/>
            <p:cNvSpPr/>
            <p:nvPr/>
          </p:nvSpPr>
          <p:spPr bwMode="auto">
            <a:xfrm>
              <a:off x="3357563" y="3428020"/>
              <a:ext cx="2128837" cy="533400"/>
            </a:xfrm>
            <a:prstGeom prst="roundRect">
              <a:avLst>
                <a:gd name="adj" fmla="val 2749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ANC</a:t>
              </a:r>
              <a:endParaRPr lang="en-US" sz="1600" dirty="0">
                <a:latin typeface="+mn-lt"/>
                <a:cs typeface="+mn-cs"/>
              </a:endParaRPr>
            </a:p>
          </p:txBody>
        </p:sp>
        <p:sp>
          <p:nvSpPr>
            <p:cNvPr id="83" name="Rounded Rectangle 82"/>
            <p:cNvSpPr/>
            <p:nvPr/>
          </p:nvSpPr>
          <p:spPr bwMode="auto">
            <a:xfrm>
              <a:off x="1371600" y="3428020"/>
              <a:ext cx="990600" cy="533400"/>
            </a:xfrm>
            <a:prstGeom prst="roundRect">
              <a:avLst>
                <a:gd name="adj" fmla="val 2749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TEC</a:t>
              </a:r>
              <a:endParaRPr lang="en-US" sz="1600" dirty="0">
                <a:latin typeface="+mn-lt"/>
                <a:cs typeface="+mn-cs"/>
              </a:endParaRPr>
            </a:p>
          </p:txBody>
        </p:sp>
        <p:cxnSp>
          <p:nvCxnSpPr>
            <p:cNvPr id="84" name="Straight Connector 10"/>
            <p:cNvCxnSpPr>
              <a:cxnSpLocks noChangeShapeType="1"/>
            </p:cNvCxnSpPr>
            <p:nvPr/>
          </p:nvCxnSpPr>
          <p:spPr bwMode="auto">
            <a:xfrm flipH="1">
              <a:off x="5448300" y="2361220"/>
              <a:ext cx="1028700" cy="111442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sp>
          <p:nvSpPr>
            <p:cNvPr id="85" name="Rounded Rectangle 84"/>
            <p:cNvSpPr/>
            <p:nvPr/>
          </p:nvSpPr>
          <p:spPr bwMode="auto">
            <a:xfrm>
              <a:off x="6489700" y="1599220"/>
              <a:ext cx="1219200" cy="990600"/>
            </a:xfrm>
            <a:prstGeom prst="roundRect">
              <a:avLst/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SS</a:t>
              </a:r>
              <a:endParaRPr lang="en-US" sz="1600" b="0" dirty="0">
                <a:latin typeface="+mn-lt"/>
                <a:cs typeface="+mn-cs"/>
              </a:endParaRPr>
            </a:p>
          </p:txBody>
        </p:sp>
        <p:sp>
          <p:nvSpPr>
            <p:cNvPr id="86" name="Rounded Rectangle 85"/>
            <p:cNvSpPr/>
            <p:nvPr/>
          </p:nvSpPr>
          <p:spPr bwMode="auto">
            <a:xfrm>
              <a:off x="6553200" y="3961420"/>
              <a:ext cx="1066800" cy="914400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ARI</a:t>
              </a:r>
              <a:endParaRPr lang="en-US" sz="1600" b="0" dirty="0">
                <a:latin typeface="+mn-lt"/>
                <a:cs typeface="+mn-cs"/>
              </a:endParaRPr>
            </a:p>
          </p:txBody>
        </p:sp>
        <p:cxnSp>
          <p:nvCxnSpPr>
            <p:cNvPr id="87" name="Straight Connector 51"/>
            <p:cNvCxnSpPr>
              <a:cxnSpLocks noChangeShapeType="1"/>
            </p:cNvCxnSpPr>
            <p:nvPr/>
          </p:nvCxnSpPr>
          <p:spPr bwMode="auto">
            <a:xfrm>
              <a:off x="5486400" y="4571020"/>
              <a:ext cx="1066800" cy="4763"/>
            </a:xfrm>
            <a:prstGeom prst="line">
              <a:avLst/>
            </a:prstGeom>
            <a:noFill/>
            <a:ln w="28575" cmpd="sng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grpSp>
          <p:nvGrpSpPr>
            <p:cNvPr id="88" name="Group 52"/>
            <p:cNvGrpSpPr>
              <a:grpSpLocks/>
            </p:cNvGrpSpPr>
            <p:nvPr/>
          </p:nvGrpSpPr>
          <p:grpSpPr bwMode="auto">
            <a:xfrm>
              <a:off x="5741985" y="4485299"/>
              <a:ext cx="445956" cy="430755"/>
              <a:chOff x="2707957" y="5063075"/>
              <a:chExt cx="446136" cy="430253"/>
            </a:xfrm>
          </p:grpSpPr>
          <p:sp>
            <p:nvSpPr>
              <p:cNvPr id="115" name="TextBox 53"/>
              <p:cNvSpPr txBox="1">
                <a:spLocks noChangeArrowheads="1"/>
              </p:cNvSpPr>
              <p:nvPr/>
            </p:nvSpPr>
            <p:spPr bwMode="auto">
              <a:xfrm>
                <a:off x="2707957" y="5155168"/>
                <a:ext cx="446136" cy="338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R3</a:t>
                </a:r>
              </a:p>
            </p:txBody>
          </p:sp>
          <p:sp>
            <p:nvSpPr>
              <p:cNvPr id="116" name="Oval 54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rgbClr val="000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grpSp>
          <p:nvGrpSpPr>
            <p:cNvPr id="89" name="Group 55"/>
            <p:cNvGrpSpPr>
              <a:grpSpLocks/>
            </p:cNvGrpSpPr>
            <p:nvPr/>
          </p:nvGrpSpPr>
          <p:grpSpPr bwMode="auto">
            <a:xfrm>
              <a:off x="5735636" y="2885096"/>
              <a:ext cx="538937" cy="338554"/>
              <a:chOff x="2860357" y="4955683"/>
              <a:chExt cx="538390" cy="338045"/>
            </a:xfrm>
          </p:grpSpPr>
          <p:sp>
            <p:nvSpPr>
              <p:cNvPr id="113" name="TextBox 56"/>
              <p:cNvSpPr txBox="1">
                <a:spLocks noChangeArrowheads="1"/>
              </p:cNvSpPr>
              <p:nvPr/>
            </p:nvSpPr>
            <p:spPr bwMode="auto">
              <a:xfrm>
                <a:off x="2953244" y="4955683"/>
                <a:ext cx="445503" cy="338045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R4</a:t>
                </a:r>
              </a:p>
            </p:txBody>
          </p:sp>
          <p:sp>
            <p:nvSpPr>
              <p:cNvPr id="114" name="Oval 57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sp>
          <p:nvSpPr>
            <p:cNvPr id="90" name="Rounded Rectangle 89"/>
            <p:cNvSpPr/>
            <p:nvPr/>
          </p:nvSpPr>
          <p:spPr bwMode="auto">
            <a:xfrm>
              <a:off x="6553200" y="3428020"/>
              <a:ext cx="1066800" cy="533400"/>
            </a:xfrm>
            <a:prstGeom prst="roundRect">
              <a:avLst>
                <a:gd name="adj" fmla="val 2749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ARC</a:t>
              </a:r>
              <a:endParaRPr lang="en-US" sz="1600" dirty="0">
                <a:latin typeface="+mn-lt"/>
                <a:cs typeface="+mn-cs"/>
              </a:endParaRPr>
            </a:p>
          </p:txBody>
        </p:sp>
        <p:cxnSp>
          <p:nvCxnSpPr>
            <p:cNvPr id="91" name="Straight Connector 69"/>
            <p:cNvCxnSpPr>
              <a:cxnSpLocks noChangeShapeType="1"/>
              <a:endCxn id="85" idx="2"/>
            </p:cNvCxnSpPr>
            <p:nvPr/>
          </p:nvCxnSpPr>
          <p:spPr bwMode="auto">
            <a:xfrm flipH="1" flipV="1">
              <a:off x="7099300" y="2589820"/>
              <a:ext cx="8671" cy="6858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92" name="Group 74"/>
            <p:cNvGrpSpPr>
              <a:grpSpLocks/>
            </p:cNvGrpSpPr>
            <p:nvPr/>
          </p:nvGrpSpPr>
          <p:grpSpPr bwMode="auto">
            <a:xfrm>
              <a:off x="5764210" y="3613756"/>
              <a:ext cx="445956" cy="437778"/>
              <a:chOff x="2860357" y="5063075"/>
              <a:chExt cx="446136" cy="438068"/>
            </a:xfrm>
          </p:grpSpPr>
          <p:sp>
            <p:nvSpPr>
              <p:cNvPr id="111" name="TextBox 75"/>
              <p:cNvSpPr txBox="1">
                <a:spLocks noChangeArrowheads="1"/>
              </p:cNvSpPr>
              <p:nvPr/>
            </p:nvSpPr>
            <p:spPr bwMode="auto">
              <a:xfrm>
                <a:off x="2860357" y="5162365"/>
                <a:ext cx="446136" cy="338778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>
                    <a:latin typeface="Arial" charset="0"/>
                  </a:rPr>
                  <a:t>R9</a:t>
                </a:r>
              </a:p>
            </p:txBody>
          </p:sp>
          <p:sp>
            <p:nvSpPr>
              <p:cNvPr id="112" name="Oval 76"/>
              <p:cNvSpPr>
                <a:spLocks noChangeArrowheads="1"/>
              </p:cNvSpPr>
              <p:nvPr/>
            </p:nvSpPr>
            <p:spPr bwMode="auto">
              <a:xfrm>
                <a:off x="30127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sp>
          <p:nvSpPr>
            <p:cNvPr id="93" name="Rounded Rectangle 92"/>
            <p:cNvSpPr/>
            <p:nvPr/>
          </p:nvSpPr>
          <p:spPr bwMode="auto">
            <a:xfrm>
              <a:off x="3352800" y="4266220"/>
              <a:ext cx="685800" cy="609600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>
                  <a:latin typeface="+mn-lt"/>
                  <a:cs typeface="+mn-cs"/>
                </a:rPr>
                <a:t>NA</a:t>
              </a:r>
            </a:p>
          </p:txBody>
        </p:sp>
        <p:sp>
          <p:nvSpPr>
            <p:cNvPr id="94" name="Rounded Rectangle 93"/>
            <p:cNvSpPr/>
            <p:nvPr/>
          </p:nvSpPr>
          <p:spPr bwMode="auto">
            <a:xfrm>
              <a:off x="4527550" y="4266220"/>
              <a:ext cx="958850" cy="609600"/>
            </a:xfrm>
            <a:prstGeom prst="roundRect">
              <a:avLst>
                <a:gd name="adj" fmla="val 0"/>
              </a:avLst>
            </a:prstGeom>
            <a:solidFill>
              <a:schemeClr val="bg1"/>
            </a:solidFill>
            <a:ln w="12700" cap="flat" cmpd="sng" algn="ctr">
              <a:solidFill>
                <a:srgbClr val="000000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lIns="0" rIns="0" anchor="ctr" anchorCtr="1"/>
            <a:lstStyle/>
            <a:p>
              <a:pPr algn="ctr" eaLnBrk="0" hangingPunct="0">
                <a:defRPr/>
              </a:pPr>
              <a:r>
                <a:rPr lang="en-US" sz="1600" dirty="0" smtClean="0">
                  <a:latin typeface="+mn-lt"/>
                  <a:cs typeface="+mn-cs"/>
                </a:rPr>
                <a:t>BH</a:t>
              </a:r>
              <a:endParaRPr lang="en-US" sz="1600" dirty="0">
                <a:latin typeface="+mn-lt"/>
                <a:cs typeface="+mn-cs"/>
              </a:endParaRPr>
            </a:p>
          </p:txBody>
        </p:sp>
        <p:cxnSp>
          <p:nvCxnSpPr>
            <p:cNvPr id="95" name="Straight Connector 79"/>
            <p:cNvCxnSpPr>
              <a:cxnSpLocks noChangeShapeType="1"/>
            </p:cNvCxnSpPr>
            <p:nvPr/>
          </p:nvCxnSpPr>
          <p:spPr bwMode="auto">
            <a:xfrm>
              <a:off x="4038600" y="4571020"/>
              <a:ext cx="488950" cy="0"/>
            </a:xfrm>
            <a:prstGeom prst="line">
              <a:avLst/>
            </a:prstGeom>
            <a:noFill/>
            <a:ln w="28575" cmpd="sng" algn="ctr">
              <a:solidFill>
                <a:schemeClr val="tx1"/>
              </a:solidFill>
              <a:round/>
              <a:headEnd type="none" w="sm" len="sm"/>
              <a:tailEnd type="none" w="sm" len="sm"/>
            </a:ln>
          </p:spPr>
        </p:cxnSp>
        <p:grpSp>
          <p:nvGrpSpPr>
            <p:cNvPr id="96" name="Group 91"/>
            <p:cNvGrpSpPr>
              <a:grpSpLocks/>
            </p:cNvGrpSpPr>
            <p:nvPr/>
          </p:nvGrpSpPr>
          <p:grpSpPr bwMode="auto">
            <a:xfrm>
              <a:off x="4062410" y="4490061"/>
              <a:ext cx="445956" cy="430754"/>
              <a:chOff x="2691882" y="5063075"/>
              <a:chExt cx="446136" cy="430253"/>
            </a:xfrm>
          </p:grpSpPr>
          <p:sp>
            <p:nvSpPr>
              <p:cNvPr id="109" name="TextBox 92"/>
              <p:cNvSpPr txBox="1">
                <a:spLocks noChangeArrowheads="1"/>
              </p:cNvSpPr>
              <p:nvPr/>
            </p:nvSpPr>
            <p:spPr bwMode="auto">
              <a:xfrm>
                <a:off x="2691882" y="5155168"/>
                <a:ext cx="446136" cy="33816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dirty="0">
                    <a:latin typeface="Arial" charset="0"/>
                  </a:rPr>
                  <a:t>R6</a:t>
                </a:r>
              </a:p>
            </p:txBody>
          </p:sp>
          <p:sp>
            <p:nvSpPr>
              <p:cNvPr id="110" name="Oval 93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rgbClr val="000000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97" name="Straight Connector 88"/>
            <p:cNvCxnSpPr>
              <a:cxnSpLocks noChangeShapeType="1"/>
            </p:cNvCxnSpPr>
            <p:nvPr/>
          </p:nvCxnSpPr>
          <p:spPr bwMode="auto">
            <a:xfrm flipV="1">
              <a:off x="3695700" y="3959833"/>
              <a:ext cx="20638" cy="306387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98" name="Group 103"/>
            <p:cNvGrpSpPr>
              <a:grpSpLocks/>
            </p:cNvGrpSpPr>
            <p:nvPr/>
          </p:nvGrpSpPr>
          <p:grpSpPr bwMode="auto">
            <a:xfrm>
              <a:off x="3627440" y="3939190"/>
              <a:ext cx="575072" cy="338554"/>
              <a:chOff x="2837267" y="4956915"/>
              <a:chExt cx="575938" cy="339503"/>
            </a:xfrm>
          </p:grpSpPr>
          <p:sp>
            <p:nvSpPr>
              <p:cNvPr id="107" name="TextBox 104"/>
              <p:cNvSpPr txBox="1">
                <a:spLocks noChangeArrowheads="1"/>
              </p:cNvSpPr>
              <p:nvPr/>
            </p:nvSpPr>
            <p:spPr bwMode="auto">
              <a:xfrm>
                <a:off x="2966577" y="4956915"/>
                <a:ext cx="446628" cy="3395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dirty="0">
                    <a:latin typeface="Arial" charset="0"/>
                  </a:rPr>
                  <a:t>R5</a:t>
                </a:r>
              </a:p>
            </p:txBody>
          </p:sp>
          <p:sp>
            <p:nvSpPr>
              <p:cNvPr id="108" name="Oval 105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99" name="Straight Connector 324"/>
            <p:cNvCxnSpPr>
              <a:cxnSpLocks noChangeShapeType="1"/>
            </p:cNvCxnSpPr>
            <p:nvPr/>
          </p:nvCxnSpPr>
          <p:spPr bwMode="auto">
            <a:xfrm flipV="1">
              <a:off x="4797425" y="3961420"/>
              <a:ext cx="0" cy="314325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100" name="Group 108"/>
            <p:cNvGrpSpPr>
              <a:grpSpLocks/>
            </p:cNvGrpSpPr>
            <p:nvPr/>
          </p:nvGrpSpPr>
          <p:grpSpPr bwMode="auto">
            <a:xfrm>
              <a:off x="4706936" y="3939190"/>
              <a:ext cx="575408" cy="338554"/>
              <a:chOff x="2837267" y="4956915"/>
              <a:chExt cx="574774" cy="339503"/>
            </a:xfrm>
          </p:grpSpPr>
          <p:sp>
            <p:nvSpPr>
              <p:cNvPr id="105" name="TextBox 109"/>
              <p:cNvSpPr txBox="1">
                <a:spLocks noChangeArrowheads="1"/>
              </p:cNvSpPr>
              <p:nvPr/>
            </p:nvSpPr>
            <p:spPr bwMode="auto">
              <a:xfrm>
                <a:off x="2966577" y="4956915"/>
                <a:ext cx="445464" cy="339503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dirty="0">
                    <a:latin typeface="Arial" charset="0"/>
                  </a:rPr>
                  <a:t>R7</a:t>
                </a:r>
              </a:p>
            </p:txBody>
          </p:sp>
          <p:sp>
            <p:nvSpPr>
              <p:cNvPr id="106" name="Oval 110"/>
              <p:cNvSpPr>
                <a:spLocks noChangeArrowheads="1"/>
              </p:cNvSpPr>
              <p:nvPr/>
            </p:nvSpPr>
            <p:spPr bwMode="auto">
              <a:xfrm>
                <a:off x="283726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200" b="0"/>
              </a:p>
            </p:txBody>
          </p:sp>
        </p:grpSp>
        <p:cxnSp>
          <p:nvCxnSpPr>
            <p:cNvPr id="101" name="Straight Connector 146"/>
            <p:cNvCxnSpPr>
              <a:cxnSpLocks noChangeShapeType="1"/>
              <a:stCxn id="99" idx="3"/>
              <a:endCxn id="122" idx="1"/>
            </p:cNvCxnSpPr>
            <p:nvPr/>
          </p:nvCxnSpPr>
          <p:spPr bwMode="auto">
            <a:xfrm>
              <a:off x="5486400" y="3694720"/>
              <a:ext cx="1066800" cy="0"/>
            </a:xfrm>
            <a:prstGeom prst="line">
              <a:avLst/>
            </a:prstGeom>
            <a:noFill/>
            <a:ln w="12700" algn="ctr">
              <a:solidFill>
                <a:srgbClr val="000000"/>
              </a:solidFill>
              <a:prstDash val="dash"/>
              <a:round/>
              <a:headEnd type="none" w="sm" len="sm"/>
              <a:tailEnd type="none" w="sm" len="sm"/>
            </a:ln>
          </p:spPr>
        </p:cxnSp>
        <p:grpSp>
          <p:nvGrpSpPr>
            <p:cNvPr id="102" name="Group 159"/>
            <p:cNvGrpSpPr>
              <a:grpSpLocks/>
            </p:cNvGrpSpPr>
            <p:nvPr/>
          </p:nvGrpSpPr>
          <p:grpSpPr bwMode="auto">
            <a:xfrm>
              <a:off x="7015165" y="2880333"/>
              <a:ext cx="637380" cy="338554"/>
              <a:chOff x="2860357" y="4955683"/>
              <a:chExt cx="637935" cy="338046"/>
            </a:xfrm>
          </p:grpSpPr>
          <p:sp>
            <p:nvSpPr>
              <p:cNvPr id="103" name="TextBox 160"/>
              <p:cNvSpPr txBox="1">
                <a:spLocks noChangeArrowheads="1"/>
              </p:cNvSpPr>
              <p:nvPr/>
            </p:nvSpPr>
            <p:spPr bwMode="auto">
              <a:xfrm>
                <a:off x="2953244" y="4955683"/>
                <a:ext cx="545048" cy="33804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  <p:txBody>
              <a:bodyPr wrap="none">
                <a:spAutoFit/>
              </a:bodyPr>
              <a:lstStyle/>
              <a:p>
                <a:pPr eaLnBrk="0" hangingPunct="0"/>
                <a:r>
                  <a:rPr lang="en-US" sz="1600" dirty="0">
                    <a:latin typeface="Arial" charset="0"/>
                  </a:rPr>
                  <a:t>R11</a:t>
                </a:r>
              </a:p>
            </p:txBody>
          </p:sp>
          <p:sp>
            <p:nvSpPr>
              <p:cNvPr id="104" name="Oval 161"/>
              <p:cNvSpPr>
                <a:spLocks noChangeArrowheads="1"/>
              </p:cNvSpPr>
              <p:nvPr/>
            </p:nvSpPr>
            <p:spPr bwMode="auto">
              <a:xfrm>
                <a:off x="2860357" y="5063075"/>
                <a:ext cx="152400" cy="152400"/>
              </a:xfrm>
              <a:prstGeom prst="ellipse">
                <a:avLst/>
              </a:prstGeom>
              <a:solidFill>
                <a:schemeClr val="tx1"/>
              </a:solidFill>
              <a:ln w="12700" algn="ctr">
                <a:solidFill>
                  <a:schemeClr val="tx1"/>
                </a:solidFill>
                <a:round/>
                <a:headEnd type="none" w="sm" len="sm"/>
                <a:tailEnd type="none" w="sm" len="sm"/>
              </a:ln>
            </p:spPr>
            <p:txBody>
              <a:bodyPr/>
              <a:lstStyle/>
              <a:p>
                <a:pPr eaLnBrk="0" hangingPunct="0"/>
                <a:endParaRPr lang="en-US" sz="1600" b="0"/>
              </a:p>
            </p:txBody>
          </p:sp>
        </p:grpSp>
        <p:cxnSp>
          <p:nvCxnSpPr>
            <p:cNvPr id="131" name="Straight Connector 69"/>
            <p:cNvCxnSpPr>
              <a:cxnSpLocks noChangeShapeType="1"/>
              <a:stCxn id="67" idx="0"/>
              <a:endCxn id="75" idx="2"/>
            </p:cNvCxnSpPr>
            <p:nvPr/>
          </p:nvCxnSpPr>
          <p:spPr bwMode="auto">
            <a:xfrm flipV="1">
              <a:off x="4419600" y="2818420"/>
              <a:ext cx="0" cy="533400"/>
            </a:xfrm>
            <a:prstGeom prst="line">
              <a:avLst/>
            </a:prstGeom>
            <a:noFill/>
            <a:ln w="12700" algn="ctr">
              <a:solidFill>
                <a:schemeClr val="tx1"/>
              </a:solidFill>
              <a:prstDash val="dash"/>
              <a:round/>
              <a:headEnd type="none" w="sm" len="sm"/>
              <a:tailEnd type="none" w="sm" len="sm"/>
            </a:ln>
          </p:spPr>
        </p:cxnSp>
      </p:grpSp>
      <p:sp>
        <p:nvSpPr>
          <p:cNvPr id="4" name="TextBox 3"/>
          <p:cNvSpPr txBox="1"/>
          <p:nvPr/>
        </p:nvSpPr>
        <p:spPr>
          <a:xfrm>
            <a:off x="431540" y="1341172"/>
            <a:ext cx="3304587" cy="17727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90000"/>
              </a:lnSpc>
              <a:tabLst>
                <a:tab pos="533400" algn="l"/>
              </a:tabLst>
            </a:pPr>
            <a:r>
              <a:rPr lang="en-US" dirty="0">
                <a:latin typeface="+mn-lt"/>
              </a:rPr>
              <a:t>CIS	Coordination and Information Service</a:t>
            </a:r>
          </a:p>
          <a:p>
            <a:pPr>
              <a:lnSpc>
                <a:spcPct val="90000"/>
              </a:lnSpc>
              <a:tabLst>
                <a:tab pos="533400" algn="l"/>
              </a:tabLst>
            </a:pPr>
            <a:r>
              <a:rPr lang="en-US" dirty="0">
                <a:latin typeface="+mn-lt"/>
              </a:rPr>
              <a:t>SS	Subscription Service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 smtClean="0">
                <a:latin typeface="+mn-lt"/>
              </a:rPr>
              <a:t>TEC</a:t>
            </a:r>
            <a:r>
              <a:rPr lang="en-US" dirty="0">
                <a:latin typeface="+mn-lt"/>
              </a:rPr>
              <a:t>	Terminal Control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>
                <a:latin typeface="+mn-lt"/>
              </a:rPr>
              <a:t>TEI	Terminal Interface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>
                <a:latin typeface="+mn-lt"/>
              </a:rPr>
              <a:t>ANC	Access Network Control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>
                <a:latin typeface="+mn-lt"/>
              </a:rPr>
              <a:t>NA	Node of Attachment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>
                <a:latin typeface="+mn-lt"/>
              </a:rPr>
              <a:t>BH	Backhaul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 smtClean="0">
                <a:latin typeface="+mn-lt"/>
              </a:rPr>
              <a:t>ARC</a:t>
            </a:r>
            <a:r>
              <a:rPr lang="en-US" dirty="0">
                <a:latin typeface="+mn-lt"/>
              </a:rPr>
              <a:t>	Access Router Control</a:t>
            </a:r>
          </a:p>
          <a:p>
            <a:pPr>
              <a:lnSpc>
                <a:spcPct val="90000"/>
              </a:lnSpc>
              <a:buNone/>
              <a:tabLst>
                <a:tab pos="533400" algn="l"/>
              </a:tabLst>
            </a:pPr>
            <a:r>
              <a:rPr lang="en-US" dirty="0">
                <a:latin typeface="+mn-lt"/>
              </a:rPr>
              <a:t>ARI	Access Router Interface</a:t>
            </a:r>
          </a:p>
          <a:p>
            <a:pPr>
              <a:tabLst>
                <a:tab pos="533400" algn="l"/>
              </a:tabLst>
            </a:pPr>
            <a:endParaRPr lang="en-US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2367597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assumption</a:t>
            </a:r>
            <a:r>
              <a:rPr lang="en-US" dirty="0"/>
              <a:t> </a:t>
            </a:r>
            <a:r>
              <a:rPr lang="en-US" dirty="0" smtClean="0"/>
              <a:t>for </a:t>
            </a:r>
            <a:br>
              <a:rPr lang="en-US" dirty="0" smtClean="0"/>
            </a:br>
            <a:r>
              <a:rPr lang="en-US" dirty="0" smtClean="0"/>
              <a:t>authentication and trust establishment</a:t>
            </a:r>
            <a:endParaRPr lang="en-US" dirty="0"/>
          </a:p>
        </p:txBody>
      </p:sp>
      <p:pic>
        <p:nvPicPr>
          <p:cNvPr id="4" name="Picture 8" descr="150507-nr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672" y="3333147"/>
            <a:ext cx="5414574" cy="282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652120" y="1583795"/>
            <a:ext cx="1600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>
                <a:latin typeface="+mn-lt"/>
              </a:rPr>
              <a:t>Service Provider</a:t>
            </a:r>
            <a:endParaRPr lang="en-US" sz="1400" b="1" i="1" dirty="0" smtClean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65755" y="1583795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latin typeface="+mn-lt"/>
              </a:rPr>
              <a:t>User</a:t>
            </a:r>
          </a:p>
        </p:txBody>
      </p:sp>
      <p:sp>
        <p:nvSpPr>
          <p:cNvPr id="10" name="Left-Right Arrow 9"/>
          <p:cNvSpPr/>
          <p:nvPr/>
        </p:nvSpPr>
        <p:spPr bwMode="auto">
          <a:xfrm>
            <a:off x="2705080" y="2527367"/>
            <a:ext cx="3052027" cy="157708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7877" y="2295769"/>
            <a:ext cx="1170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Subscription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2195736" y="2854577"/>
            <a:ext cx="16872" cy="17027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6239630" y="2785597"/>
            <a:ext cx="5426" cy="54755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360" y="1617206"/>
            <a:ext cx="1645920" cy="16459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584" y="2059312"/>
            <a:ext cx="902208" cy="86563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 bwMode="auto">
          <a:xfrm>
            <a:off x="1466654" y="1891572"/>
            <a:ext cx="1485165" cy="42684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596584" y="1891573"/>
            <a:ext cx="1495696" cy="23475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4500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Operational assumption</a:t>
            </a:r>
            <a:br>
              <a:rPr lang="en-US" dirty="0" smtClean="0"/>
            </a:br>
            <a:r>
              <a:rPr lang="en-US" dirty="0" smtClean="0"/>
              <a:t>Generic case</a:t>
            </a:r>
            <a:endParaRPr lang="en-US" dirty="0"/>
          </a:p>
        </p:txBody>
      </p:sp>
      <p:pic>
        <p:nvPicPr>
          <p:cNvPr id="4" name="Picture 8" descr="150507-nr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672" y="3333147"/>
            <a:ext cx="5414574" cy="282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652120" y="1583795"/>
            <a:ext cx="1600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>
                <a:latin typeface="+mn-lt"/>
              </a:rPr>
              <a:t>Service Provider</a:t>
            </a:r>
            <a:endParaRPr lang="en-US" sz="1400" b="1" i="1" dirty="0" smtClean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65755" y="1583795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latin typeface="+mn-lt"/>
              </a:rPr>
              <a:t>User</a:t>
            </a:r>
          </a:p>
        </p:txBody>
      </p:sp>
      <p:sp>
        <p:nvSpPr>
          <p:cNvPr id="10" name="Left-Right Arrow 9"/>
          <p:cNvSpPr/>
          <p:nvPr/>
        </p:nvSpPr>
        <p:spPr bwMode="auto">
          <a:xfrm>
            <a:off x="2705080" y="2527367"/>
            <a:ext cx="3052027" cy="157708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7877" y="2295769"/>
            <a:ext cx="1170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Subscription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2195736" y="2854577"/>
            <a:ext cx="16872" cy="17027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6239630" y="2785597"/>
            <a:ext cx="5426" cy="54755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360" y="1617206"/>
            <a:ext cx="1645920" cy="16459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584" y="2059312"/>
            <a:ext cx="902208" cy="86563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 bwMode="auto">
          <a:xfrm>
            <a:off x="1466654" y="1891572"/>
            <a:ext cx="1485165" cy="42684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596584" y="1891573"/>
            <a:ext cx="1495696" cy="234751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311698" y="3230596"/>
            <a:ext cx="1974704" cy="292940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5596584" y="4513458"/>
            <a:ext cx="1495696" cy="1646546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31840" y="2947637"/>
            <a:ext cx="2374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>
                <a:latin typeface="+mn-lt"/>
              </a:rPr>
              <a:t>Access Network Operator</a:t>
            </a:r>
            <a:endParaRPr lang="en-US" sz="1400" b="1" i="1" dirty="0" smtClean="0">
              <a:latin typeface="+mn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37996" y="4513458"/>
            <a:ext cx="110453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latin typeface="+mn-lt"/>
              </a:rPr>
              <a:t>IP Network</a:t>
            </a:r>
          </a:p>
          <a:p>
            <a:r>
              <a:rPr lang="en-US" sz="1400" b="1" i="1" dirty="0" smtClean="0">
                <a:latin typeface="+mn-lt"/>
              </a:rPr>
              <a:t>Operator</a:t>
            </a:r>
          </a:p>
        </p:txBody>
      </p:sp>
    </p:spTree>
    <p:extLst>
      <p:ext uri="{BB962C8B-B14F-4D97-AF65-F5344CB8AC3E}">
        <p14:creationId xmlns:p14="http://schemas.microsoft.com/office/powerpoint/2010/main" val="14043982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Special case of </a:t>
            </a:r>
            <a:br>
              <a:rPr lang="en-US" dirty="0" smtClean="0"/>
            </a:br>
            <a:r>
              <a:rPr lang="en-US" dirty="0" smtClean="0"/>
              <a:t>Service Provider operating IP Network</a:t>
            </a:r>
            <a:endParaRPr lang="en-US" dirty="0"/>
          </a:p>
        </p:txBody>
      </p:sp>
      <p:pic>
        <p:nvPicPr>
          <p:cNvPr id="4" name="Picture 8" descr="150507-nr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672" y="3333147"/>
            <a:ext cx="5414574" cy="282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652120" y="1583795"/>
            <a:ext cx="1600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>
                <a:latin typeface="+mn-lt"/>
              </a:rPr>
              <a:t>Service Provider</a:t>
            </a:r>
            <a:endParaRPr lang="en-US" sz="1400" b="1" i="1" dirty="0" smtClean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65755" y="1583795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latin typeface="+mn-lt"/>
              </a:rPr>
              <a:t>User</a:t>
            </a:r>
          </a:p>
        </p:txBody>
      </p:sp>
      <p:sp>
        <p:nvSpPr>
          <p:cNvPr id="10" name="Left-Right Arrow 9"/>
          <p:cNvSpPr/>
          <p:nvPr/>
        </p:nvSpPr>
        <p:spPr bwMode="auto">
          <a:xfrm>
            <a:off x="2705080" y="2527367"/>
            <a:ext cx="3052027" cy="157708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7877" y="2295769"/>
            <a:ext cx="1170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Subscription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2195736" y="2854577"/>
            <a:ext cx="16872" cy="17027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6239630" y="2785597"/>
            <a:ext cx="5426" cy="54755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360" y="1617206"/>
            <a:ext cx="1645920" cy="16459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584" y="2059312"/>
            <a:ext cx="902208" cy="86563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 bwMode="auto">
          <a:xfrm>
            <a:off x="1466654" y="1891572"/>
            <a:ext cx="1485165" cy="42684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5596584" y="1891572"/>
            <a:ext cx="1495696" cy="42684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5" name="Rectangle 14"/>
          <p:cNvSpPr/>
          <p:nvPr/>
        </p:nvSpPr>
        <p:spPr bwMode="auto">
          <a:xfrm>
            <a:off x="3311698" y="3230596"/>
            <a:ext cx="1974704" cy="2929408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3131840" y="2947637"/>
            <a:ext cx="237436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>
                <a:latin typeface="+mn-lt"/>
              </a:rPr>
              <a:t>Access Network Operator</a:t>
            </a:r>
            <a:endParaRPr lang="en-US" sz="1400" b="1" i="1" dirty="0" smtClean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86984317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Unified case: Service Provider operates access network and IP network</a:t>
            </a:r>
            <a:endParaRPr lang="en-US" dirty="0"/>
          </a:p>
        </p:txBody>
      </p:sp>
      <p:pic>
        <p:nvPicPr>
          <p:cNvPr id="4" name="Picture 8" descr="150507-nrm.png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19672" y="3333147"/>
            <a:ext cx="5414574" cy="28268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" name="TextBox 7"/>
          <p:cNvSpPr txBox="1"/>
          <p:nvPr/>
        </p:nvSpPr>
        <p:spPr>
          <a:xfrm>
            <a:off x="5652120" y="1583795"/>
            <a:ext cx="160011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smtClean="0">
                <a:latin typeface="+mn-lt"/>
              </a:rPr>
              <a:t>Service Provider</a:t>
            </a:r>
            <a:endParaRPr lang="en-US" sz="1400" b="1" i="1" dirty="0" smtClean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965755" y="1583795"/>
            <a:ext cx="58381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i="1" dirty="0" smtClean="0">
                <a:latin typeface="+mn-lt"/>
              </a:rPr>
              <a:t>User</a:t>
            </a:r>
          </a:p>
        </p:txBody>
      </p:sp>
      <p:sp>
        <p:nvSpPr>
          <p:cNvPr id="10" name="Left-Right Arrow 9"/>
          <p:cNvSpPr/>
          <p:nvPr/>
        </p:nvSpPr>
        <p:spPr bwMode="auto">
          <a:xfrm>
            <a:off x="2705080" y="2527367"/>
            <a:ext cx="3052027" cy="157708"/>
          </a:xfrm>
          <a:prstGeom prst="leftRightArrow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737877" y="2295769"/>
            <a:ext cx="11705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>
                <a:latin typeface="+mn-lt"/>
              </a:rPr>
              <a:t>Subscription</a:t>
            </a:r>
          </a:p>
        </p:txBody>
      </p:sp>
      <p:cxnSp>
        <p:nvCxnSpPr>
          <p:cNvPr id="13" name="Straight Connector 12"/>
          <p:cNvCxnSpPr/>
          <p:nvPr/>
        </p:nvCxnSpPr>
        <p:spPr bwMode="auto">
          <a:xfrm flipH="1">
            <a:off x="2195736" y="2854577"/>
            <a:ext cx="16872" cy="1702706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 flipH="1">
            <a:off x="6239630" y="2785597"/>
            <a:ext cx="5426" cy="547550"/>
          </a:xfrm>
          <a:prstGeom prst="line">
            <a:avLst/>
          </a:prstGeom>
          <a:solidFill>
            <a:schemeClr val="accent1"/>
          </a:solidFill>
          <a:ln w="38100" cap="flat" cmpd="sng" algn="ctr">
            <a:solidFill>
              <a:schemeClr val="tx1"/>
            </a:solidFill>
            <a:prstDash val="sysDash"/>
            <a:round/>
            <a:headEnd type="none" w="sm" len="sm"/>
            <a:tailEnd type="none" w="sm" len="sm"/>
          </a:ln>
          <a:effectLst/>
        </p:spPr>
      </p:cxnSp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6360" y="1617206"/>
            <a:ext cx="1645920" cy="164592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7584" y="2059312"/>
            <a:ext cx="902208" cy="86563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 bwMode="auto">
          <a:xfrm>
            <a:off x="1466654" y="1891572"/>
            <a:ext cx="1485165" cy="4268432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349971" y="1891572"/>
            <a:ext cx="3742309" cy="4268431"/>
          </a:xfrm>
          <a:prstGeom prst="rect">
            <a:avLst/>
          </a:prstGeom>
          <a:noFill/>
          <a:ln w="12700" cap="flat" cmpd="sng" algn="ctr">
            <a:solidFill>
              <a:schemeClr val="tx1"/>
            </a:solidFill>
            <a:prstDash val="lgDashDotDot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2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92629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79087"/>
          </a:xfrm>
        </p:spPr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33744"/>
            <a:ext cx="8229600" cy="4992419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P802.1CF assumes in its generic case that access network, subscription service and access router are operated by different entities</a:t>
            </a:r>
          </a:p>
          <a:p>
            <a:pPr lvl="1"/>
            <a:r>
              <a:rPr lang="en-US" dirty="0" smtClean="0"/>
              <a:t>Reference points are especially designed for this arrangement</a:t>
            </a:r>
          </a:p>
          <a:p>
            <a:pPr lvl="1"/>
            <a:r>
              <a:rPr lang="en-US" dirty="0" smtClean="0"/>
              <a:t>Implying that each of the entity has own OSS as well as BSS (currently not depicted)</a:t>
            </a:r>
          </a:p>
          <a:p>
            <a:r>
              <a:rPr lang="en-US" dirty="0" smtClean="0"/>
              <a:t>Network virtualization should take into account at least the generic case.</a:t>
            </a:r>
          </a:p>
          <a:p>
            <a:pPr lvl="1"/>
            <a:r>
              <a:rPr lang="en-US" dirty="0" smtClean="0"/>
              <a:t>Independent virtualization by each of the entities.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35459257"/>
      </p:ext>
    </p:extLst>
  </p:cSld>
  <p:clrMapOvr>
    <a:masterClrMapping/>
  </p:clrMapOvr>
</p:sld>
</file>

<file path=ppt/theme/theme1.xml><?xml version="1.0" encoding="utf-8"?>
<a:theme xmlns:a="http://schemas.openxmlformats.org/drawingml/2006/main" name="omniran_templat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  <a:txDef>
      <a:spPr>
        <a:noFill/>
      </a:spPr>
      <a:bodyPr wrap="none" rtlCol="0">
        <a:spAutoFit/>
      </a:bodyPr>
      <a:lstStyle>
        <a:defPPr>
          <a:defRPr dirty="0" smtClean="0">
            <a:latin typeface="+mn-lt"/>
          </a:defRPr>
        </a:defPPr>
      </a:lstStyle>
    </a:txDef>
  </a:objectDefaults>
  <a:extraClrSchemeLst>
    <a:extraClrScheme>
      <a:clrScheme name="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omniran_template</Template>
  <TotalTime>2571</TotalTime>
  <Words>369</Words>
  <Application>Microsoft Macintosh PowerPoint</Application>
  <PresentationFormat>On-screen Show (4:3)</PresentationFormat>
  <Paragraphs>89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ＭＳ Ｐゴシック</vt:lpstr>
      <vt:lpstr>Times</vt:lpstr>
      <vt:lpstr>Times New Roman</vt:lpstr>
      <vt:lpstr>Arial</vt:lpstr>
      <vt:lpstr>omniran_template</vt:lpstr>
      <vt:lpstr>PowerPoint Presentation</vt:lpstr>
      <vt:lpstr>P802.1CF operational models</vt:lpstr>
      <vt:lpstr>Problem description</vt:lpstr>
      <vt:lpstr>NRM Overview</vt:lpstr>
      <vt:lpstr>Operational assumption for  authentication and trust establishment</vt:lpstr>
      <vt:lpstr>Operational assumption Generic case</vt:lpstr>
      <vt:lpstr>Special case of  Service Provider operating IP Network</vt:lpstr>
      <vt:lpstr>Unified case: Service Provider operates access network and IP network</vt:lpstr>
      <vt:lpstr>Conclusion</vt:lpstr>
    </vt:vector>
  </TitlesOfParts>
  <Company>Nokia Siemens Networks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Max Riegel</dc:creator>
  <cp:lastModifiedBy>Microsoft Office User</cp:lastModifiedBy>
  <cp:revision>201</cp:revision>
  <cp:lastPrinted>1998-02-10T13:28:06Z</cp:lastPrinted>
  <dcterms:created xsi:type="dcterms:W3CDTF">2014-02-26T07:36:58Z</dcterms:created>
  <dcterms:modified xsi:type="dcterms:W3CDTF">2016-03-15T07:42:11Z</dcterms:modified>
</cp:coreProperties>
</file>