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2" r:id="rId2"/>
    <p:sldId id="298" r:id="rId3"/>
    <p:sldId id="311" r:id="rId4"/>
    <p:sldId id="310" r:id="rId5"/>
    <p:sldId id="289" r:id="rId6"/>
    <p:sldId id="290" r:id="rId7"/>
    <p:sldId id="291" r:id="rId8"/>
    <p:sldId id="292" r:id="rId9"/>
    <p:sldId id="293" r:id="rId10"/>
    <p:sldId id="271" r:id="rId11"/>
    <p:sldId id="297" r:id="rId12"/>
    <p:sldId id="299" r:id="rId13"/>
    <p:sldId id="312" r:id="rId14"/>
    <p:sldId id="309"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85" d="100"/>
          <a:sy n="85" d="100"/>
        </p:scale>
        <p:origin x="90" y="24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8DF962C0-0720-4F26-8B07-3A2CE7C6CC7D}" type="slidenum">
              <a:rPr lang="en-US" altLang="en-US" sz="1200" smtClean="0"/>
              <a:pPr>
                <a:defRPr/>
              </a:pPr>
              <a:t>5</a:t>
            </a:fld>
            <a:endParaRPr lang="en-US" altLang="en-US" sz="1200" dirty="0" smtClean="0"/>
          </a:p>
        </p:txBody>
      </p:sp>
      <p:sp>
        <p:nvSpPr>
          <p:cNvPr id="13315" name="Rectangle 1026"/>
          <p:cNvSpPr>
            <a:spLocks noGrp="1" noChangeArrowheads="1"/>
          </p:cNvSpPr>
          <p:nvPr>
            <p:ph type="body" idx="1"/>
          </p:nvPr>
        </p:nvSpPr>
        <p:spPr>
          <a:noFill/>
          <a:ln/>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4020685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9</a:t>
            </a:fld>
            <a:endParaRPr lang="en-US" altLang="en-US" sz="1200" dirty="0" smtClean="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smtClean="0"/>
          </a:p>
        </p:txBody>
      </p:sp>
    </p:spTree>
    <p:extLst>
      <p:ext uri="{BB962C8B-B14F-4D97-AF65-F5344CB8AC3E}">
        <p14:creationId xmlns:p14="http://schemas.microsoft.com/office/powerpoint/2010/main" val="3086270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10</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smtClean="0">
                <a:effectLst/>
              </a:rPr>
              <a:t>omniran-16-0015-00-00TG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smtClean="0"/>
              <a:t>IEEE 802.1 OmniRAN TG</a:t>
            </a:r>
            <a:r>
              <a:rPr lang="en-US" dirty="0"/>
              <a:t/>
            </a:r>
            <a:br>
              <a:rPr lang="en-US" dirty="0"/>
            </a:br>
            <a:r>
              <a:rPr lang="en-US" dirty="0" smtClean="0"/>
              <a:t>March 2016 </a:t>
            </a:r>
            <a:r>
              <a:rPr lang="en-US" dirty="0" smtClean="0"/>
              <a:t>F2F Meeting</a:t>
            </a:r>
            <a:br>
              <a:rPr lang="en-US" dirty="0" smtClean="0"/>
            </a:br>
            <a:r>
              <a:rPr lang="en-US" dirty="0" smtClean="0"/>
              <a:t>Macau, CN</a:t>
            </a:r>
            <a:endParaRPr lang="en-US" dirty="0"/>
          </a:p>
        </p:txBody>
      </p:sp>
      <p:sp>
        <p:nvSpPr>
          <p:cNvPr id="3" name="Subtitle 2"/>
          <p:cNvSpPr>
            <a:spLocks noGrp="1"/>
          </p:cNvSpPr>
          <p:nvPr>
            <p:ph type="subTitle" idx="1"/>
          </p:nvPr>
        </p:nvSpPr>
        <p:spPr/>
        <p:txBody>
          <a:bodyPr/>
          <a:lstStyle/>
          <a:p>
            <a:r>
              <a:rPr lang="en-US" dirty="0" smtClean="0"/>
              <a:t>2016-03-08</a:t>
            </a:r>
            <a:endParaRPr lang="en-US" dirty="0" smtClean="0"/>
          </a:p>
          <a:p>
            <a:r>
              <a:rPr lang="en-US" dirty="0" smtClean="0"/>
              <a:t>Max Riegel, </a:t>
            </a:r>
            <a:r>
              <a:rPr lang="en-US" dirty="0" smtClean="0"/>
              <a:t>Nokia</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a:t>
            </a:r>
            <a:r>
              <a:rPr lang="en-US" sz="2200" dirty="0" smtClean="0">
                <a:solidFill>
                  <a:srgbClr val="1F497D"/>
                </a:solidFill>
                <a:hlinkClick r:id="rId3"/>
              </a:rPr>
              <a:t>standards.ieee.org/faqs/affiliationFAQ.html</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a:t>
            </a:r>
            <a:r>
              <a:rPr lang="en-US" sz="2200" dirty="0" smtClean="0">
                <a:solidFill>
                  <a:srgbClr val="1F497D"/>
                </a:solidFill>
                <a:hlinkClick r:id="rId4"/>
              </a:rPr>
              <a:t>standards.ieee.org/resources/antitrust-guidelines.pdf</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items #1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Chair called meeting to order at </a:t>
            </a:r>
          </a:p>
          <a:p>
            <a:r>
              <a:rPr lang="en-GB" sz="2400" dirty="0" smtClean="0"/>
              <a:t>Minutes taker:</a:t>
            </a:r>
          </a:p>
          <a:p>
            <a:pPr lvl="1"/>
            <a:r>
              <a:rPr lang="en-GB" sz="2000" dirty="0" smtClean="0"/>
              <a:t> … is taking notes.</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720815276"/>
              </p:ext>
            </p:extLst>
          </p:nvPr>
        </p:nvGraphicFramePr>
        <p:xfrm>
          <a:off x="914400" y="3352800"/>
          <a:ext cx="7620001" cy="2438400"/>
        </p:xfrm>
        <a:graphic>
          <a:graphicData uri="http://schemas.openxmlformats.org/drawingml/2006/table">
            <a:tbl>
              <a:tblPr firstRow="1" bandRow="1">
                <a:tableStyleId>{5C22544A-7EE6-4342-B048-85BDC9FD1C3A}</a:tableStyleId>
              </a:tblPr>
              <a:tblGrid>
                <a:gridCol w="1822824"/>
                <a:gridCol w="1822824"/>
                <a:gridCol w="239059"/>
                <a:gridCol w="1867647"/>
                <a:gridCol w="1867647"/>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err="1" smtClean="0">
                          <a:solidFill>
                            <a:schemeClr val="accent1">
                              <a:lumMod val="20000"/>
                              <a:lumOff val="80000"/>
                            </a:schemeClr>
                          </a:solidFill>
                        </a:rPr>
                        <a:t>Jeorge</a:t>
                      </a:r>
                      <a:r>
                        <a:rPr lang="en-US" sz="1400" dirty="0" smtClean="0">
                          <a:solidFill>
                            <a:schemeClr val="accent1">
                              <a:lumMod val="20000"/>
                              <a:lumOff val="80000"/>
                            </a:schemeClr>
                          </a:solidFill>
                        </a:rPr>
                        <a:t> S. </a:t>
                      </a:r>
                      <a:r>
                        <a:rPr lang="en-US" sz="1400" dirty="0" err="1" smtClean="0">
                          <a:solidFill>
                            <a:schemeClr val="accent1">
                              <a:lumMod val="20000"/>
                              <a:lumOff val="80000"/>
                            </a:schemeClr>
                          </a:solidFill>
                        </a:rPr>
                        <a:t>Hurtarte</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Teradyne</a:t>
                      </a:r>
                      <a:endParaRPr lang="en-US" sz="1400" dirty="0">
                        <a:solidFill>
                          <a:schemeClr val="accent1">
                            <a:lumMod val="20000"/>
                            <a:lumOff val="80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Walter Pienciak</a:t>
                      </a:r>
                    </a:p>
                  </a:txBody>
                  <a:tcPr/>
                </a:tc>
                <a:tc>
                  <a:txBody>
                    <a:bodyPr/>
                    <a:lstStyle/>
                    <a:p>
                      <a:r>
                        <a:rPr lang="en-US" sz="1400" dirty="0" smtClean="0">
                          <a:solidFill>
                            <a:schemeClr val="tx1"/>
                          </a:solidFill>
                        </a:rPr>
                        <a:t>IEEE</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err="1" smtClean="0">
                          <a:solidFill>
                            <a:schemeClr val="accent1">
                              <a:lumMod val="20000"/>
                              <a:lumOff val="80000"/>
                            </a:schemeClr>
                          </a:solidFill>
                        </a:rPr>
                        <a:t>Katsuo</a:t>
                      </a:r>
                      <a:r>
                        <a:rPr lang="en-US" sz="1400" dirty="0" smtClean="0">
                          <a:solidFill>
                            <a:schemeClr val="accent1">
                              <a:lumMod val="20000"/>
                              <a:lumOff val="80000"/>
                            </a:schemeClr>
                          </a:solidFill>
                        </a:rPr>
                        <a:t> </a:t>
                      </a:r>
                      <a:r>
                        <a:rPr lang="en-US" sz="1400" dirty="0" err="1" smtClean="0">
                          <a:solidFill>
                            <a:schemeClr val="accent1">
                              <a:lumMod val="20000"/>
                              <a:lumOff val="80000"/>
                            </a:schemeClr>
                          </a:solidFill>
                        </a:rPr>
                        <a:t>Yunoki</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KDDI R&amp;D Labs</a:t>
                      </a:r>
                      <a:endParaRPr lang="en-US" sz="1400" dirty="0">
                        <a:solidFill>
                          <a:schemeClr val="accent1">
                            <a:lumMod val="20000"/>
                            <a:lumOff val="80000"/>
                          </a:schemeClr>
                        </a:solidFill>
                      </a:endParaRPr>
                    </a:p>
                  </a:txBody>
                  <a:tcPr/>
                </a:tc>
              </a:tr>
              <a:tr h="292100">
                <a:tc>
                  <a:txBody>
                    <a:bodyPr/>
                    <a:lstStyle/>
                    <a:p>
                      <a:r>
                        <a:rPr lang="en-US" sz="1400" dirty="0" smtClean="0">
                          <a:solidFill>
                            <a:schemeClr val="accent1">
                              <a:lumMod val="20000"/>
                              <a:lumOff val="80000"/>
                            </a:schemeClr>
                          </a:solidFill>
                        </a:rPr>
                        <a:t>Juan Carlos Zuniga</a:t>
                      </a:r>
                      <a:endParaRPr lang="en-US" sz="1400" dirty="0">
                        <a:solidFill>
                          <a:schemeClr val="accent1">
                            <a:lumMod val="20000"/>
                            <a:lumOff val="80000"/>
                          </a:schemeClr>
                        </a:solidFill>
                      </a:endParaRPr>
                    </a:p>
                  </a:txBody>
                  <a:tcPr/>
                </a:tc>
                <a:tc>
                  <a:txBody>
                    <a:bodyPr/>
                    <a:lstStyle/>
                    <a:p>
                      <a:r>
                        <a:rPr lang="en-US" sz="1400" dirty="0" err="1" smtClean="0">
                          <a:solidFill>
                            <a:schemeClr val="accent1">
                              <a:lumMod val="20000"/>
                              <a:lumOff val="80000"/>
                            </a:schemeClr>
                          </a:solidFill>
                        </a:rPr>
                        <a:t>Interdigital</a:t>
                      </a:r>
                      <a:r>
                        <a:rPr lang="en-US" sz="1400" baseline="0" dirty="0" smtClean="0">
                          <a:solidFill>
                            <a:schemeClr val="accent1">
                              <a:lumMod val="20000"/>
                              <a:lumOff val="80000"/>
                            </a:schemeClr>
                          </a:solidFill>
                        </a:rPr>
                        <a:t> </a:t>
                      </a:r>
                      <a:endParaRPr lang="en-US" sz="1400" dirty="0">
                        <a:solidFill>
                          <a:schemeClr val="accent1">
                            <a:lumMod val="20000"/>
                            <a:lumOff val="8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accent1">
                              <a:lumMod val="20000"/>
                              <a:lumOff val="80000"/>
                            </a:schemeClr>
                          </a:solidFill>
                        </a:rPr>
                        <a:t>Stephen Pain</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BRCM</a:t>
                      </a:r>
                      <a:endParaRPr lang="en-US" sz="1400" dirty="0">
                        <a:solidFill>
                          <a:schemeClr val="accent1">
                            <a:lumMod val="20000"/>
                            <a:lumOff val="80000"/>
                          </a:schemeClr>
                        </a:solidFill>
                      </a:endParaRPr>
                    </a:p>
                  </a:txBody>
                  <a:tcPr/>
                </a:tc>
              </a:tr>
              <a:tr h="292100">
                <a:tc>
                  <a:txBody>
                    <a:bodyPr/>
                    <a:lstStyle/>
                    <a:p>
                      <a:r>
                        <a:rPr lang="en-US" sz="1400" dirty="0" err="1" smtClean="0">
                          <a:solidFill>
                            <a:schemeClr val="accent1">
                              <a:lumMod val="20000"/>
                              <a:lumOff val="80000"/>
                            </a:schemeClr>
                          </a:solidFill>
                        </a:rPr>
                        <a:t>Yonggang</a:t>
                      </a:r>
                      <a:r>
                        <a:rPr lang="en-US" sz="1400" dirty="0" smtClean="0">
                          <a:solidFill>
                            <a:schemeClr val="accent1">
                              <a:lumMod val="20000"/>
                              <a:lumOff val="80000"/>
                            </a:schemeClr>
                          </a:solidFill>
                        </a:rPr>
                        <a:t> Fang</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ZTETX</a:t>
                      </a:r>
                      <a:endParaRPr lang="en-US" sz="1400" dirty="0">
                        <a:solidFill>
                          <a:schemeClr val="accent1">
                            <a:lumMod val="20000"/>
                            <a:lumOff val="8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accent1">
                              <a:lumMod val="20000"/>
                              <a:lumOff val="80000"/>
                            </a:schemeClr>
                          </a:solidFill>
                        </a:rPr>
                        <a:t>Bill Carney</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Sony</a:t>
                      </a:r>
                      <a:endParaRPr lang="en-US" sz="1400" dirty="0">
                        <a:solidFill>
                          <a:schemeClr val="accent1">
                            <a:lumMod val="20000"/>
                            <a:lumOff val="80000"/>
                          </a:schemeClr>
                        </a:solidFill>
                      </a:endParaRPr>
                    </a:p>
                  </a:txBody>
                  <a:tcPr/>
                </a:tc>
              </a:tr>
              <a:tr h="292100">
                <a:tc>
                  <a:txBody>
                    <a:bodyPr/>
                    <a:lstStyle/>
                    <a:p>
                      <a:r>
                        <a:rPr lang="en-US" sz="1400" dirty="0" err="1" smtClean="0">
                          <a:solidFill>
                            <a:schemeClr val="accent1">
                              <a:lumMod val="20000"/>
                              <a:lumOff val="80000"/>
                            </a:schemeClr>
                          </a:solidFill>
                        </a:rPr>
                        <a:t>Hyeong</a:t>
                      </a:r>
                      <a:r>
                        <a:rPr lang="en-US" sz="1400" baseline="0" dirty="0" smtClean="0">
                          <a:solidFill>
                            <a:schemeClr val="accent1">
                              <a:lumMod val="20000"/>
                              <a:lumOff val="80000"/>
                            </a:schemeClr>
                          </a:solidFill>
                        </a:rPr>
                        <a:t> Ho Lee</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ETRI</a:t>
                      </a:r>
                      <a:endParaRPr lang="en-US" sz="1400" dirty="0">
                        <a:solidFill>
                          <a:schemeClr val="accent1">
                            <a:lumMod val="20000"/>
                            <a:lumOff val="8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accent1">
                              <a:lumMod val="20000"/>
                              <a:lumOff val="80000"/>
                            </a:schemeClr>
                          </a:solidFill>
                        </a:rPr>
                        <a:t>Praveen</a:t>
                      </a:r>
                      <a:r>
                        <a:rPr lang="en-US" sz="1400" baseline="0" dirty="0" smtClean="0">
                          <a:solidFill>
                            <a:schemeClr val="accent1">
                              <a:lumMod val="20000"/>
                              <a:lumOff val="80000"/>
                            </a:schemeClr>
                          </a:solidFill>
                        </a:rPr>
                        <a:t> Due</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Qualcomm</a:t>
                      </a:r>
                      <a:endParaRPr lang="en-US" sz="1400" dirty="0">
                        <a:solidFill>
                          <a:schemeClr val="accent1">
                            <a:lumMod val="20000"/>
                            <a:lumOff val="80000"/>
                          </a:schemeClr>
                        </a:solidFill>
                      </a:endParaRPr>
                    </a:p>
                  </a:txBody>
                  <a:tcPr/>
                </a:tc>
              </a:tr>
              <a:tr h="292100">
                <a:tc>
                  <a:txBody>
                    <a:bodyPr/>
                    <a:lstStyle/>
                    <a:p>
                      <a:r>
                        <a:rPr lang="en-US" sz="1400" dirty="0" err="1" smtClean="0">
                          <a:solidFill>
                            <a:schemeClr val="accent1">
                              <a:lumMod val="20000"/>
                              <a:lumOff val="80000"/>
                            </a:schemeClr>
                          </a:solidFill>
                        </a:rPr>
                        <a:t>Chenchen</a:t>
                      </a:r>
                      <a:r>
                        <a:rPr lang="en-US" sz="1400" dirty="0" smtClean="0">
                          <a:solidFill>
                            <a:schemeClr val="accent1">
                              <a:lumMod val="20000"/>
                              <a:lumOff val="80000"/>
                            </a:schemeClr>
                          </a:solidFill>
                        </a:rPr>
                        <a:t> Liu</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Huawei</a:t>
                      </a:r>
                      <a:endParaRPr lang="en-US" sz="1400" dirty="0">
                        <a:solidFill>
                          <a:schemeClr val="accent1">
                            <a:lumMod val="20000"/>
                            <a:lumOff val="8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accent1">
                              <a:lumMod val="20000"/>
                              <a:lumOff val="80000"/>
                            </a:schemeClr>
                          </a:solidFill>
                        </a:rPr>
                        <a:t>Mark Hamilton</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Ruckus Wireless</a:t>
                      </a:r>
                      <a:endParaRPr lang="en-US" sz="1400" dirty="0">
                        <a:solidFill>
                          <a:schemeClr val="accent1">
                            <a:lumMod val="20000"/>
                            <a:lumOff val="80000"/>
                          </a:schemeClr>
                        </a:solidFill>
                      </a:endParaRPr>
                    </a:p>
                  </a:txBody>
                  <a:tcPr/>
                </a:tc>
              </a:tr>
              <a:tr h="292100">
                <a:tc>
                  <a:txBody>
                    <a:bodyPr/>
                    <a:lstStyle/>
                    <a:p>
                      <a:r>
                        <a:rPr lang="en-US" sz="1400" dirty="0" smtClean="0">
                          <a:solidFill>
                            <a:schemeClr val="accent1">
                              <a:lumMod val="20000"/>
                              <a:lumOff val="80000"/>
                            </a:schemeClr>
                          </a:solidFill>
                        </a:rPr>
                        <a:t>James </a:t>
                      </a:r>
                      <a:r>
                        <a:rPr lang="en-US" sz="1400" dirty="0" err="1" smtClean="0">
                          <a:solidFill>
                            <a:schemeClr val="accent1">
                              <a:lumMod val="20000"/>
                              <a:lumOff val="80000"/>
                            </a:schemeClr>
                          </a:solidFill>
                        </a:rPr>
                        <a:t>Lepp</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Blackberry</a:t>
                      </a:r>
                      <a:endParaRPr lang="en-US" sz="1400" dirty="0">
                        <a:solidFill>
                          <a:schemeClr val="accent1">
                            <a:lumMod val="20000"/>
                            <a:lumOff val="8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accent1">
                              <a:lumMod val="20000"/>
                              <a:lumOff val="80000"/>
                            </a:schemeClr>
                          </a:solidFill>
                        </a:rPr>
                        <a:t>Wang </a:t>
                      </a:r>
                      <a:r>
                        <a:rPr lang="en-US" sz="1400" dirty="0" err="1" smtClean="0">
                          <a:solidFill>
                            <a:schemeClr val="accent1">
                              <a:lumMod val="20000"/>
                              <a:lumOff val="80000"/>
                            </a:schemeClr>
                          </a:solidFill>
                        </a:rPr>
                        <a:t>Hao</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Fujitsu</a:t>
                      </a:r>
                      <a:endParaRPr lang="en-US" sz="1400" dirty="0">
                        <a:solidFill>
                          <a:schemeClr val="accent1">
                            <a:lumMod val="20000"/>
                            <a:lumOff val="80000"/>
                          </a:schemeClr>
                        </a:solidFill>
                      </a:endParaRPr>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524000"/>
            <a:ext cx="8229600" cy="4602163"/>
          </a:xfrm>
        </p:spPr>
        <p:txBody>
          <a:bodyPr>
            <a:normAutofit fontScale="85000" lnSpcReduction="2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a:p>
            <a:pPr marL="457200" lvl="1" indent="0">
              <a:buNone/>
            </a:pPr>
            <a:endParaRPr lang="en-US" altLang="en-US" dirty="0" smtClean="0"/>
          </a:p>
          <a:p>
            <a:r>
              <a:rPr lang="en-US" altLang="en-US" dirty="0"/>
              <a:t> </a:t>
            </a:r>
            <a:r>
              <a:rPr lang="en-US" altLang="en-US" dirty="0" smtClean="0"/>
              <a:t> ...</a:t>
            </a:r>
          </a:p>
        </p:txBody>
      </p:sp>
    </p:spTree>
    <p:extLst>
      <p:ext uri="{BB962C8B-B14F-4D97-AF65-F5344CB8AC3E}">
        <p14:creationId xmlns:p14="http://schemas.microsoft.com/office/powerpoint/2010/main" val="17024814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a:t>
            </a:r>
            <a:r>
              <a:rPr lang="en-US" dirty="0" smtClean="0"/>
              <a:t>for </a:t>
            </a:r>
            <a:r>
              <a:rPr lang="en-US" dirty="0" smtClean="0"/>
              <a:t>March 2016 F2F</a:t>
            </a:r>
          </a:p>
        </p:txBody>
      </p:sp>
      <p:sp>
        <p:nvSpPr>
          <p:cNvPr id="3" name="Content Placeholder 2"/>
          <p:cNvSpPr>
            <a:spLocks noGrp="1"/>
          </p:cNvSpPr>
          <p:nvPr>
            <p:ph idx="1"/>
          </p:nvPr>
        </p:nvSpPr>
        <p:spPr/>
        <p:txBody>
          <a:bodyPr>
            <a:normAutofit fontScale="62500" lnSpcReduction="20000"/>
          </a:bodyPr>
          <a:lstStyle/>
          <a:p>
            <a:r>
              <a:rPr lang="en-US" dirty="0" smtClean="0"/>
              <a:t>Review of minutes</a:t>
            </a:r>
          </a:p>
          <a:p>
            <a:r>
              <a:rPr lang="en-US" dirty="0" smtClean="0"/>
              <a:t>Reports</a:t>
            </a:r>
          </a:p>
          <a:p>
            <a:r>
              <a:rPr lang="en-US" dirty="0" smtClean="0"/>
              <a:t>New P802.1CF contributions</a:t>
            </a:r>
          </a:p>
          <a:p>
            <a:pPr lvl="1"/>
            <a:r>
              <a:rPr lang="en-US" dirty="0"/>
              <a:t>Fault diagnostics and </a:t>
            </a:r>
            <a:r>
              <a:rPr lang="en-US" dirty="0" smtClean="0"/>
              <a:t>maintenance</a:t>
            </a:r>
          </a:p>
          <a:p>
            <a:pPr lvl="1"/>
            <a:r>
              <a:rPr lang="en-US" dirty="0" smtClean="0"/>
              <a:t>Functional design and decomposition</a:t>
            </a:r>
          </a:p>
          <a:p>
            <a:pPr lvl="1"/>
            <a:r>
              <a:rPr lang="en-US" dirty="0" smtClean="0"/>
              <a:t>Deployment scenarios</a:t>
            </a:r>
          </a:p>
          <a:p>
            <a:r>
              <a:rPr lang="en-US" dirty="0" smtClean="0"/>
              <a:t>Representing access network virtualization in P802.1CF</a:t>
            </a:r>
          </a:p>
          <a:p>
            <a:pPr lvl="1"/>
            <a:r>
              <a:rPr lang="en-US" dirty="0" smtClean="0"/>
              <a:t>Models, approaches</a:t>
            </a:r>
          </a:p>
          <a:p>
            <a:pPr lvl="1"/>
            <a:r>
              <a:rPr lang="en-US" dirty="0" smtClean="0"/>
              <a:t>Network reference model amendments</a:t>
            </a:r>
          </a:p>
          <a:p>
            <a:r>
              <a:rPr lang="en-US" dirty="0" smtClean="0"/>
              <a:t>Review </a:t>
            </a:r>
            <a:r>
              <a:rPr lang="en-US" dirty="0"/>
              <a:t>of 802.1CF editor’s draft</a:t>
            </a:r>
          </a:p>
          <a:p>
            <a:pPr lvl="1"/>
            <a:r>
              <a:rPr lang="en-US" dirty="0"/>
              <a:t>Comment resolution</a:t>
            </a:r>
          </a:p>
          <a:p>
            <a:r>
              <a:rPr lang="en-US" dirty="0" smtClean="0"/>
              <a:t>Wi-Fi as component of 5G within the scope of P802.1CF</a:t>
            </a:r>
          </a:p>
          <a:p>
            <a:r>
              <a:rPr lang="en-US" dirty="0" smtClean="0"/>
              <a:t>Project planning</a:t>
            </a:r>
          </a:p>
          <a:p>
            <a:r>
              <a:rPr lang="en-US" dirty="0" smtClean="0"/>
              <a:t>Status report to IEEE 802 WGs</a:t>
            </a:r>
          </a:p>
          <a:p>
            <a:r>
              <a:rPr lang="en-US" dirty="0" smtClean="0"/>
              <a:t>AOB</a:t>
            </a:r>
          </a:p>
        </p:txBody>
      </p:sp>
    </p:spTree>
    <p:extLst>
      <p:ext uri="{BB962C8B-B14F-4D97-AF65-F5344CB8AC3E}">
        <p14:creationId xmlns:p14="http://schemas.microsoft.com/office/powerpoint/2010/main" val="36494208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Schedules</a:t>
            </a:r>
          </a:p>
        </p:txBody>
      </p:sp>
      <p:sp>
        <p:nvSpPr>
          <p:cNvPr id="3" name="Content Placeholder 2"/>
          <p:cNvSpPr>
            <a:spLocks noGrp="1"/>
          </p:cNvSpPr>
          <p:nvPr>
            <p:ph idx="1"/>
          </p:nvPr>
        </p:nvSpPr>
        <p:spPr/>
        <p:txBody>
          <a:bodyPr>
            <a:normAutofit fontScale="55000" lnSpcReduction="20000"/>
          </a:bodyPr>
          <a:lstStyle/>
          <a:p>
            <a:r>
              <a:rPr lang="en-US" dirty="0" smtClean="0"/>
              <a:t>Mon</a:t>
            </a:r>
          </a:p>
          <a:p>
            <a:r>
              <a:rPr lang="en-US" dirty="0" smtClean="0"/>
              <a:t>Tue</a:t>
            </a:r>
          </a:p>
          <a:p>
            <a:r>
              <a:rPr lang="en-US" dirty="0" smtClean="0"/>
              <a:t>Wed</a:t>
            </a:r>
          </a:p>
          <a:p>
            <a:r>
              <a:rPr lang="en-US" dirty="0" smtClean="0"/>
              <a:t>Thu</a:t>
            </a:r>
          </a:p>
          <a:p>
            <a:pPr lvl="1"/>
            <a:r>
              <a:rPr lang="en-US" dirty="0"/>
              <a:t>Review of minutes</a:t>
            </a:r>
          </a:p>
          <a:p>
            <a:pPr lvl="1"/>
            <a:r>
              <a:rPr lang="en-US" dirty="0"/>
              <a:t>Reports</a:t>
            </a:r>
          </a:p>
          <a:p>
            <a:pPr lvl="1"/>
            <a:r>
              <a:rPr lang="en-US" dirty="0"/>
              <a:t>New P802.1CF contributions</a:t>
            </a:r>
          </a:p>
          <a:p>
            <a:pPr lvl="2"/>
            <a:r>
              <a:rPr lang="en-US" dirty="0"/>
              <a:t>Fault diagnostics and maintenance</a:t>
            </a:r>
          </a:p>
          <a:p>
            <a:pPr lvl="2"/>
            <a:r>
              <a:rPr lang="en-US" dirty="0"/>
              <a:t>Functional design and decomposition</a:t>
            </a:r>
          </a:p>
          <a:p>
            <a:pPr lvl="2"/>
            <a:r>
              <a:rPr lang="en-US" dirty="0"/>
              <a:t>Deployment scenarios</a:t>
            </a:r>
          </a:p>
          <a:p>
            <a:pPr lvl="1"/>
            <a:r>
              <a:rPr lang="en-US" dirty="0"/>
              <a:t>Representing access network virtualization in P802.1CF</a:t>
            </a:r>
          </a:p>
          <a:p>
            <a:pPr lvl="2"/>
            <a:r>
              <a:rPr lang="en-US" dirty="0"/>
              <a:t>Models, approaches</a:t>
            </a:r>
          </a:p>
          <a:p>
            <a:pPr lvl="2"/>
            <a:r>
              <a:rPr lang="en-US" dirty="0"/>
              <a:t>Network reference model amendments</a:t>
            </a:r>
          </a:p>
          <a:p>
            <a:pPr lvl="1"/>
            <a:r>
              <a:rPr lang="en-US" dirty="0"/>
              <a:t>Review of 802.1CF editor’s draft</a:t>
            </a:r>
          </a:p>
          <a:p>
            <a:pPr lvl="2"/>
            <a:r>
              <a:rPr lang="en-US" dirty="0"/>
              <a:t>Comment resolution</a:t>
            </a:r>
          </a:p>
          <a:p>
            <a:pPr lvl="1"/>
            <a:r>
              <a:rPr lang="en-US" dirty="0"/>
              <a:t>Wi-Fi as component of 5G within the scope of P802.1CF</a:t>
            </a:r>
          </a:p>
          <a:p>
            <a:pPr lvl="1"/>
            <a:r>
              <a:rPr lang="en-US" dirty="0"/>
              <a:t>Project planning</a:t>
            </a:r>
          </a:p>
          <a:p>
            <a:pPr lvl="1"/>
            <a:r>
              <a:rPr lang="en-US" dirty="0"/>
              <a:t>Status report to IEEE 802 WGs</a:t>
            </a:r>
          </a:p>
          <a:p>
            <a:pPr lvl="1"/>
            <a:r>
              <a:rPr lang="en-US" dirty="0"/>
              <a:t>AOB</a:t>
            </a:r>
          </a:p>
        </p:txBody>
      </p:sp>
    </p:spTree>
    <p:extLst>
      <p:ext uri="{BB962C8B-B14F-4D97-AF65-F5344CB8AC3E}">
        <p14:creationId xmlns:p14="http://schemas.microsoft.com/office/powerpoint/2010/main" val="1919686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March 2016 </a:t>
            </a:r>
            <a:r>
              <a:rPr lang="en-US" dirty="0"/>
              <a:t>F2F Meeting</a:t>
            </a:r>
          </a:p>
        </p:txBody>
      </p:sp>
      <p:sp>
        <p:nvSpPr>
          <p:cNvPr id="3" name="Content Placeholder 2"/>
          <p:cNvSpPr>
            <a:spLocks noGrp="1"/>
          </p:cNvSpPr>
          <p:nvPr>
            <p:ph idx="1"/>
          </p:nvPr>
        </p:nvSpPr>
        <p:spPr>
          <a:xfrm>
            <a:off x="457200" y="1447800"/>
            <a:ext cx="8229600" cy="4678363"/>
          </a:xfrm>
        </p:spPr>
        <p:txBody>
          <a:bodyPr>
            <a:normAutofit fontScale="77500" lnSpcReduction="20000"/>
          </a:bodyPr>
          <a:lstStyle/>
          <a:p>
            <a:r>
              <a:rPr lang="en-US" dirty="0" smtClean="0"/>
              <a:t>Venue:</a:t>
            </a:r>
          </a:p>
          <a:p>
            <a:pPr lvl="1"/>
            <a:r>
              <a:rPr lang="en-US" dirty="0" smtClean="0"/>
              <a:t>Sands Venetian Macao Hotel</a:t>
            </a:r>
            <a:endParaRPr lang="en-US" dirty="0"/>
          </a:p>
          <a:p>
            <a:pPr lvl="2"/>
            <a:r>
              <a:rPr lang="pt-BR" dirty="0" smtClean="0"/>
              <a:t>Estrada </a:t>
            </a:r>
            <a:r>
              <a:rPr lang="pt-BR" dirty="0"/>
              <a:t>da Baia de Nossa Senhora da Esperanca, </a:t>
            </a:r>
          </a:p>
          <a:p>
            <a:pPr lvl="2"/>
            <a:r>
              <a:rPr lang="en-US" dirty="0"/>
              <a:t>Macau </a:t>
            </a:r>
          </a:p>
          <a:p>
            <a:pPr lvl="2"/>
            <a:r>
              <a:rPr lang="en-US" dirty="0"/>
              <a:t>Tel: +853 2882 8888 </a:t>
            </a:r>
            <a:r>
              <a:rPr lang="en-US" dirty="0" smtClean="0"/>
              <a:t/>
            </a:r>
            <a:br>
              <a:rPr lang="en-US" dirty="0" smtClean="0"/>
            </a:br>
            <a:endParaRPr lang="en-US" dirty="0"/>
          </a:p>
          <a:p>
            <a:r>
              <a:rPr lang="en-US" dirty="0" smtClean="0"/>
              <a:t>Meeting room:</a:t>
            </a:r>
          </a:p>
          <a:p>
            <a:pPr lvl="1"/>
            <a:r>
              <a:rPr lang="en-US" dirty="0" smtClean="0"/>
              <a:t>Mon, Tue, </a:t>
            </a:r>
            <a:r>
              <a:rPr lang="en-US" dirty="0" smtClean="0"/>
              <a:t>Wed, Thu: </a:t>
            </a:r>
            <a:r>
              <a:rPr lang="en-US" dirty="0" smtClean="0"/>
              <a:t>	</a:t>
            </a:r>
            <a:r>
              <a:rPr lang="en-US" dirty="0" smtClean="0"/>
              <a:t>Milan 2102</a:t>
            </a:r>
            <a:r>
              <a:rPr lang="en-US" dirty="0" smtClean="0"/>
              <a:t/>
            </a:r>
            <a:br>
              <a:rPr lang="en-US" dirty="0" smtClean="0"/>
            </a:br>
            <a:endParaRPr lang="en-US" dirty="0" smtClean="0"/>
          </a:p>
          <a:p>
            <a:r>
              <a:rPr lang="en-US" dirty="0" smtClean="0"/>
              <a:t>Sessions:</a:t>
            </a:r>
          </a:p>
          <a:p>
            <a:pPr lvl="1"/>
            <a:r>
              <a:rPr lang="en-US" dirty="0" smtClean="0"/>
              <a:t>Mon, 	</a:t>
            </a:r>
            <a:r>
              <a:rPr lang="en-US" dirty="0" smtClean="0"/>
              <a:t>Mar 14</a:t>
            </a:r>
            <a:r>
              <a:rPr lang="en-US" baseline="30000" dirty="0" smtClean="0"/>
              <a:t>th</a:t>
            </a:r>
            <a:r>
              <a:rPr lang="en-US" dirty="0" smtClean="0"/>
              <a:t>,	16:00-18:00</a:t>
            </a:r>
          </a:p>
          <a:p>
            <a:pPr lvl="1"/>
            <a:r>
              <a:rPr lang="en-US" dirty="0" smtClean="0"/>
              <a:t>Tue, 	</a:t>
            </a:r>
            <a:r>
              <a:rPr lang="en-US" dirty="0" smtClean="0"/>
              <a:t>Mar 15</a:t>
            </a:r>
            <a:r>
              <a:rPr lang="en-US" baseline="30000" dirty="0" smtClean="0"/>
              <a:t>th</a:t>
            </a:r>
            <a:r>
              <a:rPr lang="en-US" dirty="0" smtClean="0"/>
              <a:t>, 	16:00-18:00</a:t>
            </a:r>
          </a:p>
          <a:p>
            <a:pPr lvl="1"/>
            <a:r>
              <a:rPr lang="en-US" dirty="0" smtClean="0"/>
              <a:t>Wed, 	</a:t>
            </a:r>
            <a:r>
              <a:rPr lang="en-US" dirty="0" smtClean="0"/>
              <a:t>Mar 16</a:t>
            </a:r>
            <a:r>
              <a:rPr lang="en-US" baseline="30000" dirty="0" smtClean="0"/>
              <a:t>th</a:t>
            </a:r>
            <a:r>
              <a:rPr lang="en-US" dirty="0" smtClean="0"/>
              <a:t>, 	16:</a:t>
            </a:r>
            <a:r>
              <a:rPr lang="en-US" dirty="0"/>
              <a:t>0</a:t>
            </a:r>
            <a:r>
              <a:rPr lang="en-US" dirty="0" smtClean="0"/>
              <a:t>0-18:00</a:t>
            </a:r>
          </a:p>
          <a:p>
            <a:pPr lvl="1"/>
            <a:r>
              <a:rPr lang="en-US" dirty="0" smtClean="0"/>
              <a:t>Thu, 	</a:t>
            </a:r>
            <a:r>
              <a:rPr lang="en-US" dirty="0" smtClean="0"/>
              <a:t>Mar 17</a:t>
            </a:r>
            <a:r>
              <a:rPr lang="en-US" baseline="30000" dirty="0" smtClean="0"/>
              <a:t>st</a:t>
            </a:r>
            <a:r>
              <a:rPr lang="en-US" dirty="0" smtClean="0"/>
              <a:t>,	10:</a:t>
            </a:r>
            <a:r>
              <a:rPr lang="en-US" dirty="0"/>
              <a:t>3</a:t>
            </a:r>
            <a:r>
              <a:rPr lang="en-US" dirty="0" smtClean="0"/>
              <a:t>0-12:30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March 2016 F2F</a:t>
            </a:r>
          </a:p>
        </p:txBody>
      </p:sp>
      <p:sp>
        <p:nvSpPr>
          <p:cNvPr id="3" name="Content Placeholder 2"/>
          <p:cNvSpPr>
            <a:spLocks noGrp="1"/>
          </p:cNvSpPr>
          <p:nvPr>
            <p:ph idx="1"/>
          </p:nvPr>
        </p:nvSpPr>
        <p:spPr/>
        <p:txBody>
          <a:bodyPr>
            <a:normAutofit fontScale="62500" lnSpcReduction="20000"/>
          </a:bodyPr>
          <a:lstStyle/>
          <a:p>
            <a:r>
              <a:rPr lang="en-US" dirty="0" smtClean="0"/>
              <a:t>Review of minutes</a:t>
            </a:r>
          </a:p>
          <a:p>
            <a:r>
              <a:rPr lang="en-US" dirty="0" smtClean="0"/>
              <a:t>Reports</a:t>
            </a:r>
          </a:p>
          <a:p>
            <a:r>
              <a:rPr lang="en-US" dirty="0" smtClean="0"/>
              <a:t>New P802.1CF contributions</a:t>
            </a:r>
          </a:p>
          <a:p>
            <a:pPr lvl="1"/>
            <a:r>
              <a:rPr lang="en-US" dirty="0"/>
              <a:t>Fault diagnostics and </a:t>
            </a:r>
            <a:r>
              <a:rPr lang="en-US" dirty="0" smtClean="0"/>
              <a:t>maintenance</a:t>
            </a:r>
          </a:p>
          <a:p>
            <a:pPr lvl="1"/>
            <a:r>
              <a:rPr lang="en-US" dirty="0" smtClean="0"/>
              <a:t>Functional design and decomposition</a:t>
            </a:r>
          </a:p>
          <a:p>
            <a:pPr lvl="1"/>
            <a:r>
              <a:rPr lang="en-US" dirty="0" smtClean="0"/>
              <a:t>Deployment scenarios</a:t>
            </a:r>
          </a:p>
          <a:p>
            <a:r>
              <a:rPr lang="en-US" dirty="0" smtClean="0"/>
              <a:t>Representing access network virtualization in P802.1CF</a:t>
            </a:r>
          </a:p>
          <a:p>
            <a:pPr lvl="1"/>
            <a:r>
              <a:rPr lang="en-US" dirty="0" smtClean="0"/>
              <a:t>Models, approaches</a:t>
            </a:r>
          </a:p>
          <a:p>
            <a:pPr lvl="1"/>
            <a:r>
              <a:rPr lang="en-US" dirty="0" smtClean="0"/>
              <a:t>Network reference model amendments</a:t>
            </a:r>
          </a:p>
          <a:p>
            <a:r>
              <a:rPr lang="en-US" dirty="0" smtClean="0"/>
              <a:t>Review </a:t>
            </a:r>
            <a:r>
              <a:rPr lang="en-US" dirty="0"/>
              <a:t>of 802.1CF editor’s draft</a:t>
            </a:r>
          </a:p>
          <a:p>
            <a:pPr lvl="1"/>
            <a:r>
              <a:rPr lang="en-US" dirty="0"/>
              <a:t>Comment resolution</a:t>
            </a:r>
          </a:p>
          <a:p>
            <a:r>
              <a:rPr lang="en-US" dirty="0" smtClean="0"/>
              <a:t>Wi-Fi as component of 5G within the scope of P802.1CF</a:t>
            </a:r>
          </a:p>
          <a:p>
            <a:r>
              <a:rPr lang="en-US" dirty="0" smtClean="0"/>
              <a:t>Project planning</a:t>
            </a:r>
          </a:p>
          <a:p>
            <a:r>
              <a:rPr lang="en-US" dirty="0" smtClean="0"/>
              <a:t>Status report to IEEE 802 WGs</a:t>
            </a:r>
          </a:p>
          <a:p>
            <a:r>
              <a:rPr lang="en-US" dirty="0" smtClean="0"/>
              <a:t>AOB</a:t>
            </a:r>
          </a:p>
        </p:txBody>
      </p:sp>
    </p:spTree>
    <p:extLst>
      <p:ext uri="{BB962C8B-B14F-4D97-AF65-F5344CB8AC3E}">
        <p14:creationId xmlns:p14="http://schemas.microsoft.com/office/powerpoint/2010/main" val="3641150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March 2016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637253357"/>
              </p:ext>
            </p:extLst>
          </p:nvPr>
        </p:nvGraphicFramePr>
        <p:xfrm>
          <a:off x="381000" y="1014102"/>
          <a:ext cx="8305800" cy="5419818"/>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3/14</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3/15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3/16</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3/17</a:t>
                      </a:r>
                      <a:endParaRPr lang="en-US" sz="1800" dirty="0">
                        <a:solidFill>
                          <a:schemeClr val="tx2"/>
                        </a:solidFill>
                      </a:endParaRPr>
                    </a:p>
                  </a:txBody>
                  <a:tcPr marL="0" marR="0" marT="0" marB="0">
                    <a:solidFill>
                      <a:schemeClr val="bg1"/>
                    </a:solidFill>
                  </a:tcPr>
                </a:tc>
                <a:tc>
                  <a:txBody>
                    <a:bodyPr/>
                    <a:lstStyle/>
                    <a:p>
                      <a:pPr algn="ctr"/>
                      <a:r>
                        <a:rPr lang="en-US" sz="1800" smtClean="0">
                          <a:solidFill>
                            <a:schemeClr val="tx2"/>
                          </a:solidFill>
                        </a:rPr>
                        <a:t>Fri</a:t>
                      </a:r>
                      <a:r>
                        <a:rPr lang="en-US" sz="1800" baseline="0" smtClean="0">
                          <a:solidFill>
                            <a:schemeClr val="tx2"/>
                          </a:solidFill>
                        </a:rPr>
                        <a:t> 3</a:t>
                      </a:r>
                      <a:r>
                        <a:rPr lang="en-US" sz="1800" smtClean="0">
                          <a:solidFill>
                            <a:schemeClr val="tx2"/>
                          </a:solidFill>
                        </a:rPr>
                        <a:t>/18</a:t>
                      </a:r>
                      <a:endParaRPr lang="en-US" sz="1800" dirty="0">
                        <a:solidFill>
                          <a:schemeClr val="tx2"/>
                        </a:solidFill>
                      </a:endParaRPr>
                    </a:p>
                  </a:txBody>
                  <a:tcPr marL="0" marR="0" marT="0" marB="0">
                    <a:solidFill>
                      <a:schemeClr val="bg1"/>
                    </a:solidFill>
                  </a:tcPr>
                </a:tc>
              </a:tr>
              <a:tr h="881279">
                <a:tc>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a:txBody>
                    <a:bodyPr/>
                    <a:lstStyle/>
                    <a:p>
                      <a:r>
                        <a:rPr lang="de-DE" sz="1200" dirty="0" smtClean="0"/>
                        <a:t>802</a:t>
                      </a:r>
                      <a:r>
                        <a:rPr lang="de-DE" sz="1200" baseline="0" dirty="0" smtClean="0"/>
                        <a:t> WGs </a:t>
                      </a:r>
                      <a:r>
                        <a:rPr lang="de-DE" sz="1200" baseline="0" dirty="0" err="1" smtClean="0"/>
                        <a:t>Opening</a:t>
                      </a:r>
                      <a:endParaRPr lang="en-US" sz="1200" dirty="0"/>
                    </a:p>
                  </a:txBody>
                  <a:tcPr marL="36000" marR="36000" marT="36000" marB="36000">
                    <a:solidFill>
                      <a:schemeClr val="bg1">
                        <a:lumMod val="75000"/>
                      </a:schemeClr>
                    </a:solidFill>
                  </a:tcPr>
                </a:tc>
                <a:tc>
                  <a:txBody>
                    <a:bodyPr/>
                    <a:lstStyle/>
                    <a:p>
                      <a:r>
                        <a:rPr lang="en-US" sz="1100" dirty="0" smtClean="0"/>
                        <a:t>802.11 WNG</a:t>
                      </a:r>
                      <a:endParaRPr lang="en-US" sz="1100" dirty="0"/>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smtClean="0"/>
                        <a:t>802.11</a:t>
                      </a:r>
                      <a:r>
                        <a:rPr lang="de-DE" sz="1100" baseline="0" dirty="0" smtClean="0"/>
                        <a:t> ARC</a:t>
                      </a:r>
                      <a:endParaRPr lang="en-US" sz="11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rgbClr val="FFFFFF"/>
                    </a:solidFill>
                  </a:tcPr>
                </a:tc>
                <a:tc rowSpan="3">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218554">
                <a:tc>
                  <a:txBody>
                    <a:bodyPr/>
                    <a:lstStyle/>
                    <a:p>
                      <a:pPr algn="r"/>
                      <a:endParaRPr lang="en-US" sz="1500" dirty="0"/>
                    </a:p>
                  </a:txBody>
                  <a:tcPr marL="0" marR="0" marT="0" marB="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dirty="0" smtClean="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914400">
                <a:tc>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a:txBody>
                    <a:bodyPr/>
                    <a:lstStyle/>
                    <a:p>
                      <a:pPr marL="0" indent="0">
                        <a:buFont typeface="Arial" panose="020B0604020202020204" pitchFamily="34" charset="0"/>
                        <a:buNone/>
                      </a:pPr>
                      <a:r>
                        <a:rPr lang="en-US" sz="1200" dirty="0" smtClean="0"/>
                        <a:t>IEEE 802.1 </a:t>
                      </a:r>
                      <a:br>
                        <a:rPr lang="en-US" sz="1200" dirty="0" smtClean="0"/>
                      </a:br>
                      <a:r>
                        <a:rPr lang="en-US" sz="1200" dirty="0" smtClean="0"/>
                        <a:t>Opening Plenary</a:t>
                      </a:r>
                      <a:endParaRPr lang="en-US" sz="1200" dirty="0"/>
                    </a:p>
                  </a:txBody>
                  <a:tcPr marL="36000" marR="36000" marT="0" marB="0">
                    <a:solidFill>
                      <a:schemeClr val="tx2">
                        <a:lumMod val="40000"/>
                        <a:lumOff val="60000"/>
                      </a:schemeClr>
                    </a:solidFill>
                  </a:tcPr>
                </a:tc>
                <a:tc>
                  <a:txBody>
                    <a:bodyPr/>
                    <a:lstStyle/>
                    <a:p>
                      <a:pPr marL="82550" indent="-82550">
                        <a:buFont typeface="Arial" pitchFamily="34" charset="0"/>
                        <a:buNone/>
                      </a:pPr>
                      <a:endParaRPr lang="en-US" sz="1100" dirty="0"/>
                    </a:p>
                  </a:txBody>
                  <a:tcPr marL="36000" marR="36000" marT="36000" marB="36000">
                    <a:solidFill>
                      <a:schemeClr val="bg1"/>
                    </a:solidFill>
                  </a:tcPr>
                </a:tc>
                <a:tc>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a:txBody>
                    <a:bodyPr/>
                    <a:lstStyle/>
                    <a:p>
                      <a:pPr marL="85725" indent="-85725">
                        <a:buFont typeface="Arial" pitchFamily="34" charset="0"/>
                        <a:buNone/>
                      </a:pPr>
                      <a:r>
                        <a:rPr lang="en-US" sz="1200" dirty="0" err="1" smtClean="0"/>
                        <a:t>OmniRAN</a:t>
                      </a:r>
                      <a:r>
                        <a:rPr lang="en-US" sz="1200" baseline="0" dirty="0" smtClean="0"/>
                        <a:t>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0">
                <a:tc rowSpan="2">
                  <a:txBody>
                    <a:bodyPr/>
                    <a:lstStyle/>
                    <a:p>
                      <a:pPr algn="r"/>
                      <a:endParaRPr lang="en-US" sz="1500" dirty="0"/>
                    </a:p>
                  </a:txBody>
                  <a:tcPr marL="0" marR="0" marT="0" marB="0">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endParaRPr lang="en-US" sz="1200" dirty="0"/>
                    </a:p>
                  </a:txBody>
                  <a:tcPr marL="36000" marR="36000" marT="36000" marB="36000">
                    <a:noFill/>
                  </a:tcPr>
                </a:tc>
              </a:tr>
              <a:tr h="228600">
                <a:tc rowSpan="2">
                  <a:txBody>
                    <a:bodyPr/>
                    <a:lstStyle/>
                    <a:p>
                      <a:pPr algn="r"/>
                      <a:r>
                        <a:rPr lang="en-US" sz="1500" dirty="0" smtClean="0"/>
                        <a:t>13:30</a:t>
                      </a:r>
                      <a:endParaRPr lang="en-US" sz="900" dirty="0" smtClean="0"/>
                    </a:p>
                    <a:p>
                      <a:pPr algn="r"/>
                      <a:endParaRPr lang="en-US" sz="1500" dirty="0" smtClean="0"/>
                    </a:p>
                    <a:p>
                      <a:pPr algn="r"/>
                      <a:endParaRPr lang="en-US" sz="15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endParaRPr lang="en-US" sz="1200" dirty="0"/>
                    </a:p>
                  </a:txBody>
                  <a:tcPr marL="36000" marR="36000" marT="36000" marB="36000">
                    <a:solidFill>
                      <a:schemeClr val="bg1"/>
                    </a:solidFill>
                  </a:tcPr>
                </a:tc>
                <a:tc rowSpan="2">
                  <a:txBody>
                    <a:bodyPr/>
                    <a:lstStyle/>
                    <a:p>
                      <a:endParaRPr lang="en-US" dirty="0"/>
                    </a:p>
                  </a:txBody>
                  <a:tcPr marL="36000" marR="36000" marT="36000" marB="36000">
                    <a:solidFill>
                      <a:schemeClr val="bg1"/>
                    </a:solidFill>
                  </a:tcPr>
                </a:tc>
                <a:tc rowSpan="4">
                  <a:txBody>
                    <a:bodyPr/>
                    <a:lstStyle/>
                    <a:p>
                      <a:r>
                        <a:rPr lang="en-US" sz="1200" dirty="0" smtClean="0"/>
                        <a:t>IEEE 802.1 closing plenary</a:t>
                      </a:r>
                      <a:endParaRPr lang="en-US" sz="1200" dirty="0"/>
                    </a:p>
                  </a:txBody>
                  <a:tcPr marL="36000" marR="36000" marT="36000" marB="36000">
                    <a:solidFill>
                      <a:schemeClr val="tx2">
                        <a:lumMod val="40000"/>
                        <a:lumOff val="60000"/>
                      </a:schemeClr>
                    </a:solidFill>
                  </a:tcPr>
                </a:tc>
                <a:tc vMerge="1">
                  <a:txBody>
                    <a:bodyPr/>
                    <a:lstStyle/>
                    <a:p>
                      <a:endParaRPr lang="en-US"/>
                    </a:p>
                  </a:txBody>
                  <a:tcPr/>
                </a:tc>
              </a:tr>
              <a:tr h="45720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874908">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r>
                        <a:rPr lang="de-DE" sz="1200" dirty="0" err="1" smtClean="0"/>
                        <a:t>OmniRAN</a:t>
                      </a:r>
                      <a:r>
                        <a:rPr lang="de-DE" sz="1200" dirty="0" smtClean="0"/>
                        <a:t> </a:t>
                      </a:r>
                      <a:r>
                        <a:rPr lang="de-DE" sz="1200" dirty="0" err="1" smtClean="0"/>
                        <a:t>opening</a:t>
                      </a:r>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r"/>
                      <a:r>
                        <a:rPr lang="en-US" sz="1500" dirty="0" smtClean="0"/>
                        <a:t>19:30</a:t>
                      </a:r>
                      <a:endParaRPr lang="en-US" sz="1500" dirty="0"/>
                    </a:p>
                  </a:txBody>
                  <a:tcPr marL="0" marR="0" marT="0" marB="0">
                    <a:solidFill>
                      <a:schemeClr val="bg1"/>
                    </a:solidFill>
                  </a:tcPr>
                </a:tc>
                <a:tc rowSpan="2">
                  <a:txBody>
                    <a:bodyPr/>
                    <a:lstStyle/>
                    <a:p>
                      <a:r>
                        <a:rPr lang="en-US" sz="1200" dirty="0" smtClean="0"/>
                        <a:t>5G SC</a:t>
                      </a:r>
                      <a:endParaRPr lang="en-US" sz="1200" dirty="0"/>
                    </a:p>
                  </a:txBody>
                  <a:tcPr marL="36000" marR="36000" marT="36000" marB="36000">
                    <a:solidFill>
                      <a:schemeClr val="accent3">
                        <a:lumMod val="60000"/>
                        <a:lumOff val="40000"/>
                      </a:schemeClr>
                    </a:solidFill>
                  </a:tcPr>
                </a:tc>
                <a:tc rowSpan="2">
                  <a:txBody>
                    <a:bodyPr/>
                    <a:lstStyle/>
                    <a:p>
                      <a:r>
                        <a:rPr lang="en-US" sz="1200" dirty="0" smtClean="0"/>
                        <a:t>5G SC</a:t>
                      </a:r>
                      <a:endParaRPr lang="en-US" sz="1200" dirty="0"/>
                    </a:p>
                  </a:txBody>
                  <a:tcPr marL="36000" marR="36000" marT="36000" marB="36000">
                    <a:solidFill>
                      <a:schemeClr val="accent3">
                        <a:lumMod val="60000"/>
                        <a:lumOff val="40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35673220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457200" y="274638"/>
            <a:ext cx="8229600" cy="715962"/>
          </a:xfrm>
        </p:spPr>
        <p:txBody>
          <a:bodyPr/>
          <a:lstStyle/>
          <a:p>
            <a:r>
              <a:rPr lang="en-US" altLang="en-US" dirty="0" smtClean="0"/>
              <a:t>Instructions for the chair</a:t>
            </a:r>
          </a:p>
        </p:txBody>
      </p:sp>
      <p:sp>
        <p:nvSpPr>
          <p:cNvPr id="7170" name="Rectangle 1027"/>
          <p:cNvSpPr>
            <a:spLocks noGrp="1" noChangeArrowheads="1"/>
          </p:cNvSpPr>
          <p:nvPr>
            <p:ph idx="1"/>
          </p:nvPr>
        </p:nvSpPr>
        <p:spPr>
          <a:xfrm>
            <a:off x="457200" y="1143000"/>
            <a:ext cx="8229600" cy="5181600"/>
          </a:xfrm>
        </p:spPr>
        <p:txBody>
          <a:bodyPr>
            <a:normAutofit fontScale="55000" lnSpcReduction="20000"/>
          </a:bodyPr>
          <a:lstStyle/>
          <a:p>
            <a:r>
              <a:rPr lang="en-US" altLang="en-US" sz="2900" dirty="0" smtClean="0"/>
              <a:t>The IEEE-SA strongly recommends that at each WG meeting the chair or a designee:</a:t>
            </a:r>
          </a:p>
          <a:p>
            <a:pPr lvl="1"/>
            <a:r>
              <a:rPr lang="en-US" altLang="en-US" dirty="0" smtClean="0"/>
              <a:t>Show slides #1 through #4 of this presentation</a:t>
            </a:r>
          </a:p>
          <a:p>
            <a:pPr lvl="1"/>
            <a:r>
              <a:rPr lang="en-US" altLang="en-US" dirty="0" smtClean="0"/>
              <a:t>Advise the WG attendees that: </a:t>
            </a:r>
          </a:p>
          <a:p>
            <a:pPr lvl="2"/>
            <a:r>
              <a:rPr lang="en-US" altLang="en-US" dirty="0" smtClean="0"/>
              <a:t>The IEEE’s patent policy is described in Clause 6 of the IEEE-SA Standards Board Bylaws;</a:t>
            </a:r>
          </a:p>
          <a:p>
            <a:pPr lvl="2"/>
            <a:r>
              <a:rPr lang="en-US" altLang="en-US" dirty="0" smtClean="0"/>
              <a:t>Early identification of patent claims which may be essential for the use of standards under development is strongly encouraged; </a:t>
            </a:r>
          </a:p>
          <a:p>
            <a:pPr lvl="2"/>
            <a:r>
              <a:rPr lang="en-US" altLang="en-US"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p>
          <a:p>
            <a:pPr lvl="1"/>
            <a:r>
              <a:rPr lang="en-US" altLang="en-US" dirty="0" smtClean="0"/>
              <a:t>Instruct the WG Secretary to record in the minutes of the relevant WG meeting: </a:t>
            </a:r>
          </a:p>
          <a:p>
            <a:pPr lvl="2"/>
            <a:r>
              <a:rPr lang="en-US" altLang="en-US" dirty="0" smtClean="0"/>
              <a:t>That the foregoing information was provided and that slides 1 through 4 (and this slide 0, if applicable) were shown; </a:t>
            </a:r>
          </a:p>
          <a:p>
            <a:pPr lvl="2"/>
            <a:r>
              <a:rPr lang="en-US" altLang="en-US"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r>
              <a:rPr lang="en-US" altLang="en-US" dirty="0" smtClean="0"/>
              <a:t>Any responses that were given, specifically the patent claim(s)/patent application claim(s) and/or the holder of the patent claim(s)/patent application claim(s) that were identified (if any) and by whom.</a:t>
            </a:r>
          </a:p>
          <a:p>
            <a:pPr lvl="1"/>
            <a:r>
              <a:rPr lang="en-US" altLang="en-US" dirty="0" smtClean="0"/>
              <a:t>The WG Chair shall ensure that a request is made to any identified holders of potential essential patent claim(s) to complete and submit a Letter of Assurance.</a:t>
            </a:r>
          </a:p>
          <a:p>
            <a:pPr lvl="1"/>
            <a:r>
              <a:rPr lang="en-US" altLang="en-US" dirty="0" smtClean="0"/>
              <a:t>It is recommended that the WG chair review the guidance in IEEE-SA Standards Board Operations Manual 6.3.5 and in FAQs 14 and 15 on inclusion of potential Essential Patent Claims by incorporation or by reference. </a:t>
            </a:r>
          </a:p>
          <a:p>
            <a:pPr lvl="1"/>
            <a:r>
              <a:rPr lang="en-US" altLang="en-US" dirty="0" smtClean="0"/>
              <a:t>Note: WG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eaLnBrk="0" hangingPunct="0"/>
            <a:endParaRPr lang="en-GB" altLang="en-US" sz="3200" b="1" u="sng">
              <a:solidFill>
                <a:srgbClr val="000099"/>
              </a:solidFill>
              <a:latin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eaLnBrk="0" hangingPunct="0">
              <a:spcBef>
                <a:spcPct val="20000"/>
              </a:spcBef>
              <a:buClr>
                <a:srgbClr val="CC3300"/>
              </a:buClr>
              <a:buSzPct val="50000"/>
              <a:buFont typeface="Monotype Sorts"/>
              <a:buChar char="l"/>
            </a:pPr>
            <a:endParaRPr lang="en-GB" altLang="en-US" sz="1800">
              <a:solidFill>
                <a:srgbClr val="000099"/>
              </a:solidFill>
              <a:latin typeface="Arial"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smtClean="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smtClean="0"/>
              <a:t>Patent Related Links</a:t>
            </a:r>
            <a:endParaRPr lang="en-US" altLang="en-US" dirty="0" smtClean="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smtClean="0"/>
              <a:t>All participants should be familiar with their obligations under the IEEE-SA Policies &amp; Procedures for standards development.</a:t>
            </a:r>
            <a:br>
              <a:rPr lang="en-US" altLang="en-US" dirty="0" smtClean="0"/>
            </a:br>
            <a:endParaRPr lang="en-US" altLang="en-US" dirty="0" smtClean="0"/>
          </a:p>
          <a:p>
            <a:r>
              <a:rPr lang="en-US" altLang="en-US" dirty="0" smtClean="0"/>
              <a:t>Patent Policy is stated in these sources:</a:t>
            </a:r>
          </a:p>
          <a:p>
            <a:pPr lvl="1"/>
            <a:r>
              <a:rPr lang="en-GB" altLang="en-US" dirty="0" smtClean="0"/>
              <a:t>IEEE-SA Standards Boards Bylaws</a:t>
            </a:r>
            <a:br>
              <a:rPr lang="en-GB" altLang="en-US" dirty="0" smtClean="0"/>
            </a:br>
            <a:r>
              <a:rPr lang="en-US" altLang="en-US" sz="2400" dirty="0" smtClean="0">
                <a:hlinkClick r:id="rId2"/>
              </a:rPr>
              <a:t>http://standards.ieee.org/develop/policies/bylaws/sect6-7.html#6</a:t>
            </a:r>
            <a:endParaRPr lang="en-US" altLang="en-US" dirty="0" smtClean="0"/>
          </a:p>
          <a:p>
            <a:pPr lvl="1"/>
            <a:r>
              <a:rPr lang="en-GB" altLang="en-US" dirty="0" smtClean="0"/>
              <a:t>IEEE-SA Standards Board Operations Manual</a:t>
            </a:r>
            <a:br>
              <a:rPr lang="en-GB" altLang="en-US" dirty="0" smtClean="0"/>
            </a:br>
            <a:r>
              <a:rPr lang="en-US" altLang="en-US" sz="2400" dirty="0" smtClean="0">
                <a:hlinkClick r:id="rId3"/>
              </a:rPr>
              <a:t>http://standards.ieee.org/develop/policies/opman/sect6.html#6.3</a:t>
            </a:r>
            <a:endParaRPr lang="en-US" altLang="en-US" dirty="0" smtClean="0"/>
          </a:p>
          <a:p>
            <a:pPr lvl="1"/>
            <a:r>
              <a:rPr lang="en-US" altLang="en-US" dirty="0" smtClean="0"/>
              <a:t>Material about the patent policy is available at </a:t>
            </a:r>
            <a:br>
              <a:rPr lang="en-US" altLang="en-US" dirty="0" smtClean="0"/>
            </a:br>
            <a:r>
              <a:rPr lang="en-US" altLang="en-US" sz="2400" dirty="0" smtClean="0">
                <a:hlinkClick r:id="rId4"/>
              </a:rPr>
              <a:t>http://standards.ieee.org/about/sasb/patcom/materials.html</a:t>
            </a:r>
            <a:endParaRPr lang="en-US" altLang="en-US" dirty="0" smtClean="0"/>
          </a:p>
          <a:p>
            <a:pPr lvl="1"/>
            <a:endParaRPr lang="en-US" altLang="en-US" dirty="0" smtClean="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a:t>
            </a:r>
            <a:r>
              <a:rPr lang="en-US" altLang="en-US" sz="1200" b="1" dirty="0" smtClean="0">
                <a:solidFill>
                  <a:srgbClr val="000099"/>
                </a:solidFill>
                <a:latin typeface="Arial" pitchFamily="34" charset="0"/>
                <a:hlinkClick r:id="rId5"/>
              </a:rPr>
              <a:t>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a:t>
            </a:r>
            <a:r>
              <a:rPr lang="en-US" altLang="en-US" sz="1200" b="1" dirty="0" smtClean="0">
                <a:solidFill>
                  <a:srgbClr val="000099"/>
                </a:solidFill>
                <a:latin typeface="Arial" pitchFamily="34" charset="0"/>
                <a:hlinkClick r:id="rId6"/>
              </a:rPr>
              <a:t>development.standards.ieee.org/myproject/Public/mytools/mob/slideset.ppt</a:t>
            </a:r>
            <a:endParaRPr lang="en-US" altLang="en-US" sz="1200" b="1" dirty="0" smtClean="0">
              <a:solidFill>
                <a:srgbClr val="000099"/>
              </a:solidFill>
              <a:latin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smtClean="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smtClean="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smtClean="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rPr>
              <a:t>Technical considerations remain primary focus</a:t>
            </a:r>
            <a:endParaRPr lang="en-US" altLang="en-US" sz="1400" dirty="0" smtClean="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smtClean="0">
                <a:solidFill>
                  <a:srgbClr val="000099"/>
                </a:solidFill>
              </a:rPr>
              <a:t>---------------------------------------------------------------   </a:t>
            </a:r>
            <a:endParaRPr lang="en-US" altLang="en-US" sz="1200" b="1" dirty="0" smtClean="0">
              <a:solidFill>
                <a:srgbClr val="000099"/>
              </a:solidFill>
            </a:endParaRPr>
          </a:p>
          <a:p>
            <a:pPr marL="230188" indent="-230188" algn="ctr">
              <a:lnSpc>
                <a:spcPct val="80000"/>
              </a:lnSpc>
              <a:buClr>
                <a:srgbClr val="CC3300"/>
              </a:buClr>
              <a:buSzPct val="50000"/>
              <a:buNone/>
            </a:pPr>
            <a:r>
              <a:rPr lang="en-US" altLang="en-US" sz="1200" b="1" dirty="0" smtClean="0">
                <a:solidFill>
                  <a:srgbClr val="000099"/>
                </a:solidFill>
              </a:rPr>
              <a:t>See </a:t>
            </a:r>
            <a:r>
              <a:rPr lang="en-US" altLang="en-US" sz="1200" b="1" i="1" dirty="0" smtClean="0">
                <a:solidFill>
                  <a:srgbClr val="000099"/>
                </a:solidFill>
              </a:rPr>
              <a:t>IEEE-SA Standards Board Operations Manual</a:t>
            </a:r>
            <a:r>
              <a:rPr lang="en-US" altLang="en-US" sz="1200" b="1" dirty="0" smtClean="0">
                <a:solidFill>
                  <a:srgbClr val="000099"/>
                </a:solidFill>
              </a:rPr>
              <a:t>, clause 5.3.10 and </a:t>
            </a:r>
            <a:r>
              <a:rPr lang="en-GB" altLang="en-US" sz="1200" b="1" dirty="0" smtClean="0">
                <a:solidFill>
                  <a:srgbClr val="000099"/>
                </a:solidFill>
              </a:rPr>
              <a:t>“Promoting Competition and Innovation: What You Need to Know about the IEEE Standards Association's Antitrust and Competition Policy”</a:t>
            </a:r>
            <a:r>
              <a:rPr lang="en-US" altLang="en-US" sz="1200" b="1" dirty="0" smtClean="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794</TotalTime>
  <Words>1311</Words>
  <Application>Microsoft Office PowerPoint</Application>
  <PresentationFormat>On-screen Show (4:3)</PresentationFormat>
  <Paragraphs>209</Paragraphs>
  <Slides>14</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ＭＳ Ｐゴシック</vt:lpstr>
      <vt:lpstr>Arial</vt:lpstr>
      <vt:lpstr>Helvetica</vt:lpstr>
      <vt:lpstr>Monotype Sorts</vt:lpstr>
      <vt:lpstr>Times</vt:lpstr>
      <vt:lpstr>Times New Roman</vt:lpstr>
      <vt:lpstr>Template</vt:lpstr>
      <vt:lpstr>IEEE 802.1 OmniRAN TG March 2016 F2F Meeting Macau, CN</vt:lpstr>
      <vt:lpstr>March 2016 F2F Meeting</vt:lpstr>
      <vt:lpstr>Agenda proposal for March 2016 F2F</vt:lpstr>
      <vt:lpstr>March 2016 Agenda Graphics</vt:lpstr>
      <vt:lpstr>Instructions for the chair</vt:lpstr>
      <vt:lpstr>Participants, Patents, and Duty to Inform</vt:lpstr>
      <vt:lpstr>Patent Related Links</vt:lpstr>
      <vt:lpstr>Call for Potentially Essential Patents</vt:lpstr>
      <vt:lpstr>Other Guidelines for IEEE WG Meetings</vt:lpstr>
      <vt:lpstr>Resources – URLs</vt:lpstr>
      <vt:lpstr>Discussion items #1</vt:lpstr>
      <vt:lpstr>Call for Potentially Essential Patents</vt:lpstr>
      <vt:lpstr>Agenda for March 2016 F2F</vt:lpstr>
      <vt:lpstr>Schedules</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263</cp:revision>
  <cp:lastPrinted>1998-02-10T13:28:06Z</cp:lastPrinted>
  <dcterms:created xsi:type="dcterms:W3CDTF">2011-12-30T17:06:23Z</dcterms:created>
  <dcterms:modified xsi:type="dcterms:W3CDTF">2016-03-08T15:02:55Z</dcterms:modified>
</cp:coreProperties>
</file>