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2" r:id="rId3"/>
    <p:sldId id="341" r:id="rId4"/>
    <p:sldId id="342" r:id="rId5"/>
    <p:sldId id="343" r:id="rId6"/>
    <p:sldId id="356" r:id="rId7"/>
    <p:sldId id="357" r:id="rId8"/>
    <p:sldId id="359" r:id="rId9"/>
    <p:sldId id="358" r:id="rId10"/>
    <p:sldId id="360" r:id="rId11"/>
    <p:sldId id="344" r:id="rId12"/>
    <p:sldId id="361" r:id="rId13"/>
    <p:sldId id="362" r:id="rId14"/>
    <p:sldId id="363" r:id="rId15"/>
    <p:sldId id="364" r:id="rId16"/>
    <p:sldId id="348" r:id="rId17"/>
    <p:sldId id="349" r:id="rId18"/>
    <p:sldId id="367" r:id="rId19"/>
    <p:sldId id="353" r:id="rId20"/>
    <p:sldId id="366" r:id="rId21"/>
    <p:sldId id="267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2370" autoAdjust="0"/>
  </p:normalViewPr>
  <p:slideViewPr>
    <p:cSldViewPr>
      <p:cViewPr varScale="1">
        <p:scale>
          <a:sx n="85" d="100"/>
          <a:sy n="85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omniran-16-0012-00-CF00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36900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Ethernet OAM Survey and Introducing Network Management Service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[2016-02-23]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This presentation surveys on IEEE 802.3ah and 802.1ag, and discusses about the need for introducing a network management </a:t>
            </a:r>
            <a:r>
              <a:rPr lang="en-US" sz="1600" dirty="0" smtClean="0">
                <a:latin typeface="+mn-lt"/>
              </a:rPr>
              <a:t>service into </a:t>
            </a:r>
            <a:r>
              <a:rPr lang="en-US" sz="1600" dirty="0" err="1">
                <a:latin typeface="+mn-lt"/>
              </a:rPr>
              <a:t>OmniRAN</a:t>
            </a:r>
            <a:r>
              <a:rPr lang="en-US" sz="16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CFM Functions</a:t>
            </a:r>
            <a:endParaRPr lang="zh-CN" altLang="en-US" dirty="0"/>
          </a:p>
        </p:txBody>
      </p:sp>
      <p:sp>
        <p:nvSpPr>
          <p:cNvPr id="48" name="Rectangle 54"/>
          <p:cNvSpPr>
            <a:spLocks noChangeArrowheads="1"/>
          </p:cNvSpPr>
          <p:nvPr/>
        </p:nvSpPr>
        <p:spPr bwMode="auto">
          <a:xfrm>
            <a:off x="471488" y="4302125"/>
            <a:ext cx="8389937" cy="1984375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49" name="Rectangle 53"/>
          <p:cNvSpPr>
            <a:spLocks noChangeArrowheads="1"/>
          </p:cNvSpPr>
          <p:nvPr/>
        </p:nvSpPr>
        <p:spPr bwMode="auto">
          <a:xfrm>
            <a:off x="471488" y="2679700"/>
            <a:ext cx="8370887" cy="1535113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50" name="Rectangle 51"/>
          <p:cNvSpPr>
            <a:spLocks noChangeArrowheads="1"/>
          </p:cNvSpPr>
          <p:nvPr/>
        </p:nvSpPr>
        <p:spPr bwMode="auto">
          <a:xfrm>
            <a:off x="471488" y="1670050"/>
            <a:ext cx="8370887" cy="941388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BEBEB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cxnSp>
        <p:nvCxnSpPr>
          <p:cNvPr id="51" name="Straight Connector 19"/>
          <p:cNvCxnSpPr>
            <a:stCxn id="88" idx="3"/>
          </p:cNvCxnSpPr>
          <p:nvPr/>
        </p:nvCxnSpPr>
        <p:spPr>
          <a:xfrm flipV="1">
            <a:off x="6205538" y="2417763"/>
            <a:ext cx="1406525" cy="1587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5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2284413"/>
            <a:ext cx="2746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29"/>
          <p:cNvCxnSpPr/>
          <p:nvPr/>
        </p:nvCxnSpPr>
        <p:spPr>
          <a:xfrm>
            <a:off x="6146800" y="2008188"/>
            <a:ext cx="1050925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156325" y="1768475"/>
            <a:ext cx="17192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Periodic CCM (multicast)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651625" y="2055813"/>
            <a:ext cx="930275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Periodic CCM</a:t>
            </a:r>
          </a:p>
        </p:txBody>
      </p:sp>
      <p:cxnSp>
        <p:nvCxnSpPr>
          <p:cNvPr id="56" name="Straight Arrow Connector 35"/>
          <p:cNvCxnSpPr/>
          <p:nvPr/>
        </p:nvCxnSpPr>
        <p:spPr>
          <a:xfrm>
            <a:off x="6637338" y="2268538"/>
            <a:ext cx="1049337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57" name="Oval 36"/>
          <p:cNvSpPr>
            <a:spLocks noChangeArrowheads="1"/>
          </p:cNvSpPr>
          <p:nvPr/>
        </p:nvSpPr>
        <p:spPr bwMode="auto">
          <a:xfrm>
            <a:off x="5989638" y="1930400"/>
            <a:ext cx="134937" cy="157163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637213" y="1895475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59" name="Oval 38"/>
          <p:cNvSpPr>
            <a:spLocks noChangeArrowheads="1"/>
          </p:cNvSpPr>
          <p:nvPr/>
        </p:nvSpPr>
        <p:spPr bwMode="auto">
          <a:xfrm>
            <a:off x="7689850" y="2192338"/>
            <a:ext cx="134938" cy="157162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7904163" y="2135188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cxnSp>
        <p:nvCxnSpPr>
          <p:cNvPr id="61" name="Straight Connector 40"/>
          <p:cNvCxnSpPr>
            <a:stCxn id="62" idx="3"/>
            <a:endCxn id="69" idx="1"/>
          </p:cNvCxnSpPr>
          <p:nvPr/>
        </p:nvCxnSpPr>
        <p:spPr>
          <a:xfrm flipV="1">
            <a:off x="6100763" y="3560763"/>
            <a:ext cx="755650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6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3430588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3" name="Straight Arrow Connector 43"/>
          <p:cNvCxnSpPr/>
          <p:nvPr/>
        </p:nvCxnSpPr>
        <p:spPr>
          <a:xfrm>
            <a:off x="6043613" y="3376613"/>
            <a:ext cx="677862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051550" y="3090863"/>
            <a:ext cx="10747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LTM (multicast)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612063" y="3062288"/>
            <a:ext cx="915987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LTR (Unicast)</a:t>
            </a:r>
          </a:p>
        </p:txBody>
      </p:sp>
      <p:sp>
        <p:nvSpPr>
          <p:cNvPr id="66" name="Oval 47"/>
          <p:cNvSpPr>
            <a:spLocks noChangeArrowheads="1"/>
          </p:cNvSpPr>
          <p:nvPr/>
        </p:nvSpPr>
        <p:spPr bwMode="auto">
          <a:xfrm>
            <a:off x="5884863" y="3297238"/>
            <a:ext cx="136525" cy="158750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491163" y="3138488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8359775" y="3268663"/>
            <a:ext cx="31908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pic>
        <p:nvPicPr>
          <p:cNvPr id="69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413" y="3424238"/>
            <a:ext cx="2905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0" name="Straight Connector 59"/>
          <p:cNvCxnSpPr>
            <a:stCxn id="69" idx="3"/>
            <a:endCxn id="85" idx="1"/>
          </p:cNvCxnSpPr>
          <p:nvPr/>
        </p:nvCxnSpPr>
        <p:spPr>
          <a:xfrm>
            <a:off x="7146925" y="3560763"/>
            <a:ext cx="922338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63"/>
          <p:cNvCxnSpPr>
            <a:endCxn id="72" idx="2"/>
          </p:cNvCxnSpPr>
          <p:nvPr/>
        </p:nvCxnSpPr>
        <p:spPr>
          <a:xfrm>
            <a:off x="6434138" y="3756025"/>
            <a:ext cx="519112" cy="0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72" name="Oval 64"/>
          <p:cNvSpPr>
            <a:spLocks noChangeArrowheads="1"/>
          </p:cNvSpPr>
          <p:nvPr/>
        </p:nvSpPr>
        <p:spPr bwMode="auto">
          <a:xfrm>
            <a:off x="6953250" y="3676650"/>
            <a:ext cx="136525" cy="157163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123113" y="3654425"/>
            <a:ext cx="2698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MIP</a:t>
            </a:r>
          </a:p>
        </p:txBody>
      </p:sp>
      <p:cxnSp>
        <p:nvCxnSpPr>
          <p:cNvPr id="74" name="Straight Arrow Connector 66"/>
          <p:cNvCxnSpPr/>
          <p:nvPr/>
        </p:nvCxnSpPr>
        <p:spPr>
          <a:xfrm>
            <a:off x="7659688" y="3394075"/>
            <a:ext cx="519112" cy="0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cxnSp>
        <p:nvCxnSpPr>
          <p:cNvPr id="75" name="Straight Connector 67"/>
          <p:cNvCxnSpPr>
            <a:stCxn id="90" idx="3"/>
            <a:endCxn id="76" idx="1"/>
          </p:cNvCxnSpPr>
          <p:nvPr/>
        </p:nvCxnSpPr>
        <p:spPr>
          <a:xfrm>
            <a:off x="6469063" y="5362575"/>
            <a:ext cx="1482725" cy="0"/>
          </a:xfrm>
          <a:prstGeom prst="line">
            <a:avLst/>
          </a:prstGeom>
          <a:noFill/>
          <a:ln w="1905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none" w="med" len="med"/>
          </a:ln>
          <a:effectLst/>
        </p:spPr>
      </p:cxnSp>
      <p:pic>
        <p:nvPicPr>
          <p:cNvPr id="7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788" y="5226050"/>
            <a:ext cx="290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7" name="Straight Arrow Connector 70"/>
          <p:cNvCxnSpPr/>
          <p:nvPr/>
        </p:nvCxnSpPr>
        <p:spPr>
          <a:xfrm>
            <a:off x="6405563" y="4973638"/>
            <a:ext cx="1050925" cy="1587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tailEnd type="arrow"/>
          </a:ln>
          <a:effectLst/>
        </p:spPr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383338" y="4710113"/>
            <a:ext cx="9794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LBM (Unicast)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596188" y="4945063"/>
            <a:ext cx="2857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LBR</a:t>
            </a:r>
          </a:p>
        </p:txBody>
      </p:sp>
      <p:cxnSp>
        <p:nvCxnSpPr>
          <p:cNvPr id="80" name="Straight Arrow Connector 73"/>
          <p:cNvCxnSpPr/>
          <p:nvPr/>
        </p:nvCxnSpPr>
        <p:spPr>
          <a:xfrm>
            <a:off x="6956425" y="5181600"/>
            <a:ext cx="1049338" cy="1588"/>
          </a:xfrm>
          <a:prstGeom prst="straightConnector1">
            <a:avLst/>
          </a:prstGeom>
          <a:noFill/>
          <a:ln w="19050" cap="flat" cmpd="sng" algn="ctr">
            <a:solidFill>
              <a:srgbClr val="8C8C8C"/>
            </a:solidFill>
            <a:prstDash val="sysDot"/>
            <a:headEnd type="arrow" w="med" len="med"/>
            <a:tailEnd type="none" w="med" len="med"/>
          </a:ln>
          <a:effectLst/>
        </p:spPr>
      </p:cxn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853113" y="4860925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82" name="Oval 76"/>
          <p:cNvSpPr>
            <a:spLocks noChangeArrowheads="1"/>
          </p:cNvSpPr>
          <p:nvPr/>
        </p:nvSpPr>
        <p:spPr bwMode="auto">
          <a:xfrm>
            <a:off x="8016875" y="5080000"/>
            <a:ext cx="136525" cy="158750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8231188" y="5022850"/>
            <a:ext cx="3190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MEP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648450" y="3822700"/>
            <a:ext cx="917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itchFamily="34" charset="0"/>
                <a:ea typeface="MS PGothic" pitchFamily="34" charset="-128"/>
              </a:rPr>
              <a:t>LTR (Unicast)</a:t>
            </a:r>
          </a:p>
        </p:txBody>
      </p:sp>
      <p:pic>
        <p:nvPicPr>
          <p:cNvPr id="8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3430588"/>
            <a:ext cx="28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Straight Connector 81"/>
          <p:cNvCxnSpPr>
            <a:stCxn id="57" idx="4"/>
            <a:endCxn id="88" idx="0"/>
          </p:cNvCxnSpPr>
          <p:nvPr/>
        </p:nvCxnSpPr>
        <p:spPr>
          <a:xfrm rot="16200000" flipH="1">
            <a:off x="5955507" y="2188369"/>
            <a:ext cx="201612" cy="0"/>
          </a:xfrm>
          <a:prstGeom prst="line">
            <a:avLst/>
          </a:prstGeom>
          <a:noFill/>
          <a:ln w="9525" cap="flat" cmpd="sng" algn="ctr">
            <a:solidFill>
              <a:srgbClr val="8C8C8C"/>
            </a:solidFill>
            <a:prstDash val="sysDot"/>
          </a:ln>
          <a:effectLst/>
        </p:spPr>
      </p:cxnSp>
      <p:sp>
        <p:nvSpPr>
          <p:cNvPr id="87" name="Oval 49"/>
          <p:cNvSpPr>
            <a:spLocks noChangeArrowheads="1"/>
          </p:cNvSpPr>
          <p:nvPr/>
        </p:nvSpPr>
        <p:spPr bwMode="auto">
          <a:xfrm>
            <a:off x="8145463" y="3303588"/>
            <a:ext cx="134937" cy="157162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pic>
        <p:nvPicPr>
          <p:cNvPr id="88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488" y="2289175"/>
            <a:ext cx="2730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9" name="Straight Connector 84"/>
          <p:cNvCxnSpPr>
            <a:stCxn id="91" idx="4"/>
            <a:endCxn id="90" idx="0"/>
          </p:cNvCxnSpPr>
          <p:nvPr/>
        </p:nvCxnSpPr>
        <p:spPr>
          <a:xfrm rot="16200000" flipH="1">
            <a:off x="6228556" y="5139532"/>
            <a:ext cx="173037" cy="0"/>
          </a:xfrm>
          <a:prstGeom prst="line">
            <a:avLst/>
          </a:prstGeom>
          <a:noFill/>
          <a:ln w="9525" cap="flat" cmpd="sng" algn="ctr">
            <a:solidFill>
              <a:srgbClr val="8C8C8C"/>
            </a:solidFill>
            <a:prstDash val="sysDot"/>
          </a:ln>
          <a:effectLst/>
        </p:spPr>
      </p:cxnSp>
      <p:pic>
        <p:nvPicPr>
          <p:cNvPr id="90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5226050"/>
            <a:ext cx="2889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Oval 74"/>
          <p:cNvSpPr>
            <a:spLocks noChangeArrowheads="1"/>
          </p:cNvSpPr>
          <p:nvPr/>
        </p:nvSpPr>
        <p:spPr bwMode="auto">
          <a:xfrm>
            <a:off x="6248400" y="4895850"/>
            <a:ext cx="134938" cy="157163"/>
          </a:xfrm>
          <a:prstGeom prst="ellipse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3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itchFamily="34" charset="0"/>
              <a:ea typeface="MS PGothic" pitchFamily="34" charset="-128"/>
            </a:endParaRPr>
          </a:p>
        </p:txBody>
      </p:sp>
      <p:sp>
        <p:nvSpPr>
          <p:cNvPr id="93" name="Content Placeholder 12"/>
          <p:cNvSpPr txBox="1">
            <a:spLocks/>
          </p:cNvSpPr>
          <p:nvPr/>
        </p:nvSpPr>
        <p:spPr bwMode="auto">
          <a:xfrm>
            <a:off x="463549" y="1744663"/>
            <a:ext cx="5270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fontAlgn="base">
              <a:lnSpc>
                <a:spcPct val="95000"/>
              </a:lnSpc>
              <a:spcBef>
                <a:spcPts val="1400"/>
              </a:spcBef>
              <a:spcAft>
                <a:spcPct val="0"/>
              </a:spcAft>
              <a:buFont typeface="Arial" pitchFamily="34" charset="0"/>
              <a:buChar char="•"/>
              <a:defRPr lang="en-US" sz="26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-22542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22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688975" indent="-23177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914400" indent="-22542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146175" indent="-231775" algn="l" rtl="0" fontAlgn="base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lang="en-US" sz="1800" b="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85000"/>
              </a:lnSpc>
              <a:spcBef>
                <a:spcPts val="1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13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Continuity Check Message </a:t>
            </a: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(CCM)</a:t>
            </a:r>
          </a:p>
          <a:p>
            <a:pPr marL="457200" marR="0" lvl="1" indent="-225425" algn="l" defTabSz="914400" rtl="0" eaLnBrk="1" fontAlgn="base" latinLnBrk="0" hangingPunct="1">
              <a:lnSpc>
                <a:spcPct val="85000"/>
              </a:lnSpc>
              <a:spcBef>
                <a:spcPts val="700"/>
              </a:spcBef>
              <a:spcAft>
                <a:spcPct val="0"/>
              </a:spcAft>
              <a:buClr>
                <a:srgbClr val="8C8C8C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1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+mn-cs"/>
              </a:rPr>
              <a:t>A periodic hello message multicast by an MEP within the maintenance domain</a:t>
            </a:r>
          </a:p>
          <a:p>
            <a:pPr marL="688975" marR="0" lvl="2" indent="-231775" algn="l" defTabSz="914400" rtl="0" eaLnBrk="1" fontAlgn="base" latinLnBrk="0" hangingPunct="1">
              <a:lnSpc>
                <a:spcPct val="85000"/>
              </a:lnSpc>
              <a:spcBef>
                <a:spcPts val="700"/>
              </a:spcBef>
              <a:spcAft>
                <a:spcPct val="0"/>
              </a:spcAft>
              <a:buClr>
                <a:srgbClr val="8C8C8C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altLang="zh-CN" sz="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MS PGothic" pitchFamily="34" charset="-128"/>
              <a:cs typeface="+mn-cs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463549" y="2679700"/>
            <a:ext cx="5418759" cy="1551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1" hangingPunct="1">
              <a:lnSpc>
                <a:spcPct val="85000"/>
              </a:lnSpc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altLang="zh-CN" sz="1300" b="1" dirty="0" err="1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LinkTrace</a:t>
            </a:r>
            <a:r>
              <a:rPr lang="en-US" altLang="zh-CN" sz="1300" b="1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 Message </a:t>
            </a: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(LTM)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multicast message used by a source MEP to trace the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path to other MEPs and MIPs in the same domain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All reachable MIPs and MEPs respond back with a Link Trace Unicast Reply (LTR)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The originating MEP can then determine the MAC addresses of all MIPs and MEPs belonging to the same Maintenance </a:t>
            </a:r>
            <a:r>
              <a:rPr lang="en-US" altLang="zh-CN" sz="1300" dirty="0" smtClean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Domain</a:t>
            </a:r>
            <a:endParaRPr lang="en-US" altLang="zh-CN" sz="900" dirty="0">
              <a:solidFill>
                <a:sysClr val="windowText" lastClr="000000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63549" y="4310868"/>
            <a:ext cx="5421313" cy="198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1" hangingPunct="1">
              <a:lnSpc>
                <a:spcPct val="85000"/>
              </a:lnSpc>
              <a:spcBef>
                <a:spcPts val="1400"/>
              </a:spcBef>
              <a:buFont typeface="Arial" pitchFamily="34" charset="0"/>
              <a:buChar char="•"/>
              <a:defRPr/>
            </a:pPr>
            <a:r>
              <a:rPr lang="en-US" altLang="zh-CN" sz="1300" b="1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Loopback Message </a:t>
            </a: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(LBM)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Used to verify the connectivity between a MEP and a peer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MEP or MIP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loopback message is initiated by a MEP with a destination MAC address set to the desired destination MEP or MIP (Unicast)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The receiving MIP or MEP responds to the Loopback message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with a Loopback Reply (LBR) (Unicast)</a:t>
            </a:r>
          </a:p>
          <a:p>
            <a:pPr lvl="1" indent="-225425" eaLnBrk="1" hangingPunct="1">
              <a:lnSpc>
                <a:spcPct val="85000"/>
              </a:lnSpc>
              <a:spcBef>
                <a:spcPts val="700"/>
              </a:spcBef>
              <a:buClr>
                <a:srgbClr val="8C8C8C"/>
              </a:buClr>
              <a:buFont typeface="Arial" pitchFamily="34" charset="0"/>
              <a:buChar char="•"/>
              <a:defRPr/>
            </a:pP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A loopback message helps a MEP identify the precise location </a:t>
            </a:r>
            <a:b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</a:br>
            <a:r>
              <a:rPr lang="en-US" altLang="zh-CN" sz="1300" dirty="0">
                <a:solidFill>
                  <a:sysClr val="windowText" lastClr="000000"/>
                </a:solidFill>
                <a:latin typeface="Arial"/>
                <a:ea typeface="MS PGothic" pitchFamily="34" charset="-128"/>
              </a:rPr>
              <a:t>of a fault along a given path</a:t>
            </a:r>
          </a:p>
        </p:txBody>
      </p:sp>
    </p:spTree>
    <p:extLst>
      <p:ext uri="{BB962C8B-B14F-4D97-AF65-F5344CB8AC3E}">
        <p14:creationId xmlns:p14="http://schemas.microsoft.com/office/powerpoint/2010/main" val="41025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802.1ag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571714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802.3ah</a:t>
                      </a:r>
                    </a:p>
                    <a:p>
                      <a:r>
                        <a:rPr lang="en-US" altLang="zh-CN" dirty="0" smtClean="0"/>
                        <a:t>EFM Link OAM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802.1ag</a:t>
                      </a:r>
                    </a:p>
                    <a:p>
                      <a:r>
                        <a:rPr lang="en-US" altLang="zh-CN" dirty="0" smtClean="0"/>
                        <a:t>CFM Service OAM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Operates on Physical Link Only,</a:t>
                      </a:r>
                    </a:p>
                    <a:p>
                      <a:r>
                        <a:rPr lang="en-US" altLang="zh-CN" dirty="0" smtClean="0"/>
                        <a:t>Cannot Pass through a Bridge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Be Per-Service or Per-Wire;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Passes End-to-End through Bridges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Discovery, Statistics Enquiry,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Keep alive, Loopback (Mirror) Mode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Connectivity Verification, Traceroute,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Ping, Alarm Indication/Suppression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Instantiation per physical link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Multiple instances operating at</a:t>
                      </a:r>
                    </a:p>
                    <a:p>
                      <a:r>
                        <a:rPr lang="en-US" altLang="zh-CN" dirty="0" smtClean="0"/>
                        <a:t>multiple levels simultaneously.</a:t>
                      </a:r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Created by One Committee (IEEE 802.3)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Joint Effort by IEEE 802.1, ITU-T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77285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 Approved by IEEE 802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IEEE P802.1ag (Published December 17, 2007), ITU SG 13/3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6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OAM Interworking</a:t>
            </a:r>
            <a:br>
              <a:rPr lang="en-US" altLang="zh-CN" dirty="0"/>
            </a:br>
            <a:r>
              <a:rPr lang="en-US" altLang="zh-CN" dirty="0"/>
              <a:t>Scenario: 802.3ah to 802.1ag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Link layer defects detected by 802.3ah (remote failure indication)</a:t>
            </a:r>
          </a:p>
          <a:p>
            <a:r>
              <a:rPr lang="en-US" altLang="zh-CN" sz="2000" dirty="0"/>
              <a:t>Defects relayed to 802.1ag on same device</a:t>
            </a:r>
          </a:p>
          <a:p>
            <a:r>
              <a:rPr lang="en-US" altLang="zh-CN" sz="2000" dirty="0"/>
              <a:t>802.1ag notifies remote devices of localized fault by transmitting CC</a:t>
            </a:r>
            <a:endParaRPr lang="zh-CN" altLang="en-US" sz="2000" dirty="0"/>
          </a:p>
          <a:p>
            <a:endParaRPr lang="zh-CN" altLang="en-US" sz="20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043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805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0250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9968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354853" y="3763963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978080" y="3123456"/>
            <a:ext cx="0" cy="236220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805880" y="5140424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6150981" y="4757141"/>
            <a:ext cx="7009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CC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180176" y="6209299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Cloud"/>
          <p:cNvSpPr>
            <a:spLocks noChangeAspect="1" noEditPoints="1" noChangeArrowheads="1"/>
          </p:cNvSpPr>
          <p:nvPr/>
        </p:nvSpPr>
        <p:spPr bwMode="auto">
          <a:xfrm>
            <a:off x="434280" y="3433936"/>
            <a:ext cx="838200" cy="758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Cloud"/>
          <p:cNvSpPr>
            <a:spLocks noChangeAspect="1" noEditPoints="1" noChangeArrowheads="1"/>
          </p:cNvSpPr>
          <p:nvPr/>
        </p:nvSpPr>
        <p:spPr bwMode="auto">
          <a:xfrm>
            <a:off x="1729680" y="3205336"/>
            <a:ext cx="1295400" cy="11731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Cloud"/>
          <p:cNvSpPr>
            <a:spLocks noChangeAspect="1" noEditPoints="1" noChangeArrowheads="1"/>
          </p:cNvSpPr>
          <p:nvPr/>
        </p:nvSpPr>
        <p:spPr bwMode="auto">
          <a:xfrm>
            <a:off x="3101280" y="3052936"/>
            <a:ext cx="2895600" cy="13795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Cloud"/>
          <p:cNvSpPr>
            <a:spLocks noChangeAspect="1" noEditPoints="1" noChangeArrowheads="1"/>
          </p:cNvSpPr>
          <p:nvPr/>
        </p:nvSpPr>
        <p:spPr bwMode="auto">
          <a:xfrm>
            <a:off x="6149280" y="3129136"/>
            <a:ext cx="1295400" cy="11731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Cloud"/>
          <p:cNvSpPr>
            <a:spLocks noChangeAspect="1" noEditPoints="1" noChangeArrowheads="1"/>
          </p:cNvSpPr>
          <p:nvPr/>
        </p:nvSpPr>
        <p:spPr bwMode="auto">
          <a:xfrm>
            <a:off x="7978080" y="3360911"/>
            <a:ext cx="838200" cy="758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8" name="Group 24"/>
          <p:cNvGrpSpPr>
            <a:grpSpLocks/>
          </p:cNvGrpSpPr>
          <p:nvPr/>
        </p:nvGrpSpPr>
        <p:grpSpPr bwMode="auto">
          <a:xfrm>
            <a:off x="891480" y="3586336"/>
            <a:ext cx="381000" cy="381000"/>
            <a:chOff x="288" y="2304"/>
            <a:chExt cx="384" cy="432"/>
          </a:xfrm>
        </p:grpSpPr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288" y="2352"/>
              <a:ext cx="384" cy="38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32" y="2352"/>
              <a:ext cx="96" cy="3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52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28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389" y="2304"/>
              <a:ext cx="185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7825680" y="3586336"/>
            <a:ext cx="304800" cy="381000"/>
            <a:chOff x="288" y="2304"/>
            <a:chExt cx="384" cy="432"/>
          </a:xfrm>
        </p:grpSpPr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288" y="2352"/>
              <a:ext cx="384" cy="384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32" y="2352"/>
              <a:ext cx="96" cy="3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52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288" y="2496"/>
              <a:ext cx="144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366" y="2304"/>
              <a:ext cx="232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30" name="Group 36"/>
          <p:cNvGrpSpPr>
            <a:grpSpLocks/>
          </p:cNvGrpSpPr>
          <p:nvPr/>
        </p:nvGrpSpPr>
        <p:grpSpPr bwMode="auto">
          <a:xfrm>
            <a:off x="1653480" y="3586336"/>
            <a:ext cx="381000" cy="381000"/>
            <a:chOff x="1008" y="2208"/>
            <a:chExt cx="288" cy="288"/>
          </a:xfrm>
        </p:grpSpPr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36" name="Group 42"/>
          <p:cNvGrpSpPr>
            <a:grpSpLocks/>
          </p:cNvGrpSpPr>
          <p:nvPr/>
        </p:nvGrpSpPr>
        <p:grpSpPr bwMode="auto">
          <a:xfrm>
            <a:off x="2872680" y="3586336"/>
            <a:ext cx="381000" cy="381000"/>
            <a:chOff x="1008" y="2208"/>
            <a:chExt cx="288" cy="288"/>
          </a:xfrm>
        </p:grpSpPr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Text Box 47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42" name="Group 48"/>
          <p:cNvGrpSpPr>
            <a:grpSpLocks/>
          </p:cNvGrpSpPr>
          <p:nvPr/>
        </p:nvGrpSpPr>
        <p:grpSpPr bwMode="auto">
          <a:xfrm>
            <a:off x="5844480" y="3586336"/>
            <a:ext cx="381000" cy="381000"/>
            <a:chOff x="1008" y="2208"/>
            <a:chExt cx="288" cy="288"/>
          </a:xfrm>
        </p:grpSpPr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51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52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Text Box 53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48" name="Group 54"/>
          <p:cNvGrpSpPr>
            <a:grpSpLocks/>
          </p:cNvGrpSpPr>
          <p:nvPr/>
        </p:nvGrpSpPr>
        <p:grpSpPr bwMode="auto">
          <a:xfrm>
            <a:off x="7139880" y="3586336"/>
            <a:ext cx="381000" cy="381000"/>
            <a:chOff x="1008" y="2208"/>
            <a:chExt cx="288" cy="288"/>
          </a:xfrm>
        </p:grpSpPr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Rectangle 56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Rectangle 57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Rectangle 58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59"/>
            <p:cNvSpPr txBox="1">
              <a:spLocks noChangeArrowheads="1"/>
            </p:cNvSpPr>
            <p:nvPr/>
          </p:nvSpPr>
          <p:spPr bwMode="auto">
            <a:xfrm>
              <a:off x="1060" y="2208"/>
              <a:ext cx="187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54" name="Group 66"/>
          <p:cNvGrpSpPr>
            <a:grpSpLocks/>
          </p:cNvGrpSpPr>
          <p:nvPr/>
        </p:nvGrpSpPr>
        <p:grpSpPr bwMode="auto">
          <a:xfrm>
            <a:off x="3634680" y="3281536"/>
            <a:ext cx="381000" cy="381000"/>
            <a:chOff x="2352" y="2688"/>
            <a:chExt cx="240" cy="240"/>
          </a:xfrm>
        </p:grpSpPr>
        <p:sp>
          <p:nvSpPr>
            <p:cNvPr id="55" name="Rectangle 67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Rectangle 68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Rectangle 69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Rectangle 70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Text Box 71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60" name="Rectangle 72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Rectangle 73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2" name="Group 74"/>
          <p:cNvGrpSpPr>
            <a:grpSpLocks/>
          </p:cNvGrpSpPr>
          <p:nvPr/>
        </p:nvGrpSpPr>
        <p:grpSpPr bwMode="auto">
          <a:xfrm>
            <a:off x="4320480" y="3814936"/>
            <a:ext cx="381000" cy="381000"/>
            <a:chOff x="2352" y="2688"/>
            <a:chExt cx="240" cy="240"/>
          </a:xfrm>
        </p:grpSpPr>
        <p:sp>
          <p:nvSpPr>
            <p:cNvPr id="63" name="Rectangle 75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Rectangle 76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Rectangle 77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Rectangle 78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79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68" name="Rectangle 80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Rectangle 81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0" name="Group 82"/>
          <p:cNvGrpSpPr>
            <a:grpSpLocks/>
          </p:cNvGrpSpPr>
          <p:nvPr/>
        </p:nvGrpSpPr>
        <p:grpSpPr bwMode="auto">
          <a:xfrm>
            <a:off x="5006280" y="3281536"/>
            <a:ext cx="381000" cy="381000"/>
            <a:chOff x="2352" y="2688"/>
            <a:chExt cx="240" cy="240"/>
          </a:xfrm>
        </p:grpSpPr>
        <p:sp>
          <p:nvSpPr>
            <p:cNvPr id="71" name="Rectangle 83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Rectangle 84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85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Rectangle 86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76" name="Rectangle 88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Rectangle 89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8" name="Text Box 96"/>
          <p:cNvSpPr txBox="1">
            <a:spLocks noChangeArrowheads="1"/>
          </p:cNvSpPr>
          <p:nvPr/>
        </p:nvSpPr>
        <p:spPr bwMode="auto">
          <a:xfrm>
            <a:off x="1882080" y="42721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Eth Access</a:t>
            </a:r>
          </a:p>
        </p:txBody>
      </p:sp>
      <p:sp>
        <p:nvSpPr>
          <p:cNvPr id="79" name="Text Box 97"/>
          <p:cNvSpPr txBox="1">
            <a:spLocks noChangeArrowheads="1"/>
          </p:cNvSpPr>
          <p:nvPr/>
        </p:nvSpPr>
        <p:spPr bwMode="auto">
          <a:xfrm>
            <a:off x="3939480" y="4272136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MPLS Core</a:t>
            </a:r>
          </a:p>
        </p:txBody>
      </p:sp>
      <p:sp>
        <p:nvSpPr>
          <p:cNvPr id="80" name="Text Box 98"/>
          <p:cNvSpPr txBox="1">
            <a:spLocks noChangeArrowheads="1"/>
          </p:cNvSpPr>
          <p:nvPr/>
        </p:nvSpPr>
        <p:spPr bwMode="auto">
          <a:xfrm>
            <a:off x="6225480" y="4272136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MPLS Access</a:t>
            </a:r>
          </a:p>
        </p:txBody>
      </p:sp>
      <p:grpSp>
        <p:nvGrpSpPr>
          <p:cNvPr id="81" name="Group 99"/>
          <p:cNvGrpSpPr>
            <a:grpSpLocks/>
          </p:cNvGrpSpPr>
          <p:nvPr/>
        </p:nvGrpSpPr>
        <p:grpSpPr bwMode="auto">
          <a:xfrm>
            <a:off x="6606480" y="3814936"/>
            <a:ext cx="381000" cy="381000"/>
            <a:chOff x="2352" y="2688"/>
            <a:chExt cx="240" cy="240"/>
          </a:xfrm>
        </p:grpSpPr>
        <p:sp>
          <p:nvSpPr>
            <p:cNvPr id="82" name="Rectangle 100"/>
            <p:cNvSpPr>
              <a:spLocks noChangeArrowheads="1"/>
            </p:cNvSpPr>
            <p:nvPr/>
          </p:nvSpPr>
          <p:spPr bwMode="auto">
            <a:xfrm>
              <a:off x="2352" y="2715"/>
              <a:ext cx="240" cy="213"/>
            </a:xfrm>
            <a:prstGeom prst="rect">
              <a:avLst/>
            </a:prstGeom>
            <a:solidFill>
              <a:srgbClr val="FF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Rectangle 101"/>
            <p:cNvSpPr>
              <a:spLocks noChangeArrowheads="1"/>
            </p:cNvSpPr>
            <p:nvPr/>
          </p:nvSpPr>
          <p:spPr bwMode="auto">
            <a:xfrm>
              <a:off x="2442" y="2715"/>
              <a:ext cx="60" cy="21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Rectangle 102"/>
            <p:cNvSpPr>
              <a:spLocks noChangeArrowheads="1"/>
            </p:cNvSpPr>
            <p:nvPr/>
          </p:nvSpPr>
          <p:spPr bwMode="auto">
            <a:xfrm>
              <a:off x="2502" y="2688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Rectangle 103"/>
            <p:cNvSpPr>
              <a:spLocks noChangeArrowheads="1"/>
            </p:cNvSpPr>
            <p:nvPr/>
          </p:nvSpPr>
          <p:spPr bwMode="auto">
            <a:xfrm>
              <a:off x="2352" y="2875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Text Box 104"/>
            <p:cNvSpPr txBox="1">
              <a:spLocks noChangeArrowheads="1"/>
            </p:cNvSpPr>
            <p:nvPr/>
          </p:nvSpPr>
          <p:spPr bwMode="auto">
            <a:xfrm>
              <a:off x="2415" y="268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  <p:sp>
          <p:nvSpPr>
            <p:cNvPr id="87" name="Rectangle 105"/>
            <p:cNvSpPr>
              <a:spLocks noChangeArrowheads="1"/>
            </p:cNvSpPr>
            <p:nvPr/>
          </p:nvSpPr>
          <p:spPr bwMode="auto">
            <a:xfrm rot="-5400000" flipH="1" flipV="1">
              <a:off x="2334" y="270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Rectangle 106"/>
            <p:cNvSpPr>
              <a:spLocks noChangeArrowheads="1"/>
            </p:cNvSpPr>
            <p:nvPr/>
          </p:nvSpPr>
          <p:spPr bwMode="auto">
            <a:xfrm rot="-5400000" flipH="1" flipV="1">
              <a:off x="2521" y="2856"/>
              <a:ext cx="90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9" name="Rectangle 107"/>
          <p:cNvSpPr>
            <a:spLocks noChangeArrowheads="1"/>
          </p:cNvSpPr>
          <p:nvPr/>
        </p:nvSpPr>
        <p:spPr bwMode="auto">
          <a:xfrm>
            <a:off x="1577280" y="2900536"/>
            <a:ext cx="60198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angle 108"/>
          <p:cNvSpPr>
            <a:spLocks noChangeArrowheads="1"/>
          </p:cNvSpPr>
          <p:nvPr/>
        </p:nvSpPr>
        <p:spPr bwMode="auto">
          <a:xfrm>
            <a:off x="7749480" y="2900536"/>
            <a:ext cx="11430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Rectangle 109"/>
          <p:cNvSpPr>
            <a:spLocks noChangeArrowheads="1"/>
          </p:cNvSpPr>
          <p:nvPr/>
        </p:nvSpPr>
        <p:spPr bwMode="auto">
          <a:xfrm>
            <a:off x="281880" y="2900536"/>
            <a:ext cx="1143000" cy="1752600"/>
          </a:xfrm>
          <a:prstGeom prst="rect">
            <a:avLst/>
          </a:prstGeom>
          <a:noFill/>
          <a:ln w="12700" algn="ctr">
            <a:solidFill>
              <a:srgbClr val="DDDDD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zh-CN" altLang="zh-CN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 Box 110"/>
          <p:cNvSpPr txBox="1">
            <a:spLocks noChangeArrowheads="1"/>
          </p:cNvSpPr>
          <p:nvPr/>
        </p:nvSpPr>
        <p:spPr bwMode="auto">
          <a:xfrm>
            <a:off x="358080" y="29005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93" name="Text Box 111"/>
          <p:cNvSpPr txBox="1">
            <a:spLocks noChangeArrowheads="1"/>
          </p:cNvSpPr>
          <p:nvPr/>
        </p:nvSpPr>
        <p:spPr bwMode="auto">
          <a:xfrm>
            <a:off x="7749480" y="2900536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Customer</a:t>
            </a:r>
          </a:p>
        </p:txBody>
      </p:sp>
      <p:sp>
        <p:nvSpPr>
          <p:cNvPr id="94" name="Text Box 112"/>
          <p:cNvSpPr txBox="1">
            <a:spLocks noChangeArrowheads="1"/>
          </p:cNvSpPr>
          <p:nvPr/>
        </p:nvSpPr>
        <p:spPr bwMode="auto">
          <a:xfrm>
            <a:off x="1653480" y="2900536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Service Provider</a:t>
            </a:r>
          </a:p>
        </p:txBody>
      </p:sp>
      <p:sp>
        <p:nvSpPr>
          <p:cNvPr id="95" name="Line 113"/>
          <p:cNvSpPr>
            <a:spLocks noChangeShapeType="1"/>
          </p:cNvSpPr>
          <p:nvPr/>
        </p:nvSpPr>
        <p:spPr bwMode="auto">
          <a:xfrm>
            <a:off x="1272480" y="3814936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6" name="Line 114"/>
          <p:cNvSpPr>
            <a:spLocks noChangeShapeType="1"/>
          </p:cNvSpPr>
          <p:nvPr/>
        </p:nvSpPr>
        <p:spPr bwMode="auto">
          <a:xfrm>
            <a:off x="7520880" y="3814936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97" name="Rectangle 119"/>
          <p:cNvSpPr>
            <a:spLocks noChangeArrowheads="1"/>
          </p:cNvSpPr>
          <p:nvPr/>
        </p:nvSpPr>
        <p:spPr bwMode="auto">
          <a:xfrm>
            <a:off x="5920680" y="5064224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" name="Rectangle 120"/>
          <p:cNvSpPr>
            <a:spLocks noChangeArrowheads="1"/>
          </p:cNvSpPr>
          <p:nvPr/>
        </p:nvSpPr>
        <p:spPr bwMode="auto">
          <a:xfrm>
            <a:off x="2948880" y="5064224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Rectangle 121"/>
          <p:cNvSpPr>
            <a:spLocks noChangeArrowheads="1"/>
          </p:cNvSpPr>
          <p:nvPr/>
        </p:nvSpPr>
        <p:spPr bwMode="auto">
          <a:xfrm>
            <a:off x="1729680" y="5064224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0" name="Rectangle 122"/>
          <p:cNvSpPr>
            <a:spLocks noChangeArrowheads="1"/>
          </p:cNvSpPr>
          <p:nvPr/>
        </p:nvSpPr>
        <p:spPr bwMode="auto">
          <a:xfrm>
            <a:off x="7216080" y="5064224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" name="Text Box 133"/>
          <p:cNvSpPr txBox="1">
            <a:spLocks noChangeArrowheads="1"/>
          </p:cNvSpPr>
          <p:nvPr/>
        </p:nvSpPr>
        <p:spPr bwMode="auto">
          <a:xfrm>
            <a:off x="152399" y="4985257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Service OAM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" name="Line 9"/>
          <p:cNvSpPr>
            <a:spLocks noChangeShapeType="1"/>
          </p:cNvSpPr>
          <p:nvPr/>
        </p:nvSpPr>
        <p:spPr bwMode="auto">
          <a:xfrm flipV="1">
            <a:off x="1175246" y="6004519"/>
            <a:ext cx="6802834" cy="1453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zh-CN" altLang="en-US"/>
          </a:p>
        </p:txBody>
      </p:sp>
      <p:sp>
        <p:nvSpPr>
          <p:cNvPr id="103" name="Rectangle 115"/>
          <p:cNvSpPr>
            <a:spLocks noChangeArrowheads="1"/>
          </p:cNvSpPr>
          <p:nvPr/>
        </p:nvSpPr>
        <p:spPr bwMode="auto">
          <a:xfrm>
            <a:off x="1115616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Rectangle 116"/>
          <p:cNvSpPr>
            <a:spLocks noChangeArrowheads="1"/>
          </p:cNvSpPr>
          <p:nvPr/>
        </p:nvSpPr>
        <p:spPr bwMode="auto">
          <a:xfrm>
            <a:off x="79018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" name="Rectangle 117"/>
          <p:cNvSpPr>
            <a:spLocks noChangeArrowheads="1"/>
          </p:cNvSpPr>
          <p:nvPr/>
        </p:nvSpPr>
        <p:spPr bwMode="auto">
          <a:xfrm>
            <a:off x="17296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6" name="Rectangle 118"/>
          <p:cNvSpPr>
            <a:spLocks noChangeArrowheads="1"/>
          </p:cNvSpPr>
          <p:nvPr/>
        </p:nvSpPr>
        <p:spPr bwMode="auto">
          <a:xfrm>
            <a:off x="72160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7" name="Text Box 133"/>
          <p:cNvSpPr txBox="1">
            <a:spLocks noChangeArrowheads="1"/>
          </p:cNvSpPr>
          <p:nvPr/>
        </p:nvSpPr>
        <p:spPr bwMode="auto">
          <a:xfrm>
            <a:off x="152399" y="5857897"/>
            <a:ext cx="10486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Link OAM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8" name="Rectangle 120"/>
          <p:cNvSpPr>
            <a:spLocks noChangeArrowheads="1"/>
          </p:cNvSpPr>
          <p:nvPr/>
        </p:nvSpPr>
        <p:spPr bwMode="auto">
          <a:xfrm>
            <a:off x="2186880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左右箭头 108"/>
          <p:cNvSpPr/>
          <p:nvPr/>
        </p:nvSpPr>
        <p:spPr bwMode="auto">
          <a:xfrm>
            <a:off x="1843980" y="6109593"/>
            <a:ext cx="338137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0" name="左右箭头 109"/>
          <p:cNvSpPr/>
          <p:nvPr/>
        </p:nvSpPr>
        <p:spPr bwMode="auto">
          <a:xfrm>
            <a:off x="1315343" y="6117878"/>
            <a:ext cx="338137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1" name="左右箭头 110"/>
          <p:cNvSpPr/>
          <p:nvPr/>
        </p:nvSpPr>
        <p:spPr bwMode="auto">
          <a:xfrm>
            <a:off x="7380312" y="6093296"/>
            <a:ext cx="487785" cy="144801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2" name="Text Box 15"/>
          <p:cNvSpPr txBox="1">
            <a:spLocks noChangeArrowheads="1"/>
          </p:cNvSpPr>
          <p:nvPr/>
        </p:nvSpPr>
        <p:spPr bwMode="auto">
          <a:xfrm>
            <a:off x="1081980" y="6228454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3" name="Text Box 15"/>
          <p:cNvSpPr txBox="1">
            <a:spLocks noChangeArrowheads="1"/>
          </p:cNvSpPr>
          <p:nvPr/>
        </p:nvSpPr>
        <p:spPr bwMode="auto">
          <a:xfrm>
            <a:off x="1845964" y="6228453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4" name="右弧形箭头 113"/>
          <p:cNvSpPr/>
          <p:nvPr/>
        </p:nvSpPr>
        <p:spPr bwMode="auto">
          <a:xfrm flipV="1">
            <a:off x="7291486" y="5296246"/>
            <a:ext cx="305594" cy="581026"/>
          </a:xfrm>
          <a:prstGeom prst="curvedLeftArrow">
            <a:avLst>
              <a:gd name="adj1" fmla="val 25000"/>
              <a:gd name="adj2" fmla="val 50000"/>
              <a:gd name="adj3" fmla="val 32143"/>
            </a:avLst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左箭头 114"/>
          <p:cNvSpPr/>
          <p:nvPr/>
        </p:nvSpPr>
        <p:spPr bwMode="auto">
          <a:xfrm>
            <a:off x="6587312" y="4835293"/>
            <a:ext cx="461963" cy="153888"/>
          </a:xfrm>
          <a:prstGeom prst="leftArrow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6" name="左箭头 115"/>
          <p:cNvSpPr/>
          <p:nvPr/>
        </p:nvSpPr>
        <p:spPr bwMode="auto">
          <a:xfrm>
            <a:off x="7588929" y="5787008"/>
            <a:ext cx="461963" cy="153888"/>
          </a:xfrm>
          <a:prstGeom prst="leftArrow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7" name="Text Box 14"/>
          <p:cNvSpPr txBox="1">
            <a:spLocks noChangeArrowheads="1"/>
          </p:cNvSpPr>
          <p:nvPr/>
        </p:nvSpPr>
        <p:spPr bwMode="auto">
          <a:xfrm>
            <a:off x="8053486" y="5529912"/>
            <a:ext cx="96103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Remote failure indication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8" name="Text Box 14"/>
          <p:cNvSpPr txBox="1">
            <a:spLocks noChangeArrowheads="1"/>
          </p:cNvSpPr>
          <p:nvPr/>
        </p:nvSpPr>
        <p:spPr bwMode="auto">
          <a:xfrm>
            <a:off x="4701480" y="5479119"/>
            <a:ext cx="27704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accent2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 to 802.1ag interworking</a:t>
            </a:r>
            <a:endParaRPr lang="en-US" altLang="zh-CN" sz="1400" dirty="0">
              <a:solidFill>
                <a:schemeClr val="accent2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19" name="Group 36"/>
          <p:cNvGrpSpPr>
            <a:grpSpLocks/>
          </p:cNvGrpSpPr>
          <p:nvPr/>
        </p:nvGrpSpPr>
        <p:grpSpPr bwMode="auto">
          <a:xfrm>
            <a:off x="2102768" y="3284984"/>
            <a:ext cx="381000" cy="381000"/>
            <a:chOff x="1008" y="2208"/>
            <a:chExt cx="288" cy="288"/>
          </a:xfrm>
        </p:grpSpPr>
        <p:sp>
          <p:nvSpPr>
            <p:cNvPr id="120" name="Rectangle 37"/>
            <p:cNvSpPr>
              <a:spLocks noChangeArrowheads="1"/>
            </p:cNvSpPr>
            <p:nvPr/>
          </p:nvSpPr>
          <p:spPr bwMode="auto">
            <a:xfrm>
              <a:off x="1008" y="2240"/>
              <a:ext cx="288" cy="256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Rectangle 38"/>
            <p:cNvSpPr>
              <a:spLocks noChangeArrowheads="1"/>
            </p:cNvSpPr>
            <p:nvPr/>
          </p:nvSpPr>
          <p:spPr bwMode="auto">
            <a:xfrm>
              <a:off x="1116" y="2240"/>
              <a:ext cx="72" cy="25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Rectangle 39"/>
            <p:cNvSpPr>
              <a:spLocks noChangeArrowheads="1"/>
            </p:cNvSpPr>
            <p:nvPr/>
          </p:nvSpPr>
          <p:spPr bwMode="auto">
            <a:xfrm>
              <a:off x="118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Rectangle 40"/>
            <p:cNvSpPr>
              <a:spLocks noChangeArrowheads="1"/>
            </p:cNvSpPr>
            <p:nvPr/>
          </p:nvSpPr>
          <p:spPr bwMode="auto">
            <a:xfrm>
              <a:off x="1008" y="2336"/>
              <a:ext cx="1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Text Box 41"/>
            <p:cNvSpPr txBox="1">
              <a:spLocks noChangeArrowheads="1"/>
            </p:cNvSpPr>
            <p:nvPr/>
          </p:nvSpPr>
          <p:spPr bwMode="auto">
            <a:xfrm>
              <a:off x="1084" y="2208"/>
              <a:ext cx="139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zh-CN" altLang="zh-CN" sz="1600" b="1">
                <a:latin typeface="FuturaA Bk BT" pitchFamily="34" charset="0"/>
              </a:endParaRPr>
            </a:p>
          </p:txBody>
        </p:sp>
      </p:grpSp>
      <p:grpSp>
        <p:nvGrpSpPr>
          <p:cNvPr id="125" name="Group 157"/>
          <p:cNvGrpSpPr>
            <a:grpSpLocks/>
          </p:cNvGrpSpPr>
          <p:nvPr/>
        </p:nvGrpSpPr>
        <p:grpSpPr bwMode="auto">
          <a:xfrm>
            <a:off x="7914999" y="4725144"/>
            <a:ext cx="833465" cy="625549"/>
            <a:chOff x="96" y="3312"/>
            <a:chExt cx="576" cy="432"/>
          </a:xfrm>
        </p:grpSpPr>
        <p:sp>
          <p:nvSpPr>
            <p:cNvPr id="126" name="Rectangle 144"/>
            <p:cNvSpPr>
              <a:spLocks noChangeArrowheads="1"/>
            </p:cNvSpPr>
            <p:nvPr/>
          </p:nvSpPr>
          <p:spPr bwMode="auto">
            <a:xfrm>
              <a:off x="144" y="3408"/>
              <a:ext cx="96" cy="9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Text Box 145"/>
            <p:cNvSpPr txBox="1">
              <a:spLocks noChangeArrowheads="1"/>
            </p:cNvSpPr>
            <p:nvPr/>
          </p:nvSpPr>
          <p:spPr bwMode="auto">
            <a:xfrm>
              <a:off x="240" y="3360"/>
              <a:ext cx="39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zh-CN" sz="14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MEP</a:t>
              </a:r>
              <a:endPara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144" y="355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Text Box 147"/>
            <p:cNvSpPr txBox="1">
              <a:spLocks noChangeArrowheads="1"/>
            </p:cNvSpPr>
            <p:nvPr/>
          </p:nvSpPr>
          <p:spPr bwMode="auto">
            <a:xfrm>
              <a:off x="240" y="3504"/>
              <a:ext cx="43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zh-CN" sz="14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MIP</a:t>
              </a:r>
              <a:endParaRPr lang="en-US" altLang="zh-CN" sz="1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0" name="Rectangle 148"/>
            <p:cNvSpPr>
              <a:spLocks noChangeArrowheads="1"/>
            </p:cNvSpPr>
            <p:nvPr/>
          </p:nvSpPr>
          <p:spPr bwMode="auto">
            <a:xfrm>
              <a:off x="96" y="3312"/>
              <a:ext cx="489" cy="432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31" name="Rectangle 120"/>
          <p:cNvSpPr>
            <a:spLocks noChangeArrowheads="1"/>
          </p:cNvSpPr>
          <p:nvPr/>
        </p:nvSpPr>
        <p:spPr bwMode="auto">
          <a:xfrm>
            <a:off x="2959562" y="592832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" name="左右箭头 131"/>
          <p:cNvSpPr/>
          <p:nvPr/>
        </p:nvSpPr>
        <p:spPr bwMode="auto">
          <a:xfrm>
            <a:off x="2339752" y="6093296"/>
            <a:ext cx="612000" cy="15388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Text Box 15"/>
          <p:cNvSpPr txBox="1">
            <a:spLocks noChangeArrowheads="1"/>
          </p:cNvSpPr>
          <p:nvPr/>
        </p:nvSpPr>
        <p:spPr bwMode="auto">
          <a:xfrm>
            <a:off x="2574859" y="6212156"/>
            <a:ext cx="14210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1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802.3ah</a:t>
            </a:r>
            <a:endParaRPr lang="en-US" altLang="zh-CN" sz="1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3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Introducing Network Management Service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9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Network Management </a:t>
            </a:r>
            <a:r>
              <a:rPr lang="en-US" altLang="zh-CN" dirty="0" smtClean="0"/>
              <a:t>Service (NMS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NMS performs management functions through the management interface to multiple Network Elements (NE)</a:t>
            </a:r>
          </a:p>
          <a:p>
            <a:pPr lvl="1"/>
            <a:r>
              <a:rPr lang="en-US" altLang="zh-CN" sz="2000" dirty="0"/>
              <a:t>It is a network management application, and can be as simple as a command generator</a:t>
            </a:r>
          </a:p>
          <a:p>
            <a:pPr lvl="1"/>
            <a:r>
              <a:rPr lang="en-US" altLang="zh-CN" sz="2000" dirty="0"/>
              <a:t>Focus on managing the functions related to the interaction between multiple network elements</a:t>
            </a:r>
          </a:p>
          <a:p>
            <a:pPr lvl="1"/>
            <a:r>
              <a:rPr lang="en-US" altLang="zh-CN" sz="2000" dirty="0"/>
              <a:t>Perform functions for distribution of network resources: configuration, control and supervision of the network</a:t>
            </a:r>
          </a:p>
          <a:p>
            <a:pPr lvl="1"/>
            <a:r>
              <a:rPr lang="en-US" altLang="zh-CN" sz="2000" dirty="0"/>
              <a:t>These functions can achieve fault diagnostics and maintenance (FDM), configuration management, performance management, security management, and so on 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1819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802.3ah OAM Client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OAM client responsibilities </a:t>
            </a:r>
            <a:r>
              <a:rPr lang="en-US" altLang="zh-CN" sz="2800" dirty="0"/>
              <a:t>– integral role in establishing and managing OAM on a link</a:t>
            </a:r>
          </a:p>
          <a:p>
            <a:pPr lvl="1"/>
            <a:r>
              <a:rPr lang="en-US" altLang="zh-CN" sz="2400" dirty="0"/>
              <a:t>Enable and configure the OAM sublayer entity</a:t>
            </a:r>
          </a:p>
          <a:p>
            <a:pPr lvl="1"/>
            <a:r>
              <a:rPr lang="en-US" altLang="zh-CN" sz="2400" dirty="0"/>
              <a:t>Link events are </a:t>
            </a:r>
            <a:r>
              <a:rPr lang="en-US" altLang="zh-CN" sz="2400" dirty="0" smtClean="0"/>
              <a:t>signaled </a:t>
            </a:r>
            <a:r>
              <a:rPr lang="en-US" altLang="zh-CN" sz="2400" dirty="0"/>
              <a:t>between peer OAM client entities</a:t>
            </a:r>
          </a:p>
          <a:p>
            <a:endParaRPr lang="zh-CN" altLang="en-US" sz="2800" dirty="0"/>
          </a:p>
        </p:txBody>
      </p:sp>
      <p:sp>
        <p:nvSpPr>
          <p:cNvPr id="11" name="圆角矩形 10"/>
          <p:cNvSpPr/>
          <p:nvPr/>
        </p:nvSpPr>
        <p:spPr bwMode="auto">
          <a:xfrm>
            <a:off x="1187624" y="4342150"/>
            <a:ext cx="2592288" cy="17281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468149" y="5544865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2470953" y="5805328"/>
            <a:ext cx="5196" cy="576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 flipV="1">
            <a:off x="2483768" y="6356473"/>
            <a:ext cx="3958711" cy="19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矩形 14"/>
          <p:cNvSpPr/>
          <p:nvPr/>
        </p:nvSpPr>
        <p:spPr bwMode="auto">
          <a:xfrm>
            <a:off x="1468149" y="5065889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control (optional)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468149" y="4801047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sublayer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468149" y="5309416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468149" y="4536205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548149" y="4536205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圆角矩形 19"/>
          <p:cNvSpPr/>
          <p:nvPr/>
        </p:nvSpPr>
        <p:spPr bwMode="auto">
          <a:xfrm>
            <a:off x="5148064" y="4343705"/>
            <a:ext cx="2592288" cy="172663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434479" y="5554853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PHY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434479" y="5062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control (optional)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5434479" y="4810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sublayer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5434479" y="5314852"/>
            <a:ext cx="201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514479" y="4565614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434479" y="4565614"/>
            <a:ext cx="936000" cy="252000"/>
          </a:xfrm>
          <a:prstGeom prst="rect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client</a:t>
            </a:r>
            <a:endParaRPr kumimoji="0" lang="zh-CN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7" name="直接连接符 26"/>
          <p:cNvCxnSpPr/>
          <p:nvPr/>
        </p:nvCxnSpPr>
        <p:spPr bwMode="auto">
          <a:xfrm>
            <a:off x="6442479" y="5790573"/>
            <a:ext cx="0" cy="576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680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Fits in a Common Structure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673020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673020" y="414908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673020" y="551723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635896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635896" y="4149080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635896" y="5517232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802.3ah</a:t>
            </a:r>
            <a:endParaRPr lang="zh-CN" alt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491880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802.1ag</a:t>
            </a:r>
            <a:endParaRPr lang="zh-CN" altLang="en-US" sz="1600" dirty="0"/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395536" y="292494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395536" y="400506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6516456" y="2060848"/>
            <a:ext cx="2160000" cy="64807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16456" y="3212976"/>
            <a:ext cx="2160000" cy="49837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Controller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26" name="直接箭头连接符 25"/>
          <p:cNvCxnSpPr>
            <a:stCxn id="18" idx="2"/>
            <a:endCxn id="19" idx="0"/>
          </p:cNvCxnSpPr>
          <p:nvPr/>
        </p:nvCxnSpPr>
        <p:spPr bwMode="auto">
          <a:xfrm>
            <a:off x="7596456" y="2708920"/>
            <a:ext cx="0" cy="50405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31" name="矩形 30"/>
          <p:cNvSpPr/>
          <p:nvPr/>
        </p:nvSpPr>
        <p:spPr bwMode="auto">
          <a:xfrm>
            <a:off x="2185292" y="415028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2185292" y="5518438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076168" y="4150286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076168" y="5518438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上下箭头 4"/>
          <p:cNvSpPr/>
          <p:nvPr/>
        </p:nvSpPr>
        <p:spPr bwMode="auto">
          <a:xfrm>
            <a:off x="997004" y="3715265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上下箭头 34"/>
          <p:cNvSpPr/>
          <p:nvPr/>
        </p:nvSpPr>
        <p:spPr bwMode="auto">
          <a:xfrm>
            <a:off x="2509276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上下箭头 35"/>
          <p:cNvSpPr/>
          <p:nvPr/>
        </p:nvSpPr>
        <p:spPr bwMode="auto">
          <a:xfrm>
            <a:off x="3995880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上下箭头 36"/>
          <p:cNvSpPr/>
          <p:nvPr/>
        </p:nvSpPr>
        <p:spPr bwMode="auto">
          <a:xfrm>
            <a:off x="5436152" y="371708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上下箭头 37"/>
          <p:cNvSpPr/>
          <p:nvPr/>
        </p:nvSpPr>
        <p:spPr bwMode="auto">
          <a:xfrm>
            <a:off x="997004" y="4654342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上下箭头 38"/>
          <p:cNvSpPr/>
          <p:nvPr/>
        </p:nvSpPr>
        <p:spPr bwMode="auto">
          <a:xfrm>
            <a:off x="2509276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上下箭头 39"/>
          <p:cNvSpPr/>
          <p:nvPr/>
        </p:nvSpPr>
        <p:spPr bwMode="auto">
          <a:xfrm>
            <a:off x="3995880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上下箭头 40"/>
          <p:cNvSpPr/>
          <p:nvPr/>
        </p:nvSpPr>
        <p:spPr bwMode="auto">
          <a:xfrm>
            <a:off x="5436152" y="465615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2" name="直接箭头连接符 41"/>
          <p:cNvCxnSpPr>
            <a:stCxn id="7" idx="3"/>
            <a:endCxn id="32" idx="1"/>
          </p:cNvCxnSpPr>
          <p:nvPr/>
        </p:nvCxnSpPr>
        <p:spPr bwMode="auto">
          <a:xfrm>
            <a:off x="1609020" y="5769260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" name="直接箭头连接符 42"/>
          <p:cNvCxnSpPr>
            <a:endCxn id="34" idx="1"/>
          </p:cNvCxnSpPr>
          <p:nvPr/>
        </p:nvCxnSpPr>
        <p:spPr bwMode="auto">
          <a:xfrm>
            <a:off x="4643896" y="5760279"/>
            <a:ext cx="432272" cy="10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85140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OAMPDU</a:t>
            </a:r>
            <a:endParaRPr lang="zh-CN" alt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276266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CFM message</a:t>
            </a:r>
            <a:endParaRPr lang="zh-CN" altLang="en-US" sz="1600" dirty="0"/>
          </a:p>
        </p:txBody>
      </p:sp>
      <p:sp>
        <p:nvSpPr>
          <p:cNvPr id="49" name="矩形 48"/>
          <p:cNvSpPr/>
          <p:nvPr/>
        </p:nvSpPr>
        <p:spPr bwMode="auto">
          <a:xfrm>
            <a:off x="6516456" y="4652088"/>
            <a:ext cx="2160000" cy="49837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Interface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50" name="直接箭头连接符 49"/>
          <p:cNvCxnSpPr>
            <a:stCxn id="19" idx="2"/>
            <a:endCxn id="49" idx="0"/>
          </p:cNvCxnSpPr>
          <p:nvPr/>
        </p:nvCxnSpPr>
        <p:spPr bwMode="auto">
          <a:xfrm>
            <a:off x="7596456" y="3711352"/>
            <a:ext cx="0" cy="94073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1187624" y="4911551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802.3 OAM service interface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211960" y="3787225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Ex. SNMP interface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212162" y="4941168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 management interface (LMI)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372200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OmniRAN</a:t>
            </a:r>
            <a:endParaRPr lang="zh-CN" altLang="en-US" sz="1600" dirty="0"/>
          </a:p>
        </p:txBody>
      </p:sp>
      <p:sp>
        <p:nvSpPr>
          <p:cNvPr id="44" name="矩形 43"/>
          <p:cNvSpPr/>
          <p:nvPr/>
        </p:nvSpPr>
        <p:spPr bwMode="auto">
          <a:xfrm>
            <a:off x="673020" y="321270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3635896" y="3212976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EM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上下箭头 47"/>
          <p:cNvSpPr/>
          <p:nvPr/>
        </p:nvSpPr>
        <p:spPr bwMode="auto">
          <a:xfrm>
            <a:off x="1753140" y="2708920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上下箭头 50"/>
          <p:cNvSpPr/>
          <p:nvPr/>
        </p:nvSpPr>
        <p:spPr bwMode="auto">
          <a:xfrm>
            <a:off x="4695588" y="2709192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36730" y="2924944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040153" y="2918429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4535996" y="3356992"/>
            <a:ext cx="147616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</a:t>
            </a:r>
            <a:endParaRPr lang="zh-CN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8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 Change </a:t>
            </a:r>
            <a:r>
              <a:rPr lang="en-US" altLang="zh-CN" dirty="0"/>
              <a:t>of NRM</a:t>
            </a:r>
            <a:endParaRPr lang="zh-CN" altLang="en-US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400" kern="0" dirty="0" smtClean="0"/>
              <a:t>Extend </a:t>
            </a:r>
            <a:r>
              <a:rPr lang="en-US" altLang="zh-CN" sz="2400" kern="0" dirty="0"/>
              <a:t>Subscription Service (SS) </a:t>
            </a:r>
            <a:r>
              <a:rPr lang="en-US" altLang="zh-CN" sz="2400" kern="0" dirty="0" smtClean="0"/>
              <a:t>to a general  management entity (NMS</a:t>
            </a:r>
            <a:r>
              <a:rPr lang="en-US" altLang="zh-CN" sz="2400" kern="0" dirty="0"/>
              <a:t>), </a:t>
            </a:r>
            <a:r>
              <a:rPr lang="en-US" altLang="zh-CN" sz="2400" kern="0" dirty="0" smtClean="0"/>
              <a:t>which provides </a:t>
            </a:r>
            <a:r>
              <a:rPr lang="en-US" altLang="zh-CN" sz="2400" kern="0" dirty="0"/>
              <a:t>security management </a:t>
            </a:r>
            <a:r>
              <a:rPr lang="en-US" altLang="zh-CN" sz="2400" kern="0" dirty="0" smtClean="0"/>
              <a:t>(AAA capability) </a:t>
            </a:r>
            <a:endParaRPr lang="en-US" altLang="zh-CN" sz="2400" kern="0" dirty="0"/>
          </a:p>
          <a:p>
            <a:pPr lvl="1"/>
            <a:r>
              <a:rPr lang="en-US" altLang="zh-CN" sz="2000" kern="0" dirty="0"/>
              <a:t>NMS includes more functions than </a:t>
            </a:r>
            <a:r>
              <a:rPr lang="en-US" altLang="zh-CN" sz="2000" kern="0" dirty="0" smtClean="0"/>
              <a:t>SS</a:t>
            </a:r>
          </a:p>
          <a:p>
            <a:pPr lvl="1"/>
            <a:r>
              <a:rPr lang="en-US" altLang="zh-CN" sz="2000" kern="0" dirty="0" smtClean="0"/>
              <a:t>NMS requirements for FDM will be specified in FDM chapter</a:t>
            </a:r>
            <a:endParaRPr lang="en-US" altLang="zh-CN" sz="2000" kern="0" dirty="0"/>
          </a:p>
          <a:p>
            <a:pPr lvl="1"/>
            <a:r>
              <a:rPr lang="en-US" altLang="zh-CN" sz="2000" kern="0" dirty="0"/>
              <a:t>R2, R4, and R11 will carry more information as a </a:t>
            </a:r>
            <a:r>
              <a:rPr lang="en-US" altLang="zh-CN" sz="2000" kern="0" dirty="0" smtClean="0"/>
              <a:t>result</a:t>
            </a:r>
            <a:endParaRPr lang="en-US" altLang="zh-CN" sz="1600" kern="0" dirty="0" smtClean="0"/>
          </a:p>
        </p:txBody>
      </p:sp>
      <p:pic>
        <p:nvPicPr>
          <p:cNvPr id="13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9476" y="3573016"/>
            <a:ext cx="5838868" cy="2947028"/>
          </a:xfrm>
          <a:prstGeom prst="rect">
            <a:avLst/>
          </a:prstGeom>
        </p:spPr>
      </p:pic>
      <p:sp>
        <p:nvSpPr>
          <p:cNvPr id="14" name="圆角矩形 13"/>
          <p:cNvSpPr/>
          <p:nvPr/>
        </p:nvSpPr>
        <p:spPr bwMode="auto">
          <a:xfrm>
            <a:off x="6356744" y="3717032"/>
            <a:ext cx="873332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3861048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R2, R4, R11 </a:t>
            </a:r>
            <a:r>
              <a:rPr lang="en-US" altLang="zh-CN" sz="1400" dirty="0" smtClean="0"/>
              <a:t>for OAM [N&lt;&gt;S]</a:t>
            </a:r>
          </a:p>
          <a:p>
            <a:r>
              <a:rPr lang="en-US" altLang="zh-CN" sz="1400" b="1" dirty="0" smtClean="0"/>
              <a:t>R1, R6, R3 </a:t>
            </a:r>
            <a:r>
              <a:rPr lang="en-US" altLang="zh-CN" sz="1400" dirty="0" smtClean="0"/>
              <a:t>for OAM [W&lt;&gt;E]</a:t>
            </a:r>
          </a:p>
          <a:p>
            <a:r>
              <a:rPr lang="en-US" altLang="zh-CN" sz="1400" b="1" dirty="0" smtClean="0"/>
              <a:t>R5, R7 </a:t>
            </a:r>
            <a:r>
              <a:rPr lang="en-US" altLang="zh-CN" sz="1400" dirty="0" smtClean="0"/>
              <a:t>for EM-NE interface [N&lt;&gt;S]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861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6008"/>
            <a:ext cx="7920880" cy="283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 ITU-T Y.2070</a:t>
            </a:r>
            <a:br>
              <a:rPr lang="en-US" altLang="zh-CN" dirty="0" smtClean="0"/>
            </a:br>
            <a:r>
              <a:rPr lang="en-US" altLang="zh-CN" dirty="0" smtClean="0"/>
              <a:t>Management Architecture </a:t>
            </a:r>
            <a:r>
              <a:rPr lang="en-US" altLang="zh-CN" dirty="0" smtClean="0"/>
              <a:t>of Home </a:t>
            </a:r>
            <a:r>
              <a:rPr lang="en-US" altLang="zh-CN" dirty="0" smtClean="0"/>
              <a:t>Network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Home network is complex: </a:t>
            </a:r>
            <a:r>
              <a:rPr lang="en-US" altLang="zh-CN" sz="2400" dirty="0" smtClean="0"/>
              <a:t>different types </a:t>
            </a:r>
            <a:r>
              <a:rPr lang="en-US" altLang="zh-CN" sz="2400" dirty="0" smtClean="0"/>
              <a:t>of technologies co-exist, complicated topology composed of various resources, difficult to maintain for end users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1115616" y="3089285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Resource </a:t>
            </a:r>
            <a:r>
              <a:rPr lang="en-US" altLang="zh-CN" dirty="0"/>
              <a:t>management function in the management PF 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707904" y="2996952"/>
            <a:ext cx="2403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Resource </a:t>
            </a:r>
            <a:r>
              <a:rPr lang="en-US" altLang="zh-CN" dirty="0"/>
              <a:t>information collector </a:t>
            </a:r>
            <a:r>
              <a:rPr lang="en-US" altLang="zh-CN" dirty="0" smtClean="0"/>
              <a:t>function: gets status, performance and configuration data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111463" y="2996952"/>
            <a:ext cx="2925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Managed </a:t>
            </a:r>
            <a:r>
              <a:rPr lang="en-US" altLang="zh-CN" dirty="0"/>
              <a:t>agent on the device executes configuring and gathering the home environment information by the instruction 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691680" y="468377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矩形标注 8"/>
          <p:cNvSpPr/>
          <p:nvPr/>
        </p:nvSpPr>
        <p:spPr bwMode="auto">
          <a:xfrm>
            <a:off x="467544" y="5877272"/>
            <a:ext cx="2448272" cy="648072"/>
          </a:xfrm>
          <a:prstGeom prst="wedgeRectCallout">
            <a:avLst>
              <a:gd name="adj1" fmla="val -1705"/>
              <a:gd name="adj2" fmla="val -92230"/>
            </a:avLst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Interfaces for remote administrators such as call centers and customer support centers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139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</a:t>
            </a:r>
            <a:br>
              <a:rPr lang="en-US" altLang="zh-CN" dirty="0" smtClean="0"/>
            </a:br>
            <a:r>
              <a:rPr lang="en-US" altLang="zh-CN" dirty="0" smtClean="0"/>
              <a:t>Mapping Y.2070 Architecture to NRM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Introducing NMS essentially extends the availability of network reference model of </a:t>
            </a:r>
            <a:r>
              <a:rPr lang="en-US" altLang="zh-CN" sz="2400" dirty="0" err="1" smtClean="0"/>
              <a:t>OmniRAN</a:t>
            </a:r>
            <a:endParaRPr lang="zh-CN" altLang="en-US" sz="2400" dirty="0"/>
          </a:p>
        </p:txBody>
      </p:sp>
      <p:pic>
        <p:nvPicPr>
          <p:cNvPr id="4" name="内容占位符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679878"/>
            <a:ext cx="7333584" cy="3701450"/>
          </a:xfrm>
          <a:prstGeom prst="rect">
            <a:avLst/>
          </a:prstGeom>
        </p:spPr>
      </p:pic>
      <p:sp>
        <p:nvSpPr>
          <p:cNvPr id="7" name="圆角矩形 6"/>
          <p:cNvSpPr/>
          <p:nvPr/>
        </p:nvSpPr>
        <p:spPr bwMode="auto">
          <a:xfrm>
            <a:off x="6610355" y="2983730"/>
            <a:ext cx="1114760" cy="576064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 (SS)</a:t>
            </a:r>
            <a:endParaRPr kumimoji="1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14973" y="4264054"/>
            <a:ext cx="1625480" cy="723512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Home gateway (HGW)</a:t>
            </a:r>
          </a:p>
        </p:txBody>
      </p:sp>
      <p:sp>
        <p:nvSpPr>
          <p:cNvPr id="9" name="正方形/長方形 20"/>
          <p:cNvSpPr/>
          <p:nvPr/>
        </p:nvSpPr>
        <p:spPr>
          <a:xfrm>
            <a:off x="3779912" y="4512329"/>
            <a:ext cx="1488531" cy="4354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Resource information collector</a:t>
            </a:r>
            <a:endParaRPr kumimoji="1" lang="ja-JP" altLang="en-US" sz="1050" dirty="0"/>
          </a:p>
        </p:txBody>
      </p:sp>
      <p:sp>
        <p:nvSpPr>
          <p:cNvPr id="10" name="正方形/長方形 7"/>
          <p:cNvSpPr/>
          <p:nvPr/>
        </p:nvSpPr>
        <p:spPr>
          <a:xfrm>
            <a:off x="3491880" y="5373991"/>
            <a:ext cx="720080" cy="504056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AP</a:t>
            </a:r>
          </a:p>
        </p:txBody>
      </p:sp>
      <p:sp>
        <p:nvSpPr>
          <p:cNvPr id="11" name="正方形/長方形 7"/>
          <p:cNvSpPr/>
          <p:nvPr/>
        </p:nvSpPr>
        <p:spPr>
          <a:xfrm>
            <a:off x="1691680" y="5373991"/>
            <a:ext cx="720080" cy="504056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End device</a:t>
            </a:r>
          </a:p>
        </p:txBody>
      </p:sp>
      <p:sp>
        <p:nvSpPr>
          <p:cNvPr id="12" name="雲 13"/>
          <p:cNvSpPr/>
          <p:nvPr/>
        </p:nvSpPr>
        <p:spPr>
          <a:xfrm>
            <a:off x="6441401" y="5200158"/>
            <a:ext cx="1803008" cy="864096"/>
          </a:xfrm>
          <a:prstGeom prst="cloud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/>
              <a:t>IP Network</a:t>
            </a:r>
            <a:endParaRPr kumimoji="1" lang="ja-JP" altLang="en-US" sz="1050" dirty="0"/>
          </a:p>
        </p:txBody>
      </p:sp>
      <p:sp>
        <p:nvSpPr>
          <p:cNvPr id="5" name="正方形/長方形 7"/>
          <p:cNvSpPr/>
          <p:nvPr/>
        </p:nvSpPr>
        <p:spPr>
          <a:xfrm>
            <a:off x="6633439" y="2636912"/>
            <a:ext cx="1068592" cy="1008112"/>
          </a:xfrm>
          <a:prstGeom prst="rect">
            <a:avLst/>
          </a:prstGeom>
          <a:solidFill>
            <a:srgbClr val="FFFF00"/>
          </a:solidFill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Management PF</a:t>
            </a:r>
          </a:p>
        </p:txBody>
      </p:sp>
      <p:sp>
        <p:nvSpPr>
          <p:cNvPr id="6" name="正方形/長方形 20"/>
          <p:cNvSpPr/>
          <p:nvPr/>
        </p:nvSpPr>
        <p:spPr>
          <a:xfrm>
            <a:off x="6685278" y="3018779"/>
            <a:ext cx="944745" cy="576064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dirty="0" smtClean="0"/>
              <a:t>Resource management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3215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Ethernet OAM Survey and </a:t>
            </a:r>
            <a:r>
              <a:rPr lang="en-US" altLang="zh-CN" dirty="0"/>
              <a:t>Introducing </a:t>
            </a:r>
            <a:r>
              <a:rPr lang="en-US" altLang="zh-CN" dirty="0" smtClean="0"/>
              <a:t>Network Management Service</a:t>
            </a: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2016-02-23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 smtClean="0"/>
              <a:t>IEEE </a:t>
            </a:r>
            <a:r>
              <a:rPr lang="en-US" altLang="zh-CN" sz="1400" dirty="0"/>
              <a:t>802.1ag-2007 "Local and metropolitan area networks – Virtual Bridged Local Area Networks, Amendment 5: Connectivity Fault </a:t>
            </a:r>
            <a:r>
              <a:rPr lang="en-US" altLang="zh-CN" sz="1400" dirty="0" smtClean="0"/>
              <a:t>Management"</a:t>
            </a:r>
            <a:endParaRPr lang="en-US" altLang="zh-CN" sz="1400" dirty="0"/>
          </a:p>
          <a:p>
            <a:r>
              <a:rPr lang="en-US" altLang="zh-CN" sz="1400" dirty="0" smtClean="0"/>
              <a:t>IEEE </a:t>
            </a:r>
            <a:r>
              <a:rPr lang="en-US" altLang="zh-CN" sz="1400" dirty="0"/>
              <a:t>802.3ah-2004 "Local and metropolitan area networks – Specific requirements, Part 3: Carrier Sense Multiple Access with Collision Detection (CSMA/CD) Access Method and Physical Layer Specifications, Amendment: Media Access Control Parameters, Physical Layers, and Management Parameters for Subscriber Access Networks" </a:t>
            </a:r>
          </a:p>
          <a:p>
            <a:r>
              <a:rPr lang="fr-FR" altLang="zh-CN" sz="1400" dirty="0" smtClean="0"/>
              <a:t>3GPP </a:t>
            </a:r>
            <a:r>
              <a:rPr lang="fr-FR" altLang="zh-CN" sz="1400" dirty="0"/>
              <a:t>TS 32.111-1 "Telecommunication management; Fault Management; Part 1: 3G Fault Management Requirements" (v12.2.0)</a:t>
            </a:r>
          </a:p>
          <a:p>
            <a:r>
              <a:rPr lang="en-US" altLang="zh-CN" sz="1400" dirty="0"/>
              <a:t>WMF-T31-119-R016v01 "WiMAX Forum Network Requirements; WiMAX Network Management: NMS to EMS Interface"</a:t>
            </a:r>
          </a:p>
          <a:p>
            <a:r>
              <a:rPr lang="en-US" altLang="zh-CN" sz="1400" dirty="0"/>
              <a:t>ITU-T Y.2070 "Next Generation Networks – Frameworks and functional architecture models, Requirements and architecture of the home energy management system and home network services" </a:t>
            </a:r>
            <a:r>
              <a:rPr lang="en-US" altLang="zh-CN" sz="1400" dirty="0" smtClean="0"/>
              <a:t>01/2015</a:t>
            </a:r>
          </a:p>
          <a:p>
            <a:r>
              <a:rPr lang="en-US" altLang="zh-CN" sz="1400" dirty="0" smtClean="0"/>
              <a:t>TR-1053 </a:t>
            </a:r>
            <a:r>
              <a:rPr lang="en-US" altLang="zh-CN" sz="1400" dirty="0"/>
              <a:t>"Customer support functions for home network service platform" (Edition 1.0)</a:t>
            </a:r>
          </a:p>
          <a:p>
            <a:r>
              <a:rPr lang="en-US" altLang="zh-CN" sz="1400" dirty="0" smtClean="0"/>
              <a:t>TR-1057 </a:t>
            </a:r>
            <a:r>
              <a:rPr lang="en-US" altLang="zh-CN" sz="1400" dirty="0"/>
              <a:t>"Customer support guideline for home network service" (Edition 1.0)</a:t>
            </a:r>
          </a:p>
          <a:p>
            <a:r>
              <a:rPr lang="en-US" altLang="zh-CN" sz="1400" dirty="0" smtClean="0"/>
              <a:t>Ethernet </a:t>
            </a:r>
            <a:r>
              <a:rPr lang="en-US" altLang="zh-CN" sz="1400" dirty="0"/>
              <a:t>OAM Tutorial, APRICOT 2007</a:t>
            </a:r>
          </a:p>
          <a:p>
            <a:r>
              <a:rPr lang="en-US" altLang="zh-CN" sz="1400" dirty="0"/>
              <a:t>Carrier Ethernet Operations, Administration and Maintenance, APNIC 35 Conference 2013 </a:t>
            </a:r>
          </a:p>
          <a:p>
            <a:r>
              <a:rPr lang="en-US" altLang="zh-CN" sz="1400" dirty="0"/>
              <a:t>http://www.ieee802.org/802_tutorials/04-July/802.1ag%20-%20CFM%20Tutorial%20-%20Part%201%20v2.ppt</a:t>
            </a:r>
          </a:p>
          <a:p>
            <a:r>
              <a:rPr lang="en-US" altLang="zh-CN" sz="1400" dirty="0"/>
              <a:t>Practical use of Ethernet OAM, </a:t>
            </a:r>
            <a:r>
              <a:rPr lang="en-US" altLang="zh-CN" sz="1400" dirty="0" err="1"/>
              <a:t>SwiNOG</a:t>
            </a:r>
            <a:r>
              <a:rPr lang="en-US" altLang="zh-CN" sz="1400" dirty="0"/>
              <a:t> 22, 2011</a:t>
            </a:r>
          </a:p>
          <a:p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246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Fault Diagnosis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OAM Concept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Operation, Administration, Maintenance &amp; Provision</a:t>
            </a:r>
          </a:p>
          <a:p>
            <a:pPr lvl="1"/>
            <a:r>
              <a:rPr lang="en-US" altLang="zh-CN" sz="2000" dirty="0" smtClean="0"/>
              <a:t>Fault analysis, performance monitoring, security management, configuration &amp; service provision</a:t>
            </a:r>
          </a:p>
          <a:p>
            <a:r>
              <a:rPr lang="en-US" altLang="zh-CN" sz="2400" dirty="0" smtClean="0"/>
              <a:t>OAM covers both N-S and W-E interfaces</a:t>
            </a:r>
            <a:endParaRPr lang="zh-CN" altLang="en-US" sz="2400" dirty="0"/>
          </a:p>
        </p:txBody>
      </p:sp>
      <p:sp>
        <p:nvSpPr>
          <p:cNvPr id="4" name="Parallelogram 30"/>
          <p:cNvSpPr>
            <a:spLocks noChangeArrowheads="1"/>
          </p:cNvSpPr>
          <p:nvPr/>
        </p:nvSpPr>
        <p:spPr bwMode="auto">
          <a:xfrm>
            <a:off x="2699320" y="3588089"/>
            <a:ext cx="4316413" cy="1006475"/>
          </a:xfrm>
          <a:prstGeom prst="parallelogram">
            <a:avLst>
              <a:gd name="adj" fmla="val 158759"/>
            </a:avLst>
          </a:prstGeom>
          <a:solidFill>
            <a:srgbClr val="A8C884"/>
          </a:solidFill>
          <a:ln w="19050"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sp>
        <p:nvSpPr>
          <p:cNvPr id="5" name="Parallelogram 11"/>
          <p:cNvSpPr>
            <a:spLocks noChangeArrowheads="1"/>
          </p:cNvSpPr>
          <p:nvPr/>
        </p:nvSpPr>
        <p:spPr bwMode="auto">
          <a:xfrm>
            <a:off x="2699320" y="5293064"/>
            <a:ext cx="4316413" cy="1006475"/>
          </a:xfrm>
          <a:prstGeom prst="parallelogram">
            <a:avLst>
              <a:gd name="adj" fmla="val 158759"/>
            </a:avLst>
          </a:prstGeom>
          <a:solidFill>
            <a:srgbClr val="A8C884"/>
          </a:solidFill>
          <a:ln w="19050"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320" y="3772239"/>
            <a:ext cx="8128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18"/>
          <p:cNvCxnSpPr/>
          <p:nvPr/>
        </p:nvCxnSpPr>
        <p:spPr>
          <a:xfrm rot="5400000">
            <a:off x="4093939" y="5457370"/>
            <a:ext cx="454025" cy="4556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"/>
          <p:cNvCxnSpPr/>
          <p:nvPr/>
        </p:nvCxnSpPr>
        <p:spPr>
          <a:xfrm>
            <a:off x="4569395" y="5505789"/>
            <a:ext cx="1520825" cy="349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2"/>
          <p:cNvCxnSpPr>
            <a:stCxn id="11" idx="2"/>
          </p:cNvCxnSpPr>
          <p:nvPr/>
        </p:nvCxnSpPr>
        <p:spPr>
          <a:xfrm rot="5400000">
            <a:off x="5047233" y="5762964"/>
            <a:ext cx="355600" cy="146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4"/>
          <p:cNvCxnSpPr/>
          <p:nvPr/>
        </p:nvCxnSpPr>
        <p:spPr>
          <a:xfrm>
            <a:off x="4093145" y="5988389"/>
            <a:ext cx="857250" cy="44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295" y="5416889"/>
            <a:ext cx="5159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545" y="5878851"/>
            <a:ext cx="582613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Content Placeholder 13" descr="router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818181"/>
              </a:clrFrom>
              <a:clrTo>
                <a:srgbClr val="81818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458" y="5366089"/>
            <a:ext cx="368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120" y="5931239"/>
            <a:ext cx="58261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83" y="3618251"/>
            <a:ext cx="8128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31"/>
          <p:cNvSpPr txBox="1">
            <a:spLocks noChangeArrowheads="1"/>
          </p:cNvSpPr>
          <p:nvPr/>
        </p:nvSpPr>
        <p:spPr bwMode="auto">
          <a:xfrm>
            <a:off x="2983285" y="3193231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Management </a:t>
            </a:r>
            <a:r>
              <a:rPr lang="en-US" altLang="zh-CN" sz="2000" dirty="0" smtClean="0"/>
              <a:t>Plane </a:t>
            </a:r>
            <a:r>
              <a:rPr lang="en-US" altLang="zh-CN" sz="1400" dirty="0" smtClean="0"/>
              <a:t>(NM,EM)</a:t>
            </a:r>
            <a:endParaRPr lang="en-US" altLang="zh-CN" sz="1400" dirty="0"/>
          </a:p>
        </p:txBody>
      </p:sp>
      <p:sp>
        <p:nvSpPr>
          <p:cNvPr id="17" name="TextBox 32"/>
          <p:cNvSpPr txBox="1">
            <a:spLocks noChangeArrowheads="1"/>
          </p:cNvSpPr>
          <p:nvPr/>
        </p:nvSpPr>
        <p:spPr bwMode="auto">
          <a:xfrm>
            <a:off x="2983285" y="4727914"/>
            <a:ext cx="360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Network </a:t>
            </a:r>
            <a:r>
              <a:rPr lang="en-US" altLang="zh-CN" sz="2000" dirty="0" smtClean="0"/>
              <a:t>Plane </a:t>
            </a:r>
            <a:r>
              <a:rPr lang="en-US" altLang="zh-CN" sz="1400" dirty="0" smtClean="0"/>
              <a:t>(</a:t>
            </a:r>
            <a:r>
              <a:rPr lang="en-US" altLang="zh-CN" sz="1400" dirty="0"/>
              <a:t>Network Elements)</a:t>
            </a:r>
          </a:p>
        </p:txBody>
      </p:sp>
      <p:cxnSp>
        <p:nvCxnSpPr>
          <p:cNvPr id="18" name="Straight Arrow Connector 38"/>
          <p:cNvCxnSpPr/>
          <p:nvPr/>
        </p:nvCxnSpPr>
        <p:spPr>
          <a:xfrm rot="5400000">
            <a:off x="6306914" y="4568370"/>
            <a:ext cx="739775" cy="1587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42"/>
          <p:cNvCxnSpPr/>
          <p:nvPr/>
        </p:nvCxnSpPr>
        <p:spPr>
          <a:xfrm>
            <a:off x="4364608" y="6529726"/>
            <a:ext cx="738187" cy="1588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Content Placeholder 13" descr="router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818181"/>
              </a:clrFrom>
              <a:clrTo>
                <a:srgbClr val="81818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670" y="5354976"/>
            <a:ext cx="3683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ight Brace 54"/>
          <p:cNvSpPr/>
          <p:nvPr/>
        </p:nvSpPr>
        <p:spPr>
          <a:xfrm flipH="1">
            <a:off x="2460476" y="3280114"/>
            <a:ext cx="215900" cy="3133725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sp>
        <p:nvSpPr>
          <p:cNvPr id="23" name="TextBox 55"/>
          <p:cNvSpPr txBox="1">
            <a:spLocks noChangeArrowheads="1"/>
          </p:cNvSpPr>
          <p:nvPr/>
        </p:nvSpPr>
        <p:spPr bwMode="auto">
          <a:xfrm>
            <a:off x="1547664" y="4686639"/>
            <a:ext cx="8175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/>
              <a:t>OAM&amp;P</a:t>
            </a:r>
            <a:endParaRPr lang="en-US" altLang="zh-CN" sz="1400"/>
          </a:p>
        </p:txBody>
      </p:sp>
      <p:sp>
        <p:nvSpPr>
          <p:cNvPr id="24" name="TextBox 55"/>
          <p:cNvSpPr txBox="1">
            <a:spLocks noChangeArrowheads="1"/>
          </p:cNvSpPr>
          <p:nvPr/>
        </p:nvSpPr>
        <p:spPr bwMode="auto">
          <a:xfrm>
            <a:off x="6780832" y="3988337"/>
            <a:ext cx="1683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N</a:t>
            </a:r>
            <a:endParaRPr lang="en-US" altLang="zh-CN" sz="1400" dirty="0"/>
          </a:p>
        </p:txBody>
      </p:sp>
      <p:sp>
        <p:nvSpPr>
          <p:cNvPr id="25" name="TextBox 55"/>
          <p:cNvSpPr txBox="1">
            <a:spLocks noChangeArrowheads="1"/>
          </p:cNvSpPr>
          <p:nvPr/>
        </p:nvSpPr>
        <p:spPr bwMode="auto">
          <a:xfrm>
            <a:off x="6792053" y="4683910"/>
            <a:ext cx="1458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/>
              <a:t>S</a:t>
            </a:r>
            <a:endParaRPr lang="en-US" altLang="zh-CN" sz="1400" dirty="0"/>
          </a:p>
        </p:txBody>
      </p:sp>
      <p:sp>
        <p:nvSpPr>
          <p:cNvPr id="26" name="TextBox 55"/>
          <p:cNvSpPr txBox="1">
            <a:spLocks noChangeArrowheads="1"/>
          </p:cNvSpPr>
          <p:nvPr/>
        </p:nvSpPr>
        <p:spPr bwMode="auto">
          <a:xfrm>
            <a:off x="4145982" y="6453336"/>
            <a:ext cx="2099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W</a:t>
            </a:r>
            <a:endParaRPr lang="en-US" altLang="zh-CN" sz="1400" dirty="0"/>
          </a:p>
        </p:txBody>
      </p:sp>
      <p:sp>
        <p:nvSpPr>
          <p:cNvPr id="27" name="TextBox 55"/>
          <p:cNvSpPr txBox="1">
            <a:spLocks noChangeArrowheads="1"/>
          </p:cNvSpPr>
          <p:nvPr/>
        </p:nvSpPr>
        <p:spPr bwMode="auto">
          <a:xfrm>
            <a:off x="5116421" y="6453336"/>
            <a:ext cx="141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E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1444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Specification Landscape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540010"/>
              </p:ext>
            </p:extLst>
          </p:nvPr>
        </p:nvGraphicFramePr>
        <p:xfrm>
          <a:off x="457200" y="1340768"/>
          <a:ext cx="8229600" cy="496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9613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Standard</a:t>
                      </a:r>
                      <a:r>
                        <a:rPr lang="en-US" altLang="zh-CN" baseline="0" dirty="0" smtClean="0"/>
                        <a:t> Organization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Specification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</a:t>
                      </a:r>
                      <a:r>
                        <a:rPr lang="en-US" altLang="zh-CN" baseline="0" dirty="0" smtClean="0"/>
                        <a:t> 802.3ah ‘link OAM’ [E&lt;&gt;W]</a:t>
                      </a:r>
                    </a:p>
                    <a:p>
                      <a:r>
                        <a:rPr lang="en-US" altLang="zh-CN" baseline="0" dirty="0" smtClean="0"/>
                        <a:t>IEEE 802.1ag ‘CFM’ [E&lt;&gt;W]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WMF-T31-119-R016v01 ‘NMS to EMS Interface’ [N&lt;&gt;S]</a:t>
                      </a:r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Y.1731 ‘Ethernet</a:t>
                      </a:r>
                      <a:r>
                        <a:rPr lang="en-US" altLang="zh-CN" baseline="0" dirty="0" smtClean="0"/>
                        <a:t> OAM’ [E&lt;&gt;W]</a:t>
                      </a:r>
                      <a:endParaRPr lang="zh-CN" altLang="en-US" dirty="0"/>
                    </a:p>
                  </a:txBody>
                  <a:tcPr/>
                </a:tc>
              </a:tr>
              <a:tr h="98786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3GPP TS 32.111-1 ‘3G Fault Management Requirements’ [N&lt;&gt;S]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79613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‘Ethernet Local Management Interface (E-LMI)</a:t>
                      </a:r>
                      <a:r>
                        <a:rPr lang="en-US" altLang="zh-CN" baseline="0" dirty="0" smtClean="0"/>
                        <a:t> [E&lt;&gt;W]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http://www.ieee.org/documents/ieee_mb_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06689"/>
            <a:ext cx="1584176" cy="45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3gpp.org/IMG/jpg/3GPP_TM_R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758" y="4716547"/>
            <a:ext cx="1044116" cy="6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IT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367" y="3766727"/>
            <a:ext cx="624787" cy="72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WiMAX Foru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47" y="3026769"/>
            <a:ext cx="256222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47" y="5733256"/>
            <a:ext cx="27622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8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Ethernet OAM Layering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OAM is layered</a:t>
            </a:r>
          </a:p>
          <a:p>
            <a:pPr lvl="1"/>
            <a:r>
              <a:rPr lang="en-US" altLang="zh-CN" sz="2400" dirty="0" smtClean="0"/>
              <a:t>Service layer OAM, network layer OAM, transport layer OAM</a:t>
            </a:r>
          </a:p>
          <a:p>
            <a:r>
              <a:rPr lang="en-US" altLang="zh-CN" sz="2800" dirty="0" smtClean="0"/>
              <a:t>Each layer supports its own OAM mechanisms</a:t>
            </a:r>
          </a:p>
          <a:p>
            <a:pPr lvl="1"/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05731" y="3861048"/>
            <a:ext cx="302433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Protocol building blocks for Ethernet OAM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 bwMode="auto">
          <a:xfrm>
            <a:off x="2141835" y="4365104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Service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141835" y="4941168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Network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141835" y="5517232"/>
            <a:ext cx="2376264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Transport Layer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90986" y="4365104"/>
            <a:ext cx="979241" cy="15841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670227" y="4941168"/>
            <a:ext cx="23762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zh-CN" altLang="en-US" sz="1800" dirty="0"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8139" y="49641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 smtClean="0"/>
              <a:t>802.1ag/Y.1731</a:t>
            </a:r>
            <a:endParaRPr lang="zh-CN" altLang="en-US" sz="1800" dirty="0"/>
          </a:p>
        </p:txBody>
      </p:sp>
      <p:sp>
        <p:nvSpPr>
          <p:cNvPr id="15" name="矩形 14"/>
          <p:cNvSpPr/>
          <p:nvPr/>
        </p:nvSpPr>
        <p:spPr bwMode="auto">
          <a:xfrm>
            <a:off x="5815731" y="4365104"/>
            <a:ext cx="2230760" cy="432048"/>
          </a:xfrm>
          <a:prstGeom prst="rect">
            <a:avLst/>
          </a:prstGeom>
          <a:solidFill>
            <a:srgbClr val="FFCC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 smtClean="0">
                <a:latin typeface="Times New Roman" charset="0"/>
              </a:rPr>
              <a:t>E-LMI</a:t>
            </a:r>
            <a:endParaRPr lang="zh-CN" altLang="en-US" sz="1800" dirty="0"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815731" y="5517232"/>
            <a:ext cx="2230760" cy="432048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 smtClean="0">
                <a:latin typeface="Times New Roman" charset="0"/>
              </a:rPr>
              <a:t>802.3ah</a:t>
            </a:r>
            <a:endParaRPr lang="zh-CN" altLang="en-US" sz="1800" dirty="0">
              <a:latin typeface="Times New Roman" charset="0"/>
            </a:endParaRPr>
          </a:p>
        </p:txBody>
      </p:sp>
      <p:sp>
        <p:nvSpPr>
          <p:cNvPr id="14" name="Right Brace 54"/>
          <p:cNvSpPr/>
          <p:nvPr/>
        </p:nvSpPr>
        <p:spPr>
          <a:xfrm flipH="1">
            <a:off x="1781795" y="4382417"/>
            <a:ext cx="215900" cy="1584000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endParaRPr lang="zh-CN" altLang="zh-CN"/>
          </a:p>
        </p:txBody>
      </p:sp>
      <p:cxnSp>
        <p:nvCxnSpPr>
          <p:cNvPr id="17" name="Straight Arrow Connector 42"/>
          <p:cNvCxnSpPr/>
          <p:nvPr/>
        </p:nvCxnSpPr>
        <p:spPr>
          <a:xfrm>
            <a:off x="899592" y="5157192"/>
            <a:ext cx="738187" cy="1588"/>
          </a:xfrm>
          <a:prstGeom prst="straightConnector1">
            <a:avLst/>
          </a:prstGeom>
          <a:ln w="19050"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55"/>
          <p:cNvSpPr txBox="1">
            <a:spLocks noChangeArrowheads="1"/>
          </p:cNvSpPr>
          <p:nvPr/>
        </p:nvSpPr>
        <p:spPr bwMode="auto">
          <a:xfrm>
            <a:off x="947578" y="5257205"/>
            <a:ext cx="2099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W</a:t>
            </a:r>
            <a:endParaRPr lang="en-US" altLang="zh-CN" sz="1400" dirty="0"/>
          </a:p>
        </p:txBody>
      </p:sp>
      <p:sp>
        <p:nvSpPr>
          <p:cNvPr id="19" name="TextBox 55"/>
          <p:cNvSpPr txBox="1">
            <a:spLocks noChangeArrowheads="1"/>
          </p:cNvSpPr>
          <p:nvPr/>
        </p:nvSpPr>
        <p:spPr bwMode="auto">
          <a:xfrm>
            <a:off x="1487662" y="5257205"/>
            <a:ext cx="1410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2000" dirty="0" smtClean="0"/>
              <a:t>E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6933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Carrier Ethernet OAM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3396"/>
              </p:ext>
            </p:extLst>
          </p:nvPr>
        </p:nvGraphicFramePr>
        <p:xfrm>
          <a:off x="401194" y="4077072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Carrier Ethernet Capabilities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Benefits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802.1ag Fault management per services/VLAN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End-to-end service manageability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IEEE 802.3ah Link protection</a:t>
                      </a:r>
                      <a:r>
                        <a:rPr lang="en-US" altLang="zh-CN" baseline="0" dirty="0" smtClean="0"/>
                        <a:t> and monitoring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First mile physical connectivity verification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MEF 16 E-LMI for customer premise equipment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Pro-active service status and availability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5289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OAM: 802.3ah</a:t>
            </a:r>
            <a:br>
              <a:rPr lang="en-US" altLang="zh-CN" dirty="0" smtClean="0"/>
            </a:br>
            <a:r>
              <a:rPr lang="en-US" altLang="zh-CN" dirty="0" smtClean="0"/>
              <a:t>Ethernet First Mile (EFM) OAM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Supports point-to-point </a:t>
            </a:r>
            <a:r>
              <a:rPr lang="en-US" altLang="zh-CN" sz="2400" dirty="0" smtClean="0"/>
              <a:t>(</a:t>
            </a:r>
            <a:r>
              <a:rPr lang="en-US" altLang="zh-CN" sz="2400" dirty="0"/>
              <a:t>single) link OAM</a:t>
            </a:r>
          </a:p>
          <a:p>
            <a:r>
              <a:rPr lang="en-US" altLang="zh-CN" sz="2400" dirty="0"/>
              <a:t>Monitors and supports troubleshooting individual links</a:t>
            </a:r>
          </a:p>
          <a:p>
            <a:r>
              <a:rPr lang="en-US" altLang="zh-CN" sz="2400" dirty="0"/>
              <a:t>Standards-based for Ethernet networks</a:t>
            </a:r>
          </a:p>
          <a:p>
            <a:pPr lvl="1"/>
            <a:r>
              <a:rPr lang="en-US" altLang="zh-CN" sz="2000" dirty="0"/>
              <a:t>Interoperates in a multivendor environment</a:t>
            </a:r>
          </a:p>
          <a:p>
            <a:r>
              <a:rPr lang="en-US" altLang="zh-CN" sz="2400" dirty="0" smtClean="0"/>
              <a:t>Uses </a:t>
            </a:r>
            <a:r>
              <a:rPr lang="en-US" altLang="zh-CN" sz="2400" dirty="0"/>
              <a:t>standard Ethernet frames, called </a:t>
            </a:r>
            <a:r>
              <a:rPr lang="en-US" altLang="zh-CN" sz="2400" dirty="0" smtClean="0"/>
              <a:t>OAMPDUs</a:t>
            </a:r>
          </a:p>
          <a:p>
            <a:pPr lvl="1"/>
            <a:r>
              <a:rPr lang="en-US" altLang="zh-CN" sz="2000" dirty="0"/>
              <a:t>OAMPDU is sourced and terminated at both ends of a </a:t>
            </a:r>
            <a:r>
              <a:rPr lang="en-US" altLang="zh-CN" sz="2000" dirty="0" smtClean="0"/>
              <a:t>link, not </a:t>
            </a:r>
            <a:r>
              <a:rPr lang="en-US" altLang="zh-CN" sz="2000" dirty="0"/>
              <a:t>relayed by </a:t>
            </a:r>
            <a:r>
              <a:rPr lang="en-US" altLang="zh-CN" sz="2000" dirty="0" smtClean="0"/>
              <a:t>bridges</a:t>
            </a:r>
          </a:p>
          <a:p>
            <a:pPr lvl="1"/>
            <a:r>
              <a:rPr lang="en-US" altLang="zh-CN" sz="2000" dirty="0" smtClean="0"/>
              <a:t>Types: </a:t>
            </a:r>
          </a:p>
          <a:p>
            <a:pPr lvl="2"/>
            <a:r>
              <a:rPr lang="en-US" altLang="zh-CN" sz="1600" dirty="0"/>
              <a:t>Information OAMPDU</a:t>
            </a:r>
          </a:p>
          <a:p>
            <a:pPr lvl="2"/>
            <a:r>
              <a:rPr lang="en-US" altLang="zh-CN" sz="1600" dirty="0"/>
              <a:t>Event Notification OAMPDU</a:t>
            </a:r>
          </a:p>
          <a:p>
            <a:pPr lvl="2"/>
            <a:r>
              <a:rPr lang="en-US" altLang="zh-CN" sz="1600" dirty="0"/>
              <a:t>Variable Request OAMPDU</a:t>
            </a:r>
          </a:p>
          <a:p>
            <a:pPr lvl="2"/>
            <a:r>
              <a:rPr lang="en-US" altLang="zh-CN" sz="1600" dirty="0"/>
              <a:t>Variable Response OAMPDU</a:t>
            </a:r>
          </a:p>
          <a:p>
            <a:pPr lvl="2"/>
            <a:r>
              <a:rPr lang="en-US" altLang="zh-CN" sz="1600" dirty="0"/>
              <a:t>Loopback Control OAMPDU</a:t>
            </a:r>
          </a:p>
          <a:p>
            <a:pPr lvl="2"/>
            <a:r>
              <a:rPr lang="en-US" altLang="zh-CN" sz="1600" dirty="0"/>
              <a:t>Organization Specific </a:t>
            </a:r>
            <a:r>
              <a:rPr lang="en-US" altLang="zh-CN" sz="1600" dirty="0" smtClean="0"/>
              <a:t>OAMPDU</a:t>
            </a:r>
          </a:p>
          <a:p>
            <a:pPr lvl="1"/>
            <a:endParaRPr lang="zh-CN" altLang="en-US" sz="2000" dirty="0"/>
          </a:p>
        </p:txBody>
      </p:sp>
      <p:pic>
        <p:nvPicPr>
          <p:cNvPr id="4" name="Picture 3" descr="Large Enterpr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613" y="4834855"/>
            <a:ext cx="339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244951" y="5190455"/>
            <a:ext cx="2347912" cy="0"/>
          </a:xfrm>
          <a:prstGeom prst="line">
            <a:avLst/>
          </a:prstGeom>
          <a:noFill/>
          <a:ln w="38100">
            <a:solidFill>
              <a:srgbClr val="4A4A4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6" name="Line 20"/>
          <p:cNvSpPr>
            <a:spLocks noChangeShapeType="1"/>
          </p:cNvSpPr>
          <p:nvPr/>
        </p:nvSpPr>
        <p:spPr bwMode="auto">
          <a:xfrm>
            <a:off x="5271938" y="5550817"/>
            <a:ext cx="633413" cy="0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7" name="Line 27"/>
          <p:cNvSpPr>
            <a:spLocks noChangeShapeType="1"/>
          </p:cNvSpPr>
          <p:nvPr/>
        </p:nvSpPr>
        <p:spPr bwMode="auto">
          <a:xfrm flipV="1">
            <a:off x="6948338" y="5547642"/>
            <a:ext cx="608013" cy="0"/>
          </a:xfrm>
          <a:prstGeom prst="line">
            <a:avLst/>
          </a:prstGeom>
          <a:noFill/>
          <a:ln w="31750">
            <a:solidFill>
              <a:srgbClr val="3366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5905351" y="5126955"/>
            <a:ext cx="0" cy="5873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Line 42"/>
          <p:cNvSpPr>
            <a:spLocks noChangeShapeType="1"/>
          </p:cNvSpPr>
          <p:nvPr/>
        </p:nvSpPr>
        <p:spPr bwMode="auto">
          <a:xfrm>
            <a:off x="6946751" y="5126955"/>
            <a:ext cx="0" cy="587375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Line 43"/>
          <p:cNvSpPr>
            <a:spLocks noChangeShapeType="1"/>
          </p:cNvSpPr>
          <p:nvPr/>
        </p:nvSpPr>
        <p:spPr bwMode="auto">
          <a:xfrm>
            <a:off x="5259238" y="5126955"/>
            <a:ext cx="0" cy="585787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1" name="Line 44"/>
          <p:cNvSpPr>
            <a:spLocks noChangeShapeType="1"/>
          </p:cNvSpPr>
          <p:nvPr/>
        </p:nvSpPr>
        <p:spPr bwMode="auto">
          <a:xfrm>
            <a:off x="7546826" y="5126955"/>
            <a:ext cx="0" cy="585787"/>
          </a:xfrm>
          <a:prstGeom prst="line">
            <a:avLst/>
          </a:prstGeom>
          <a:noFill/>
          <a:ln w="9525">
            <a:solidFill>
              <a:srgbClr val="C0C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pic>
        <p:nvPicPr>
          <p:cNvPr id="12" name="Picture 63" descr="Large Enterpri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663" y="4815805"/>
            <a:ext cx="33813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026" y="4799930"/>
            <a:ext cx="11128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288" y="5049167"/>
            <a:ext cx="280988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38" y="5049167"/>
            <a:ext cx="2794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463" y="5098380"/>
            <a:ext cx="1651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388" y="5098380"/>
            <a:ext cx="163513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5148113" y="5652417"/>
            <a:ext cx="900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200"/>
              <a:t>802.3ah</a:t>
            </a:r>
          </a:p>
          <a:p>
            <a:pPr algn="ctr"/>
            <a:r>
              <a:rPr lang="en-US" altLang="zh-CN" sz="1200"/>
              <a:t>OAM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6813401" y="5652417"/>
            <a:ext cx="900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200"/>
              <a:t>802.3ah</a:t>
            </a:r>
          </a:p>
          <a:p>
            <a:pPr algn="ctr"/>
            <a:r>
              <a:rPr lang="en-US" altLang="zh-CN" sz="1200"/>
              <a:t>OAM</a:t>
            </a:r>
          </a:p>
        </p:txBody>
      </p:sp>
    </p:spTree>
    <p:extLst>
      <p:ext uri="{BB962C8B-B14F-4D97-AF65-F5344CB8AC3E}">
        <p14:creationId xmlns:p14="http://schemas.microsoft.com/office/powerpoint/2010/main" val="26740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EFM OAM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Discovery</a:t>
            </a:r>
          </a:p>
          <a:p>
            <a:pPr lvl="1"/>
            <a:r>
              <a:rPr lang="en-US" altLang="zh-CN" sz="1800" dirty="0"/>
              <a:t>The first phase of Ethernet OAM</a:t>
            </a:r>
          </a:p>
          <a:p>
            <a:pPr lvl="1"/>
            <a:r>
              <a:rPr lang="en-US" altLang="zh-CN" sz="1800" dirty="0"/>
              <a:t>Identify the devices in the network along with their OAM capabilities</a:t>
            </a:r>
          </a:p>
          <a:p>
            <a:r>
              <a:rPr lang="en-US" altLang="zh-CN" sz="2000" dirty="0"/>
              <a:t>Remote failure indication</a:t>
            </a:r>
          </a:p>
          <a:p>
            <a:pPr lvl="1"/>
            <a:r>
              <a:rPr lang="en-US" altLang="zh-CN" sz="1800" dirty="0"/>
              <a:t>A mechanism for and OAM entity to convey slow degradation of Ethernet link to its peer via specific flags in the OAMPDU</a:t>
            </a:r>
          </a:p>
          <a:p>
            <a:r>
              <a:rPr lang="en-US" altLang="zh-CN" sz="2000" dirty="0"/>
              <a:t>Link monitoring</a:t>
            </a:r>
          </a:p>
          <a:p>
            <a:pPr lvl="1"/>
            <a:r>
              <a:rPr lang="en-US" altLang="zh-CN" sz="1800" dirty="0"/>
              <a:t>Detect and indicate link faults under a variety of conditions</a:t>
            </a:r>
          </a:p>
          <a:p>
            <a:r>
              <a:rPr lang="en-US" altLang="zh-CN" sz="2000" dirty="0"/>
              <a:t>Remote loopback</a:t>
            </a:r>
          </a:p>
          <a:p>
            <a:pPr lvl="1"/>
            <a:r>
              <a:rPr lang="en-US" altLang="zh-CN" sz="1800" dirty="0"/>
              <a:t>Help the administrator ensure the quality of links during installation when troubleshooting</a:t>
            </a:r>
          </a:p>
          <a:p>
            <a:r>
              <a:rPr lang="en-US" altLang="zh-CN" sz="2000" dirty="0"/>
              <a:t>Polling of MIB variables</a:t>
            </a:r>
          </a:p>
          <a:p>
            <a:pPr lvl="1"/>
            <a:r>
              <a:rPr lang="en-US" altLang="zh-CN" sz="1800" dirty="0"/>
              <a:t>A read-only access to remote MIB variables limited to a specific MIB branch and leaf</a:t>
            </a:r>
            <a:endParaRPr lang="zh-CN" altLang="en-US" sz="18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500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Service OAM: 802.1ag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Connectivity Fault Management (CFM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334458" cy="4525963"/>
          </a:xfrm>
        </p:spPr>
        <p:txBody>
          <a:bodyPr/>
          <a:lstStyle/>
          <a:p>
            <a:r>
              <a:rPr lang="en-US" altLang="zh-CN" sz="2400" dirty="0"/>
              <a:t>Facilitates</a:t>
            </a:r>
          </a:p>
          <a:p>
            <a:pPr lvl="1"/>
            <a:r>
              <a:rPr lang="en-US" altLang="zh-CN" sz="2000" dirty="0"/>
              <a:t>Path discovery</a:t>
            </a:r>
          </a:p>
          <a:p>
            <a:pPr lvl="1"/>
            <a:r>
              <a:rPr lang="en-US" altLang="zh-CN" sz="2000" dirty="0"/>
              <a:t>Fault detection</a:t>
            </a:r>
          </a:p>
          <a:p>
            <a:pPr lvl="1"/>
            <a:r>
              <a:rPr lang="en-US" altLang="zh-CN" sz="2000" dirty="0"/>
              <a:t>Fault verification and isolation</a:t>
            </a:r>
          </a:p>
          <a:p>
            <a:pPr lvl="1"/>
            <a:r>
              <a:rPr lang="en-US" altLang="zh-CN" sz="2000" dirty="0"/>
              <a:t>Fault notification</a:t>
            </a:r>
          </a:p>
          <a:p>
            <a:pPr lvl="1"/>
            <a:r>
              <a:rPr lang="en-US" altLang="zh-CN" sz="2000" dirty="0"/>
              <a:t>Fault recovery</a:t>
            </a:r>
          </a:p>
          <a:p>
            <a:r>
              <a:rPr lang="en-US" altLang="zh-CN" sz="2400" dirty="0"/>
              <a:t>Supports</a:t>
            </a:r>
          </a:p>
          <a:p>
            <a:pPr lvl="1"/>
            <a:r>
              <a:rPr lang="en-US" altLang="zh-CN" sz="2000" dirty="0"/>
              <a:t>Continuity </a:t>
            </a:r>
            <a:r>
              <a:rPr lang="en-US" altLang="zh-CN" sz="2000" dirty="0" smtClean="0"/>
              <a:t>Check (CC) Message</a:t>
            </a:r>
          </a:p>
          <a:p>
            <a:pPr lvl="1"/>
            <a:r>
              <a:rPr lang="en-US" altLang="zh-CN" sz="2000" dirty="0" err="1" smtClean="0"/>
              <a:t>LinkTrace</a:t>
            </a:r>
            <a:r>
              <a:rPr lang="en-US" altLang="zh-CN" sz="2000" dirty="0" smtClean="0"/>
              <a:t> (LT)</a:t>
            </a:r>
          </a:p>
          <a:p>
            <a:pPr lvl="1"/>
            <a:r>
              <a:rPr lang="en-US" altLang="zh-CN" sz="2000" dirty="0" smtClean="0"/>
              <a:t>Loopback (LB) message </a:t>
            </a:r>
            <a:endParaRPr lang="en-US" altLang="zh-CN" sz="2000" dirty="0"/>
          </a:p>
          <a:p>
            <a:endParaRPr lang="zh-CN" altLang="en-US" sz="2400" dirty="0"/>
          </a:p>
        </p:txBody>
      </p:sp>
      <p:sp>
        <p:nvSpPr>
          <p:cNvPr id="60" name="Oval 6"/>
          <p:cNvSpPr>
            <a:spLocks noChangeArrowheads="1"/>
          </p:cNvSpPr>
          <p:nvPr/>
        </p:nvSpPr>
        <p:spPr bwMode="auto">
          <a:xfrm>
            <a:off x="4733925" y="1340768"/>
            <a:ext cx="3165475" cy="1322387"/>
          </a:xfrm>
          <a:prstGeom prst="ellipse">
            <a:avLst/>
          </a:prstGeom>
          <a:solidFill>
            <a:srgbClr val="F2F2F2"/>
          </a:solidFill>
          <a:ln w="12700">
            <a:solidFill>
              <a:srgbClr val="7F7F7F"/>
            </a:solidFill>
            <a:round/>
            <a:headEnd/>
            <a:tailEnd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1" name="TextBox 68"/>
          <p:cNvSpPr txBox="1">
            <a:spLocks noChangeArrowheads="1"/>
          </p:cNvSpPr>
          <p:nvPr/>
        </p:nvSpPr>
        <p:spPr bwMode="auto">
          <a:xfrm>
            <a:off x="5287963" y="1383630"/>
            <a:ext cx="20637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</a:rPr>
              <a:t>Service Provider</a:t>
            </a: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4567238" y="2936205"/>
            <a:ext cx="3481387" cy="228600"/>
          </a:xfrm>
          <a:prstGeom prst="rect">
            <a:avLst/>
          </a:prstGeom>
          <a:solidFill>
            <a:srgbClr val="C9FFE1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97425" y="3488655"/>
            <a:ext cx="3014663" cy="228600"/>
          </a:xfrm>
          <a:prstGeom prst="rect">
            <a:avLst/>
          </a:prstGeom>
          <a:solidFill>
            <a:srgbClr val="A3E7FF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4797425" y="4120480"/>
            <a:ext cx="1439863" cy="228600"/>
          </a:xfrm>
          <a:prstGeom prst="rect">
            <a:avLst/>
          </a:prstGeom>
          <a:solidFill>
            <a:srgbClr val="FFC9C9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6367463" y="4118893"/>
            <a:ext cx="1444625" cy="228600"/>
          </a:xfrm>
          <a:prstGeom prst="rect">
            <a:avLst/>
          </a:prstGeom>
          <a:solidFill>
            <a:srgbClr val="E6D5F3"/>
          </a:solidFill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>
              <a:latin typeface="Arial" pitchFamily="34" charset="0"/>
            </a:endParaRPr>
          </a:p>
        </p:txBody>
      </p:sp>
      <p:cxnSp>
        <p:nvCxnSpPr>
          <p:cNvPr id="66" name="Straight Connector 129"/>
          <p:cNvCxnSpPr>
            <a:cxnSpLocks noChangeShapeType="1"/>
          </p:cNvCxnSpPr>
          <p:nvPr/>
        </p:nvCxnSpPr>
        <p:spPr bwMode="auto">
          <a:xfrm flipV="1">
            <a:off x="4308475" y="1961480"/>
            <a:ext cx="43878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7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163" y="1659855"/>
            <a:ext cx="914400" cy="6175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1545555"/>
            <a:ext cx="1254125" cy="8461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938" y="1659855"/>
            <a:ext cx="914400" cy="6175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5114925" y="1764630"/>
            <a:ext cx="852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Operator A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3756025" y="1764630"/>
            <a:ext cx="782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Customer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2" name="Text Box 29"/>
          <p:cNvSpPr txBox="1">
            <a:spLocks noChangeArrowheads="1"/>
          </p:cNvSpPr>
          <p:nvPr/>
        </p:nvSpPr>
        <p:spPr bwMode="auto">
          <a:xfrm>
            <a:off x="8085138" y="1761455"/>
            <a:ext cx="782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Customer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3835400" y="2286918"/>
            <a:ext cx="6651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 eaLnBrk="0" hangingPunct="0"/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Customer</a:t>
            </a:r>
            <a:b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</a:br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location 1</a:t>
            </a:r>
            <a:endParaRPr lang="en-US" altLang="zh-CN" sz="900" b="1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4" name="Text Box 29"/>
          <p:cNvSpPr txBox="1">
            <a:spLocks noChangeArrowheads="1"/>
          </p:cNvSpPr>
          <p:nvPr/>
        </p:nvSpPr>
        <p:spPr bwMode="auto">
          <a:xfrm>
            <a:off x="8128000" y="2291680"/>
            <a:ext cx="665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 eaLnBrk="0" hangingPunct="0"/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Customer</a:t>
            </a:r>
            <a:b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</a:br>
            <a:r>
              <a:rPr lang="en-US" altLang="zh-CN" sz="800" b="1">
                <a:solidFill>
                  <a:srgbClr val="7F7F7F"/>
                </a:solidFill>
                <a:latin typeface="Arial" pitchFamily="34" charset="0"/>
              </a:rPr>
              <a:t>location 2</a:t>
            </a:r>
            <a:endParaRPr lang="en-US" altLang="zh-CN" sz="900" b="1">
              <a:solidFill>
                <a:srgbClr val="7F7F7F"/>
              </a:solidFill>
              <a:latin typeface="Arial" pitchFamily="34" charset="0"/>
            </a:endParaRPr>
          </a:p>
        </p:txBody>
      </p:sp>
      <p:pic>
        <p:nvPicPr>
          <p:cNvPr id="75" name="Picture 2" descr="C:\Documents and Settings\nfigueira\My Documents\Reference Docs\Marketing Resources\ppt-icons\42_internet_clo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45555"/>
            <a:ext cx="1254125" cy="8461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 Box 29"/>
          <p:cNvSpPr txBox="1">
            <a:spLocks noChangeArrowheads="1"/>
          </p:cNvSpPr>
          <p:nvPr/>
        </p:nvSpPr>
        <p:spPr bwMode="auto">
          <a:xfrm>
            <a:off x="6694488" y="1764630"/>
            <a:ext cx="852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Operator B</a:t>
            </a:r>
            <a:b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</a:br>
            <a:r>
              <a:rPr lang="en-US" sz="1000" b="1" dirty="0">
                <a:solidFill>
                  <a:prstClr val="black"/>
                </a:solidFill>
                <a:latin typeface="Arial" charset="0"/>
                <a:ea typeface="+mn-ea"/>
              </a:rPr>
              <a:t>Network</a:t>
            </a:r>
            <a:endParaRPr lang="en-US" sz="1050" b="1" dirty="0">
              <a:solidFill>
                <a:prstClr val="black"/>
              </a:solidFill>
              <a:latin typeface="Arial" charset="0"/>
              <a:ea typeface="+mn-ea"/>
            </a:endParaRPr>
          </a:p>
        </p:txBody>
      </p:sp>
      <p:sp>
        <p:nvSpPr>
          <p:cNvPr id="77" name="TextBox 107"/>
          <p:cNvSpPr txBox="1">
            <a:spLocks noChangeArrowheads="1"/>
          </p:cNvSpPr>
          <p:nvPr/>
        </p:nvSpPr>
        <p:spPr bwMode="auto">
          <a:xfrm>
            <a:off x="4048125" y="3931568"/>
            <a:ext cx="461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MEP</a:t>
            </a:r>
          </a:p>
        </p:txBody>
      </p:sp>
      <p:sp>
        <p:nvSpPr>
          <p:cNvPr id="78" name="TextBox 108"/>
          <p:cNvSpPr txBox="1">
            <a:spLocks noChangeArrowheads="1"/>
          </p:cNvSpPr>
          <p:nvPr/>
        </p:nvSpPr>
        <p:spPr bwMode="auto">
          <a:xfrm>
            <a:off x="4048125" y="4126830"/>
            <a:ext cx="4127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MIP</a:t>
            </a:r>
          </a:p>
        </p:txBody>
      </p:sp>
      <p:grpSp>
        <p:nvGrpSpPr>
          <p:cNvPr id="79" name="Group 70"/>
          <p:cNvGrpSpPr>
            <a:grpSpLocks/>
          </p:cNvGrpSpPr>
          <p:nvPr/>
        </p:nvGrpSpPr>
        <p:grpSpPr bwMode="auto">
          <a:xfrm>
            <a:off x="4627563" y="1985293"/>
            <a:ext cx="3360737" cy="2416175"/>
            <a:chOff x="3017838" y="2497138"/>
            <a:chExt cx="3360737" cy="2379662"/>
          </a:xfrm>
        </p:grpSpPr>
        <p:cxnSp>
          <p:nvCxnSpPr>
            <p:cNvPr id="80" name="Straight Connector 26"/>
            <p:cNvCxnSpPr/>
            <p:nvPr/>
          </p:nvCxnSpPr>
          <p:spPr bwMode="auto">
            <a:xfrm rot="16200000" flipH="1" flipV="1">
              <a:off x="1828007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27"/>
            <p:cNvCxnSpPr/>
            <p:nvPr/>
          </p:nvCxnSpPr>
          <p:spPr bwMode="auto">
            <a:xfrm rot="16200000" flipH="1" flipV="1">
              <a:off x="205978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28"/>
            <p:cNvCxnSpPr/>
            <p:nvPr/>
          </p:nvCxnSpPr>
          <p:spPr bwMode="auto">
            <a:xfrm rot="16200000" flipH="1" flipV="1">
              <a:off x="3369469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29"/>
            <p:cNvCxnSpPr/>
            <p:nvPr/>
          </p:nvCxnSpPr>
          <p:spPr bwMode="auto">
            <a:xfrm rot="16200000" flipH="1" flipV="1">
              <a:off x="364093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30"/>
            <p:cNvCxnSpPr/>
            <p:nvPr/>
          </p:nvCxnSpPr>
          <p:spPr bwMode="auto">
            <a:xfrm rot="16200000" flipH="1" flipV="1">
              <a:off x="4949032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31"/>
            <p:cNvCxnSpPr/>
            <p:nvPr/>
          </p:nvCxnSpPr>
          <p:spPr bwMode="auto">
            <a:xfrm rot="16200000" flipH="1" flipV="1">
              <a:off x="5188744" y="3686969"/>
              <a:ext cx="237966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32"/>
            <p:cNvCxnSpPr/>
            <p:nvPr/>
          </p:nvCxnSpPr>
          <p:spPr bwMode="auto">
            <a:xfrm rot="16200000" flipH="1">
              <a:off x="2861041" y="3818304"/>
              <a:ext cx="2116992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33"/>
            <p:cNvCxnSpPr/>
            <p:nvPr/>
          </p:nvCxnSpPr>
          <p:spPr bwMode="auto">
            <a:xfrm rot="16200000" flipH="1">
              <a:off x="4442997" y="3809704"/>
              <a:ext cx="2118555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8" name="Isosceles Triangle 109"/>
          <p:cNvSpPr>
            <a:spLocks noChangeArrowheads="1"/>
          </p:cNvSpPr>
          <p:nvPr/>
        </p:nvSpPr>
        <p:spPr bwMode="auto">
          <a:xfrm flipV="1">
            <a:off x="7950200" y="301240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89" name="Isosceles Triangle 110"/>
          <p:cNvSpPr>
            <a:spLocks noChangeArrowheads="1"/>
          </p:cNvSpPr>
          <p:nvPr/>
        </p:nvSpPr>
        <p:spPr bwMode="auto">
          <a:xfrm flipV="1">
            <a:off x="4589463" y="301240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0" name="Straight Connector 115"/>
          <p:cNvCxnSpPr>
            <a:cxnSpLocks noChangeShapeType="1"/>
          </p:cNvCxnSpPr>
          <p:nvPr/>
        </p:nvCxnSpPr>
        <p:spPr bwMode="auto">
          <a:xfrm flipV="1">
            <a:off x="4630738" y="3050505"/>
            <a:ext cx="3357562" cy="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Isosceles Triangle 119"/>
          <p:cNvSpPr>
            <a:spLocks noChangeArrowheads="1"/>
          </p:cNvSpPr>
          <p:nvPr/>
        </p:nvSpPr>
        <p:spPr bwMode="auto">
          <a:xfrm flipV="1">
            <a:off x="7710488" y="356485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2" name="Isosceles Triangle 120"/>
          <p:cNvSpPr>
            <a:spLocks noChangeArrowheads="1"/>
          </p:cNvSpPr>
          <p:nvPr/>
        </p:nvSpPr>
        <p:spPr bwMode="auto">
          <a:xfrm flipV="1">
            <a:off x="4821238" y="3564855"/>
            <a:ext cx="76200" cy="76200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3" name="Straight Connector 123"/>
          <p:cNvCxnSpPr>
            <a:cxnSpLocks noChangeShapeType="1"/>
          </p:cNvCxnSpPr>
          <p:nvPr/>
        </p:nvCxnSpPr>
        <p:spPr bwMode="auto">
          <a:xfrm>
            <a:off x="4864100" y="3602955"/>
            <a:ext cx="2886075" cy="0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Isosceles Triangle 134"/>
          <p:cNvSpPr>
            <a:spLocks noChangeArrowheads="1"/>
          </p:cNvSpPr>
          <p:nvPr/>
        </p:nvSpPr>
        <p:spPr bwMode="auto">
          <a:xfrm flipV="1">
            <a:off x="6130925" y="4196680"/>
            <a:ext cx="76200" cy="762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5" name="Isosceles Triangle 135"/>
          <p:cNvSpPr>
            <a:spLocks noChangeArrowheads="1"/>
          </p:cNvSpPr>
          <p:nvPr/>
        </p:nvSpPr>
        <p:spPr bwMode="auto">
          <a:xfrm flipV="1">
            <a:off x="4821238" y="4196680"/>
            <a:ext cx="76200" cy="762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96" name="Straight Connector 137"/>
          <p:cNvCxnSpPr>
            <a:cxnSpLocks noChangeShapeType="1"/>
          </p:cNvCxnSpPr>
          <p:nvPr/>
        </p:nvCxnSpPr>
        <p:spPr bwMode="auto">
          <a:xfrm flipV="1">
            <a:off x="4864100" y="4234780"/>
            <a:ext cx="1300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Oval 136"/>
          <p:cNvSpPr>
            <a:spLocks noChangeArrowheads="1"/>
          </p:cNvSpPr>
          <p:nvPr/>
        </p:nvSpPr>
        <p:spPr bwMode="auto">
          <a:xfrm>
            <a:off x="5491163" y="419668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8" name="Isosceles Triangle 157"/>
          <p:cNvSpPr>
            <a:spLocks noChangeArrowheads="1"/>
          </p:cNvSpPr>
          <p:nvPr/>
        </p:nvSpPr>
        <p:spPr bwMode="auto">
          <a:xfrm flipV="1">
            <a:off x="7710488" y="4195093"/>
            <a:ext cx="76200" cy="76200"/>
          </a:xfrm>
          <a:prstGeom prst="triangle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99" name="Isosceles Triangle 158"/>
          <p:cNvSpPr>
            <a:spLocks noChangeArrowheads="1"/>
          </p:cNvSpPr>
          <p:nvPr/>
        </p:nvSpPr>
        <p:spPr bwMode="auto">
          <a:xfrm flipV="1">
            <a:off x="6402388" y="4195093"/>
            <a:ext cx="76200" cy="76200"/>
          </a:xfrm>
          <a:prstGeom prst="triangle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cxnSp>
        <p:nvCxnSpPr>
          <p:cNvPr id="100" name="Straight Connector 159"/>
          <p:cNvCxnSpPr>
            <a:cxnSpLocks noChangeShapeType="1"/>
          </p:cNvCxnSpPr>
          <p:nvPr/>
        </p:nvCxnSpPr>
        <p:spPr bwMode="auto">
          <a:xfrm flipV="1">
            <a:off x="6443663" y="4233193"/>
            <a:ext cx="1300162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Oval 160"/>
          <p:cNvSpPr>
            <a:spLocks noChangeArrowheads="1"/>
          </p:cNvSpPr>
          <p:nvPr/>
        </p:nvSpPr>
        <p:spPr bwMode="auto">
          <a:xfrm>
            <a:off x="7072313" y="4195093"/>
            <a:ext cx="76200" cy="76200"/>
          </a:xfrm>
          <a:prstGeom prst="ellipse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2" name="Isosceles Triangle 168"/>
          <p:cNvSpPr>
            <a:spLocks noChangeArrowheads="1"/>
          </p:cNvSpPr>
          <p:nvPr/>
        </p:nvSpPr>
        <p:spPr bwMode="auto">
          <a:xfrm flipV="1">
            <a:off x="3976688" y="4023643"/>
            <a:ext cx="76200" cy="762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3" name="Oval 170"/>
          <p:cNvSpPr>
            <a:spLocks noChangeArrowheads="1"/>
          </p:cNvSpPr>
          <p:nvPr/>
        </p:nvSpPr>
        <p:spPr bwMode="auto">
          <a:xfrm>
            <a:off x="3976688" y="4220493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4" name="Oval 112"/>
          <p:cNvSpPr>
            <a:spLocks noChangeArrowheads="1"/>
          </p:cNvSpPr>
          <p:nvPr/>
        </p:nvSpPr>
        <p:spPr bwMode="auto">
          <a:xfrm>
            <a:off x="4821238" y="3012405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05" name="TextBox 83"/>
          <p:cNvSpPr txBox="1">
            <a:spLocks noChangeArrowheads="1"/>
          </p:cNvSpPr>
          <p:nvPr/>
        </p:nvSpPr>
        <p:spPr bwMode="auto">
          <a:xfrm>
            <a:off x="5705475" y="2725068"/>
            <a:ext cx="1225550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1000" b="1"/>
              <a:t>Customer MA</a:t>
            </a:r>
          </a:p>
        </p:txBody>
      </p:sp>
      <p:sp>
        <p:nvSpPr>
          <p:cNvPr id="106" name="TextBox 85"/>
          <p:cNvSpPr txBox="1">
            <a:spLocks noChangeArrowheads="1"/>
          </p:cNvSpPr>
          <p:nvPr/>
        </p:nvSpPr>
        <p:spPr bwMode="auto">
          <a:xfrm>
            <a:off x="5757863" y="3277518"/>
            <a:ext cx="1241425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Service Provider MA</a:t>
            </a:r>
          </a:p>
        </p:txBody>
      </p:sp>
      <p:sp>
        <p:nvSpPr>
          <p:cNvPr id="107" name="TextBox 97"/>
          <p:cNvSpPr txBox="1">
            <a:spLocks noChangeArrowheads="1"/>
          </p:cNvSpPr>
          <p:nvPr/>
        </p:nvSpPr>
        <p:spPr bwMode="auto">
          <a:xfrm>
            <a:off x="5022850" y="3909343"/>
            <a:ext cx="904875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Operator A MA</a:t>
            </a:r>
          </a:p>
        </p:txBody>
      </p:sp>
      <p:sp>
        <p:nvSpPr>
          <p:cNvPr id="108" name="TextBox 99"/>
          <p:cNvSpPr txBox="1">
            <a:spLocks noChangeArrowheads="1"/>
          </p:cNvSpPr>
          <p:nvPr/>
        </p:nvSpPr>
        <p:spPr bwMode="auto">
          <a:xfrm>
            <a:off x="6604000" y="3909343"/>
            <a:ext cx="903288" cy="153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 altLang="zh-CN" sz="1000" b="1"/>
              <a:t>Operator B MA</a:t>
            </a:r>
          </a:p>
        </p:txBody>
      </p:sp>
      <p:pic>
        <p:nvPicPr>
          <p:cNvPr id="109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88" y="18757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88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688" y="1837655"/>
            <a:ext cx="2762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738" y="18757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21551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1" descr="C:\Documents and Settings\nfigueira\My Documents\Reference Docs\Marketing Resources\ppt-icons\07_generic_net_equipmen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155155"/>
            <a:ext cx="1968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Oval 113"/>
          <p:cNvSpPr>
            <a:spLocks noChangeArrowheads="1"/>
          </p:cNvSpPr>
          <p:nvPr/>
        </p:nvSpPr>
        <p:spPr bwMode="auto">
          <a:xfrm>
            <a:off x="7710488" y="3012405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18" name="Oval 121"/>
          <p:cNvSpPr>
            <a:spLocks noChangeArrowheads="1"/>
          </p:cNvSpPr>
          <p:nvPr/>
        </p:nvSpPr>
        <p:spPr bwMode="auto">
          <a:xfrm>
            <a:off x="6130925" y="3564855"/>
            <a:ext cx="76200" cy="76200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19" name="Oval 124"/>
          <p:cNvSpPr>
            <a:spLocks noChangeArrowheads="1"/>
          </p:cNvSpPr>
          <p:nvPr/>
        </p:nvSpPr>
        <p:spPr bwMode="auto">
          <a:xfrm>
            <a:off x="6402388" y="3564855"/>
            <a:ext cx="76200" cy="76200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endParaRPr lang="zh-CN" altLang="zh-CN"/>
          </a:p>
        </p:txBody>
      </p:sp>
      <p:sp>
        <p:nvSpPr>
          <p:cNvPr id="120" name="TextBox 61"/>
          <p:cNvSpPr txBox="1">
            <a:spLocks noChangeArrowheads="1"/>
          </p:cNvSpPr>
          <p:nvPr/>
        </p:nvSpPr>
        <p:spPr bwMode="auto">
          <a:xfrm>
            <a:off x="8086725" y="2979068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(7, 6, or 5)</a:t>
            </a:r>
          </a:p>
        </p:txBody>
      </p:sp>
      <p:sp>
        <p:nvSpPr>
          <p:cNvPr id="121" name="TextBox 62"/>
          <p:cNvSpPr txBox="1">
            <a:spLocks noChangeArrowheads="1"/>
          </p:cNvSpPr>
          <p:nvPr/>
        </p:nvSpPr>
        <p:spPr bwMode="auto">
          <a:xfrm>
            <a:off x="8086725" y="3536280"/>
            <a:ext cx="76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(4 or 3)</a:t>
            </a:r>
          </a:p>
        </p:txBody>
      </p:sp>
      <p:sp>
        <p:nvSpPr>
          <p:cNvPr id="122" name="TextBox 63"/>
          <p:cNvSpPr txBox="1">
            <a:spLocks noChangeArrowheads="1"/>
          </p:cNvSpPr>
          <p:nvPr/>
        </p:nvSpPr>
        <p:spPr bwMode="auto">
          <a:xfrm>
            <a:off x="8086725" y="4109368"/>
            <a:ext cx="762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</a:rPr>
              <a:t>MD level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(2, 1, or 0)</a:t>
            </a:r>
          </a:p>
        </p:txBody>
      </p:sp>
      <p:sp>
        <p:nvSpPr>
          <p:cNvPr id="123" name="TextBox 108"/>
          <p:cNvSpPr txBox="1">
            <a:spLocks noChangeArrowheads="1"/>
          </p:cNvSpPr>
          <p:nvPr/>
        </p:nvSpPr>
        <p:spPr bwMode="auto">
          <a:xfrm>
            <a:off x="5114925" y="2885405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4" name="TextBox 108"/>
          <p:cNvSpPr txBox="1">
            <a:spLocks noChangeArrowheads="1"/>
          </p:cNvSpPr>
          <p:nvPr/>
        </p:nvSpPr>
        <p:spPr bwMode="auto">
          <a:xfrm>
            <a:off x="5114925" y="3434680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5" name="TextBox 108"/>
          <p:cNvSpPr txBox="1">
            <a:spLocks noChangeArrowheads="1"/>
          </p:cNvSpPr>
          <p:nvPr/>
        </p:nvSpPr>
        <p:spPr bwMode="auto">
          <a:xfrm>
            <a:off x="5114925" y="4060155"/>
            <a:ext cx="338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26" name="TextBox 108"/>
          <p:cNvSpPr txBox="1">
            <a:spLocks noChangeArrowheads="1"/>
          </p:cNvSpPr>
          <p:nvPr/>
        </p:nvSpPr>
        <p:spPr bwMode="auto">
          <a:xfrm>
            <a:off x="6589713" y="4060155"/>
            <a:ext cx="338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altLang="zh-CN" sz="800" b="1"/>
              <a:t>ME</a:t>
            </a:r>
          </a:p>
        </p:txBody>
      </p:sp>
      <p:sp>
        <p:nvSpPr>
          <p:cNvPr id="131" name="Rectangle 5"/>
          <p:cNvSpPr txBox="1">
            <a:spLocks noChangeArrowheads="1"/>
          </p:cNvSpPr>
          <p:nvPr/>
        </p:nvSpPr>
        <p:spPr>
          <a:xfrm>
            <a:off x="3791658" y="4529320"/>
            <a:ext cx="5131680" cy="1892826"/>
          </a:xfrm>
          <a:prstGeom prst="rect">
            <a:avLst/>
          </a:prstGeom>
          <a:solidFill>
            <a:schemeClr val="bg1"/>
          </a:solidFill>
          <a:ln>
            <a:solidFill>
              <a:srgbClr val="7F7F7F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 vert="horz" anchor="ctr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MD</a:t>
            </a:r>
            <a:r>
              <a:rPr lang="en-US" altLang="zh-CN" sz="900" kern="0" dirty="0" smtClean="0"/>
              <a:t> (Maintenance Domain)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 smtClean="0"/>
              <a:t>The part of a network for which faults in Layer 2 connectivity can be managed</a:t>
            </a:r>
            <a:endParaRPr lang="en-US" altLang="zh-CN" sz="900" b="1" kern="0" dirty="0" smtClean="0"/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MEP</a:t>
            </a:r>
            <a:r>
              <a:rPr lang="en-US" altLang="zh-CN" sz="900" kern="0" dirty="0" smtClean="0"/>
              <a:t> (Maintenance End Point)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Maintenance Point (MP) at the edge of a domain that actively sources CFM messages</a:t>
            </a:r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MIP</a:t>
            </a:r>
            <a:r>
              <a:rPr lang="en-US" altLang="zh-CN" sz="900" kern="0" dirty="0" smtClean="0"/>
              <a:t> (Maintenance Intermediate Point)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maintenance point internal to a domain that only responds when triggered by certain CFM messages</a:t>
            </a:r>
          </a:p>
          <a:p>
            <a:pPr>
              <a:lnSpc>
                <a:spcPct val="85000"/>
              </a:lnSpc>
            </a:pPr>
            <a:r>
              <a:rPr lang="en-US" altLang="zh-CN" sz="900" b="1" kern="0" dirty="0" smtClean="0"/>
              <a:t>MA</a:t>
            </a:r>
            <a:r>
              <a:rPr lang="en-US" altLang="zh-CN" sz="900" kern="0" dirty="0" smtClean="0"/>
              <a:t> (Maintenance Association)</a:t>
            </a:r>
          </a:p>
          <a:p>
            <a:pPr marL="561600" lvl="1" indent="-212400">
              <a:lnSpc>
                <a:spcPct val="85000"/>
              </a:lnSpc>
            </a:pPr>
            <a:r>
              <a:rPr lang="en-US" altLang="zh-CN" sz="900" kern="0" dirty="0"/>
              <a:t>A set of MEPs established to verify the integrity of a single service instance (a VLAN or a VPLS)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CN" sz="900" b="1" dirty="0"/>
              <a:t>ME</a:t>
            </a:r>
            <a:r>
              <a:rPr lang="en-US" altLang="zh-CN" sz="900" dirty="0"/>
              <a:t> (Maintenance Entity)</a:t>
            </a:r>
          </a:p>
          <a:p>
            <a:pPr marL="561600" lvl="1" indent="-212400">
              <a:lnSpc>
                <a:spcPct val="85000"/>
              </a:lnSpc>
              <a:defRPr/>
            </a:pPr>
            <a:r>
              <a:rPr lang="en-US" altLang="zh-CN" sz="900" kern="0" dirty="0"/>
              <a:t>A point-to-point relationship between two MEPs within a single MA</a:t>
            </a:r>
          </a:p>
        </p:txBody>
      </p:sp>
    </p:spTree>
    <p:extLst>
      <p:ext uri="{BB962C8B-B14F-4D97-AF65-F5344CB8AC3E}">
        <p14:creationId xmlns:p14="http://schemas.microsoft.com/office/powerpoint/2010/main" val="18232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27463</TotalTime>
  <Words>1628</Words>
  <Application>Microsoft Office PowerPoint</Application>
  <PresentationFormat>全屏显示(4:3)</PresentationFormat>
  <Paragraphs>310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omniran-14-0033-00-ecsg-omniran-pptx-template</vt:lpstr>
      <vt:lpstr>PowerPoint 演示文稿</vt:lpstr>
      <vt:lpstr>Ethernet OAM Survey and Introducing Network Management Service</vt:lpstr>
      <vt:lpstr>OAM Concept</vt:lpstr>
      <vt:lpstr>Specification Landscape</vt:lpstr>
      <vt:lpstr>Ethernet OAM Layering</vt:lpstr>
      <vt:lpstr>Carrier Ethernet OAM</vt:lpstr>
      <vt:lpstr>Link OAM: 802.3ah Ethernet First Mile (EFM) OAM</vt:lpstr>
      <vt:lpstr>EFM OAM Functions</vt:lpstr>
      <vt:lpstr>Service OAM: 802.1ag Connectivity Fault Management (CFM)</vt:lpstr>
      <vt:lpstr>CFM Functions</vt:lpstr>
      <vt:lpstr>Comparing 802.3ah and 802.1ag</vt:lpstr>
      <vt:lpstr>OAM Interworking Scenario: 802.3ah to 802.1ag</vt:lpstr>
      <vt:lpstr>Introducing Network Management Service</vt:lpstr>
      <vt:lpstr>Network Management Service (NMS)</vt:lpstr>
      <vt:lpstr>802.3ah OAM Client</vt:lpstr>
      <vt:lpstr>NMS Fits in a Common Structure</vt:lpstr>
      <vt:lpstr>Propose Change of NRM</vt:lpstr>
      <vt:lpstr>Annex: ITU-T Y.2070 Management Architecture of Home Network</vt:lpstr>
      <vt:lpstr>Annex: Mapping Y.2070 Architecture to NRM</vt:lpstr>
      <vt:lpstr>References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NEO</cp:lastModifiedBy>
  <cp:revision>527</cp:revision>
  <cp:lastPrinted>1998-02-10T13:28:06Z</cp:lastPrinted>
  <dcterms:created xsi:type="dcterms:W3CDTF">2015-11-03T12:23:58Z</dcterms:created>
  <dcterms:modified xsi:type="dcterms:W3CDTF">2016-02-23T11:40:56Z</dcterms:modified>
</cp:coreProperties>
</file>