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65" r:id="rId3"/>
    <p:sldId id="289" r:id="rId4"/>
    <p:sldId id="290" r:id="rId5"/>
    <p:sldId id="291" r:id="rId6"/>
    <p:sldId id="292" r:id="rId7"/>
    <p:sldId id="293" r:id="rId8"/>
    <p:sldId id="271" r:id="rId9"/>
    <p:sldId id="266" r:id="rId10"/>
    <p:sldId id="283" r:id="rId11"/>
    <p:sldId id="294" r:id="rId12"/>
    <p:sldId id="297" r:id="rId13"/>
    <p:sldId id="287" r:id="rId14"/>
    <p:sldId id="302" r:id="rId15"/>
    <p:sldId id="300" r:id="rId16"/>
    <p:sldId id="301" r:id="rId17"/>
    <p:sldId id="298" r:id="rId18"/>
    <p:sldId id="29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6" d="100"/>
          <a:sy n="86" d="100"/>
        </p:scale>
        <p:origin x="34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36257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88764" y="76200"/>
            <a:ext cx="2226636" cy="307777"/>
          </a:xfrm>
          <a:prstGeom prst="rect">
            <a:avLst/>
          </a:prstGeom>
        </p:spPr>
        <p:txBody>
          <a:bodyPr wrap="none">
            <a:spAutoFit/>
          </a:bodyPr>
          <a:lstStyle/>
          <a:p>
            <a:pPr algn="r"/>
            <a:r>
              <a:rPr lang="en-US" sz="1400" b="1" dirty="0" smtClean="0"/>
              <a:t>omniran-16-0011-00-00TG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6/omniran-16-0010-00-00TG-jan-2016-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10-00-00TG-jan-2016-f2f-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acc6bd1761579f1492673af6e7a0567b"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42640970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February 23</a:t>
            </a:r>
            <a:r>
              <a:rPr lang="en-US" baseline="30000" dirty="0" smtClean="0"/>
              <a:t>rd</a:t>
            </a:r>
            <a:r>
              <a:rPr lang="en-US" dirty="0" smtClean="0"/>
              <a:t> , 2016 Conference Call</a:t>
            </a:r>
            <a:endParaRPr lang="en-US" dirty="0"/>
          </a:p>
        </p:txBody>
      </p:sp>
      <p:sp>
        <p:nvSpPr>
          <p:cNvPr id="3" name="Subtitle 2"/>
          <p:cNvSpPr>
            <a:spLocks noGrp="1"/>
          </p:cNvSpPr>
          <p:nvPr>
            <p:ph type="subTitle" idx="1"/>
          </p:nvPr>
        </p:nvSpPr>
        <p:spPr/>
        <p:txBody>
          <a:bodyPr/>
          <a:lstStyle/>
          <a:p>
            <a:r>
              <a:rPr lang="en-US" dirty="0" smtClean="0"/>
              <a:t>2016-02-21</a:t>
            </a:r>
            <a:r>
              <a:rPr lang="en-US" dirty="0"/>
              <a:t/>
            </a:r>
            <a:br>
              <a:rPr lang="en-US" dirty="0"/>
            </a:br>
            <a:r>
              <a:rPr lang="en-US" dirty="0"/>
              <a:t>Max </a:t>
            </a:r>
            <a:r>
              <a:rPr lang="en-US" dirty="0" smtClean="0"/>
              <a:t>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 AM ET</a:t>
            </a:r>
          </a:p>
          <a:p>
            <a:r>
              <a:rPr lang="en-GB" sz="2400" dirty="0" smtClean="0"/>
              <a:t>Minutes taker:</a:t>
            </a:r>
          </a:p>
          <a:p>
            <a:pPr lvl="1"/>
            <a:r>
              <a:rPr lang="en-GB" sz="2000" dirty="0" smtClean="0"/>
              <a:t>…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178720"/>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Walter 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effectLst/>
                        </a:rPr>
                        <a:t>Wang Hao</a:t>
                      </a:r>
                      <a:endParaRPr lang="en-US" sz="1400" dirty="0">
                        <a:solidFill>
                          <a:schemeClr val="tx1"/>
                        </a:solidFill>
                      </a:endParaRPr>
                    </a:p>
                  </a:txBody>
                  <a:tcPr/>
                </a:tc>
                <a:tc>
                  <a:txBody>
                    <a:bodyPr/>
                    <a:lstStyle/>
                    <a:p>
                      <a:r>
                        <a:rPr lang="en-US" sz="1400" dirty="0" smtClean="0">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Juan</a:t>
                      </a:r>
                      <a:r>
                        <a:rPr lang="de-DE" sz="1400" baseline="0" dirty="0" smtClean="0">
                          <a:solidFill>
                            <a:schemeClr val="tx1"/>
                          </a:solidFill>
                        </a:rPr>
                        <a:t> Carlos Zuniga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55000" lnSpcReduction="20000"/>
          </a:bodyPr>
          <a:lstStyle/>
          <a:p>
            <a:r>
              <a:rPr lang="en-US" dirty="0"/>
              <a:t>Review of </a:t>
            </a:r>
            <a:r>
              <a:rPr lang="en-US" dirty="0" smtClean="0"/>
              <a:t>minutes</a:t>
            </a:r>
          </a:p>
          <a:p>
            <a:pPr lvl="1"/>
            <a:r>
              <a:rPr lang="en-US" dirty="0">
                <a:hlinkClick r:id="rId3"/>
              </a:rPr>
              <a:t>https://</a:t>
            </a:r>
            <a:r>
              <a:rPr lang="en-US" dirty="0" smtClean="0">
                <a:hlinkClick r:id="rId3"/>
              </a:rPr>
              <a:t>mentor.ieee.org/omniran/dcn/16/omniran-16-0010-00-00TG-jan-2016-f2f-meeting-minutes.docx</a:t>
            </a:r>
            <a:endParaRPr lang="en-US" dirty="0" smtClean="0"/>
          </a:p>
          <a:p>
            <a:r>
              <a:rPr lang="en-US" dirty="0" smtClean="0"/>
              <a:t>Reports</a:t>
            </a:r>
          </a:p>
          <a:p>
            <a:pPr lvl="1"/>
            <a:r>
              <a:rPr lang="en-US" dirty="0" smtClean="0"/>
              <a:t>January 2016 EC workshop</a:t>
            </a:r>
            <a:endParaRPr lang="en-US" dirty="0"/>
          </a:p>
          <a:p>
            <a:r>
              <a:rPr lang="en-US" dirty="0"/>
              <a:t>P802.1CF contributions</a:t>
            </a:r>
          </a:p>
          <a:p>
            <a:pPr lvl="1"/>
            <a:r>
              <a:rPr lang="en-US" dirty="0"/>
              <a:t>Access network </a:t>
            </a:r>
            <a:r>
              <a:rPr lang="en-US" dirty="0" smtClean="0"/>
              <a:t>Setup</a:t>
            </a:r>
          </a:p>
          <a:p>
            <a:pPr lvl="1"/>
            <a:r>
              <a:rPr lang="en-US" dirty="0" smtClean="0"/>
              <a:t>Authentication and trust establishment</a:t>
            </a:r>
          </a:p>
          <a:p>
            <a:pPr lvl="1"/>
            <a:r>
              <a:rPr lang="en-US" dirty="0" smtClean="0"/>
              <a:t>Data </a:t>
            </a:r>
            <a:r>
              <a:rPr lang="en-US" dirty="0"/>
              <a:t>path establishment, relocation and </a:t>
            </a:r>
            <a:r>
              <a:rPr lang="en-US" dirty="0" smtClean="0"/>
              <a:t>teardown</a:t>
            </a:r>
          </a:p>
          <a:p>
            <a:pPr lvl="1"/>
            <a:r>
              <a:rPr lang="en-US" dirty="0" smtClean="0"/>
              <a:t>Fault </a:t>
            </a:r>
            <a:r>
              <a:rPr lang="en-US" dirty="0"/>
              <a:t>diagnostics and </a:t>
            </a:r>
            <a:r>
              <a:rPr lang="en-US" dirty="0" smtClean="0"/>
              <a:t>maintenance</a:t>
            </a:r>
          </a:p>
          <a:p>
            <a:pPr lvl="1"/>
            <a:r>
              <a:rPr lang="en-US" dirty="0" smtClean="0"/>
              <a:t>other contributions</a:t>
            </a:r>
            <a:endParaRPr lang="en-US" dirty="0"/>
          </a:p>
          <a:p>
            <a:r>
              <a:rPr lang="en-US" dirty="0" smtClean="0"/>
              <a:t>Review </a:t>
            </a:r>
            <a:r>
              <a:rPr lang="en-US" dirty="0"/>
              <a:t>of </a:t>
            </a:r>
            <a:r>
              <a:rPr lang="en-US" dirty="0" smtClean="0"/>
              <a:t>802.1CF </a:t>
            </a:r>
            <a:r>
              <a:rPr lang="en-US" dirty="0"/>
              <a:t>editor’s draft</a:t>
            </a:r>
          </a:p>
          <a:p>
            <a:pPr lvl="1"/>
            <a:r>
              <a:rPr lang="en-US" dirty="0" smtClean="0"/>
              <a:t>Status update</a:t>
            </a:r>
            <a:endParaRPr lang="en-US" dirty="0"/>
          </a:p>
          <a:p>
            <a:r>
              <a:rPr lang="en-US" dirty="0"/>
              <a:t>Wi-Fi as component of 5G within the scope of P802.1CF</a:t>
            </a:r>
          </a:p>
          <a:p>
            <a:r>
              <a:rPr lang="en-US" dirty="0"/>
              <a:t>Agenda for the upcoming F2F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idx="1"/>
          </p:nvPr>
        </p:nvSpPr>
        <p:spPr>
          <a:xfrm>
            <a:off x="457200" y="1295400"/>
            <a:ext cx="8229600" cy="4830763"/>
          </a:xfrm>
        </p:spPr>
        <p:txBody>
          <a:bodyPr>
            <a:normAutofit fontScale="92500" lnSpcReduction="20000"/>
          </a:bodyPr>
          <a:lstStyle/>
          <a:p>
            <a:r>
              <a:rPr lang="en-US" dirty="0"/>
              <a:t>Review of minutes</a:t>
            </a:r>
          </a:p>
          <a:p>
            <a:pPr lvl="1"/>
            <a:r>
              <a:rPr lang="en-US" dirty="0">
                <a:hlinkClick r:id="rId3"/>
              </a:rPr>
              <a:t>https://</a:t>
            </a:r>
            <a:r>
              <a:rPr lang="en-US" dirty="0" smtClean="0">
                <a:hlinkClick r:id="rId3"/>
              </a:rPr>
              <a:t>mentor.ieee.org/omniran/dcn/16/omniran-16-0010-00-00TG-jan-2016-f2f-meeting-minutes.docx</a:t>
            </a:r>
            <a:endParaRPr lang="en-US" dirty="0" smtClean="0"/>
          </a:p>
          <a:p>
            <a:pPr lvl="1"/>
            <a:endParaRPr lang="en-US" dirty="0"/>
          </a:p>
          <a:p>
            <a:r>
              <a:rPr lang="en-US" dirty="0"/>
              <a:t>Reports</a:t>
            </a:r>
          </a:p>
          <a:p>
            <a:pPr lvl="1"/>
            <a:r>
              <a:rPr lang="en-US" dirty="0" smtClean="0"/>
              <a:t>January EC F2F workshop</a:t>
            </a:r>
          </a:p>
          <a:p>
            <a:pPr lvl="1"/>
            <a:r>
              <a:rPr lang="en-US" dirty="0"/>
              <a:t>?</a:t>
            </a:r>
            <a:endParaRPr lang="en-US" dirty="0" smtClean="0"/>
          </a:p>
          <a:p>
            <a:pPr lvl="2"/>
            <a:endParaRPr lang="en-US" dirty="0"/>
          </a:p>
          <a:p>
            <a:r>
              <a:rPr lang="en-US" dirty="0"/>
              <a:t>P802.1CF contributions</a:t>
            </a:r>
          </a:p>
          <a:p>
            <a:pPr lvl="1"/>
            <a:r>
              <a:rPr lang="en-US" dirty="0" smtClean="0"/>
              <a:t>Authentication and trust establishment</a:t>
            </a:r>
            <a:endParaRPr lang="en-US" dirty="0"/>
          </a:p>
          <a:p>
            <a:pPr lvl="2"/>
            <a:r>
              <a:rPr lang="en-US" dirty="0" smtClean="0"/>
              <a: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participation in 5G/IMT-2020</a:t>
            </a:r>
            <a:endParaRPr lang="en-US" dirty="0"/>
          </a:p>
        </p:txBody>
      </p:sp>
      <p:sp>
        <p:nvSpPr>
          <p:cNvPr id="6" name="Content Placeholder 5"/>
          <p:cNvSpPr>
            <a:spLocks noGrp="1"/>
          </p:cNvSpPr>
          <p:nvPr>
            <p:ph idx="1"/>
          </p:nvPr>
        </p:nvSpPr>
        <p:spPr/>
        <p:txBody>
          <a:bodyPr>
            <a:normAutofit fontScale="47500" lnSpcReduction="20000"/>
          </a:bodyPr>
          <a:lstStyle/>
          <a:p>
            <a:pPr marL="0" lvl="0" indent="0">
              <a:buNone/>
            </a:pPr>
            <a:r>
              <a:rPr lang="en-GB" altLang="en-US" dirty="0" smtClean="0"/>
              <a:t>On the Matter of 5G and IMT-2020,  the EC tentatively agreed (subject to ballot confirmation) to</a:t>
            </a:r>
            <a:r>
              <a:rPr lang="en-US" altLang="en-US" dirty="0" smtClean="0"/>
              <a:t> </a:t>
            </a:r>
            <a:r>
              <a:rPr lang="en-GB" altLang="en-US" dirty="0" smtClean="0"/>
              <a:t>form an EC standing committee:</a:t>
            </a:r>
          </a:p>
          <a:p>
            <a:endParaRPr lang="en-US" dirty="0" smtClean="0"/>
          </a:p>
          <a:p>
            <a:pPr marL="0" indent="0">
              <a:buNone/>
            </a:pPr>
            <a:r>
              <a:rPr lang="en-US" dirty="0" smtClean="0"/>
              <a:t>Scope:</a:t>
            </a:r>
          </a:p>
          <a:p>
            <a:r>
              <a:rPr lang="en-US" dirty="0" smtClean="0"/>
              <a:t>To provide a report on the following items to the EC:</a:t>
            </a:r>
          </a:p>
          <a:p>
            <a:pPr lvl="0"/>
            <a:r>
              <a:rPr lang="en-US" dirty="0" smtClean="0"/>
              <a:t>Costs and benefits of creating an IEEE 5G specification</a:t>
            </a:r>
          </a:p>
          <a:p>
            <a:pPr lvl="0"/>
            <a:r>
              <a:rPr lang="en-US" dirty="0" smtClean="0"/>
              <a:t>Costs and benefits of providing a proposal for IMT-2020, considering possible models of a proposal:  </a:t>
            </a:r>
          </a:p>
          <a:p>
            <a:pPr lvl="1"/>
            <a:r>
              <a:rPr lang="en-US" dirty="0" smtClean="0"/>
              <a:t>as a single technology,  </a:t>
            </a:r>
          </a:p>
          <a:p>
            <a:pPr lvl="1"/>
            <a:r>
              <a:rPr lang="en-US" dirty="0" smtClean="0"/>
              <a:t>as a set of technologies, </a:t>
            </a:r>
          </a:p>
          <a:p>
            <a:pPr lvl="1"/>
            <a:r>
              <a:rPr lang="en-US" dirty="0" smtClean="0"/>
              <a:t>or as one or more technologies within a proposal from external bodies (e.g., 3GPP)</a:t>
            </a:r>
          </a:p>
          <a:p>
            <a:r>
              <a:rPr lang="en-US" dirty="0" smtClean="0"/>
              <a:t>During its lifetime,  to act as the communication point with other IEEE organizations on this topic.</a:t>
            </a:r>
          </a:p>
          <a:p>
            <a:endParaRPr lang="en-US" dirty="0" smtClean="0"/>
          </a:p>
          <a:p>
            <a:pPr marL="0" indent="0">
              <a:buNone/>
            </a:pPr>
            <a:r>
              <a:rPr lang="en-US" dirty="0" smtClean="0"/>
              <a:t>Organization:</a:t>
            </a:r>
          </a:p>
          <a:p>
            <a:r>
              <a:rPr lang="en-US" dirty="0" smtClean="0"/>
              <a:t>The committee is chartered for 6 months (i.e.,  due July 2016 at the 802 plenary) as an EC SC (type 2).  Any 802 WG voting member may participate as a voting member of the committee.</a:t>
            </a:r>
          </a:p>
          <a:p>
            <a:endParaRPr lang="en-US" dirty="0" smtClean="0"/>
          </a:p>
          <a:p>
            <a:pPr marL="0" indent="0">
              <a:buNone/>
            </a:pPr>
            <a:r>
              <a:rPr lang="en-US" dirty="0" smtClean="0"/>
              <a:t>The EC chair Paul Nikolich assigned Glenn Parsons as chair of the committee. Sessions of the committee will likely take place on Monday evening and Tuesday evening.</a:t>
            </a:r>
            <a:endParaRPr lang="en-US" dirty="0"/>
          </a:p>
        </p:txBody>
      </p:sp>
    </p:spTree>
    <p:extLst>
      <p:ext uri="{BB962C8B-B14F-4D97-AF65-F5344CB8AC3E}">
        <p14:creationId xmlns:p14="http://schemas.microsoft.com/office/powerpoint/2010/main" val="735459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a:bodyPr>
          <a:lstStyle/>
          <a:p>
            <a:r>
              <a:rPr lang="en-US" dirty="0" smtClean="0"/>
              <a:t>P802.1CF contributions</a:t>
            </a:r>
          </a:p>
          <a:p>
            <a:pPr lvl="1"/>
            <a:r>
              <a:rPr lang="en-US" dirty="0" smtClean="0"/>
              <a:t>Fault diagnostics and maintenance</a:t>
            </a:r>
          </a:p>
          <a:p>
            <a:pPr lvl="2"/>
            <a:r>
              <a:rPr lang="en-US" dirty="0"/>
              <a:t>?</a:t>
            </a:r>
            <a:endParaRPr lang="en-US" dirty="0" smtClean="0"/>
          </a:p>
          <a:p>
            <a:pPr lvl="1"/>
            <a:r>
              <a:rPr lang="en-US" dirty="0" smtClean="0"/>
              <a:t>Other contributions</a:t>
            </a:r>
          </a:p>
          <a:p>
            <a:pPr lvl="2"/>
            <a:r>
              <a:rPr lang="en-US" dirty="0"/>
              <a:t>?</a:t>
            </a:r>
            <a:endParaRPr lang="en-US" dirty="0" smtClean="0"/>
          </a:p>
          <a:p>
            <a:r>
              <a:rPr lang="en-US" dirty="0" smtClean="0"/>
              <a:t>Review </a:t>
            </a:r>
            <a:r>
              <a:rPr lang="en-US" dirty="0"/>
              <a:t>of </a:t>
            </a:r>
            <a:r>
              <a:rPr lang="en-US" dirty="0" smtClean="0"/>
              <a:t>802.1CF </a:t>
            </a:r>
            <a:r>
              <a:rPr lang="en-US" dirty="0"/>
              <a:t>editor’s draft</a:t>
            </a:r>
          </a:p>
          <a:p>
            <a:pPr lvl="1"/>
            <a:r>
              <a:rPr lang="en-US" dirty="0" smtClean="0"/>
              <a:t>Status update</a:t>
            </a:r>
          </a:p>
        </p:txBody>
      </p:sp>
    </p:spTree>
    <p:extLst>
      <p:ext uri="{BB962C8B-B14F-4D97-AF65-F5344CB8AC3E}">
        <p14:creationId xmlns:p14="http://schemas.microsoft.com/office/powerpoint/2010/main" val="1769320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85000" lnSpcReduction="20000"/>
          </a:bodyPr>
          <a:lstStyle/>
          <a:p>
            <a:r>
              <a:rPr lang="en-US" dirty="0"/>
              <a:t>Wi-Fi as component of 5G within the scope of </a:t>
            </a:r>
            <a:r>
              <a:rPr lang="en-US" dirty="0" smtClean="0"/>
              <a:t>P802.1CF</a:t>
            </a:r>
          </a:p>
          <a:p>
            <a:pPr lvl="1"/>
            <a:r>
              <a:rPr lang="en-US" dirty="0" smtClean="0"/>
              <a:t>?</a:t>
            </a:r>
          </a:p>
          <a:p>
            <a:pPr lvl="1"/>
            <a:endParaRPr lang="en-US" dirty="0"/>
          </a:p>
          <a:p>
            <a:r>
              <a:rPr lang="en-US" dirty="0"/>
              <a:t>Agenda for the upcoming F2F </a:t>
            </a:r>
            <a:r>
              <a:rPr lang="en-US" dirty="0" smtClean="0"/>
              <a:t>meeting</a:t>
            </a:r>
          </a:p>
          <a:p>
            <a:pPr lvl="1"/>
            <a:r>
              <a:rPr lang="en-US" dirty="0" smtClean="0"/>
              <a:t>Agenda proposal and session graphics on next two slides</a:t>
            </a:r>
          </a:p>
          <a:p>
            <a:pPr lvl="1"/>
            <a:r>
              <a:rPr lang="en-US" dirty="0" smtClean="0"/>
              <a:t>Special session on access network virtualization</a:t>
            </a:r>
          </a:p>
          <a:p>
            <a:pPr lvl="1"/>
            <a:endParaRPr lang="en-US" dirty="0"/>
          </a:p>
          <a:p>
            <a:r>
              <a:rPr lang="en-US" dirty="0" smtClean="0"/>
              <a:t>AOB</a:t>
            </a:r>
          </a:p>
          <a:p>
            <a:pPr lvl="1"/>
            <a:endParaRPr lang="en-US" dirty="0"/>
          </a:p>
          <a:p>
            <a:r>
              <a:rPr lang="en-US" dirty="0" smtClean="0"/>
              <a:t>Meeting adjourned by chair at …</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March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81453890"/>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3/17</a:t>
                      </a:r>
                      <a:endParaRPr lang="en-US" sz="1800" dirty="0">
                        <a:solidFill>
                          <a:schemeClr val="tx2"/>
                        </a:solidFill>
                      </a:endParaRPr>
                    </a:p>
                  </a:txBody>
                  <a:tcPr marL="0" marR="0" marT="0" marB="0">
                    <a:solidFill>
                      <a:schemeClr val="bg1"/>
                    </a:solidFill>
                  </a:tcPr>
                </a:tc>
                <a:tc>
                  <a:txBody>
                    <a:bodyPr/>
                    <a:lstStyle/>
                    <a:p>
                      <a:pPr algn="ctr"/>
                      <a:r>
                        <a:rPr lang="en-US" sz="1800" smtClean="0">
                          <a:solidFill>
                            <a:schemeClr val="tx2"/>
                          </a:solidFill>
                        </a:rPr>
                        <a:t>Fri</a:t>
                      </a:r>
                      <a:r>
                        <a:rPr lang="en-US" sz="1800" baseline="0" smtClean="0">
                          <a:solidFill>
                            <a:schemeClr val="tx2"/>
                          </a:solidFill>
                        </a:rPr>
                        <a:t> 3</a:t>
                      </a:r>
                      <a:r>
                        <a:rPr lang="en-US" sz="1800" smtClean="0">
                          <a:solidFill>
                            <a:schemeClr val="tx2"/>
                          </a:solidFill>
                        </a:rPr>
                        <a:t>/18</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endParaRPr lang="en-US" sz="1400" dirty="0"/>
                    </a:p>
                  </a:txBody>
                  <a:tcPr marL="36000" marR="36000" marT="36000" marB="36000">
                    <a:no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a:t>
            </a:r>
            <a:r>
              <a:rPr lang="en-US" dirty="0" smtClean="0"/>
              <a:t>March</a:t>
            </a:r>
            <a:r>
              <a:rPr lang="en-US" dirty="0" smtClean="0"/>
              <a:t> </a:t>
            </a:r>
            <a:r>
              <a:rPr lang="en-US" dirty="0" smtClean="0"/>
              <a:t>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New </a:t>
            </a:r>
            <a:r>
              <a:rPr lang="en-US" dirty="0" smtClean="0"/>
              <a:t>P802.1CF contributions</a:t>
            </a:r>
          </a:p>
          <a:p>
            <a:pPr lvl="1"/>
            <a:r>
              <a:rPr lang="en-US" dirty="0" smtClean="0"/>
              <a:t>Functional design and decomposition</a:t>
            </a:r>
          </a:p>
          <a:p>
            <a:pPr lvl="1"/>
            <a:r>
              <a:rPr lang="en-US" dirty="0" smtClean="0"/>
              <a:t>Backhaul representation</a:t>
            </a:r>
          </a:p>
          <a:p>
            <a:pPr lvl="1"/>
            <a:r>
              <a:rPr lang="en-US" dirty="0" smtClean="0"/>
              <a:t>Deployment models</a:t>
            </a:r>
          </a:p>
          <a:p>
            <a:r>
              <a:rPr lang="en-US" dirty="0" smtClean="0"/>
              <a:t>Representing access network virtualization in P802.1CF</a:t>
            </a:r>
          </a:p>
          <a:p>
            <a:pPr lvl="1"/>
            <a:r>
              <a:rPr lang="en-US" dirty="0" smtClean="0"/>
              <a:t>Models, approaches</a:t>
            </a:r>
          </a:p>
          <a:p>
            <a:pPr lvl="1"/>
            <a:r>
              <a:rPr lang="en-US" dirty="0" smtClean="0"/>
              <a:t>Network reference model amendments</a:t>
            </a:r>
          </a:p>
          <a:p>
            <a:r>
              <a:rPr lang="en-US" dirty="0" smtClean="0"/>
              <a:t>Review </a:t>
            </a:r>
            <a:r>
              <a:rPr lang="en-US" dirty="0"/>
              <a:t>of 802.1CF editor’s draft</a:t>
            </a:r>
          </a:p>
          <a:p>
            <a:pPr lvl="1"/>
            <a:r>
              <a:rPr lang="en-US" dirty="0"/>
              <a:t>Comment resolution</a:t>
            </a:r>
          </a:p>
          <a:p>
            <a:r>
              <a:rPr lang="en-US" dirty="0" smtClean="0"/>
              <a:t>Wi-Fi </a:t>
            </a:r>
            <a:r>
              <a:rPr lang="en-US" dirty="0" smtClean="0"/>
              <a:t>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February 23</a:t>
            </a:r>
            <a:r>
              <a:rPr lang="en-GB" baseline="30000" dirty="0" smtClean="0"/>
              <a:t>rd</a:t>
            </a:r>
            <a:r>
              <a:rPr lang="en-GB" dirty="0" smtClean="0"/>
              <a:t> </a:t>
            </a:r>
            <a:r>
              <a:rPr lang="en-US" dirty="0" smtClean="0"/>
              <a:t>, 2016 at 10:00-11:00am ET</a:t>
            </a:r>
          </a:p>
          <a:p>
            <a:endParaRPr lang="en-US" dirty="0" smtClean="0"/>
          </a:p>
          <a:p>
            <a:r>
              <a:rPr lang="en-US" dirty="0" smtClean="0"/>
              <a:t>Join </a:t>
            </a:r>
            <a:r>
              <a:rPr lang="en-US" dirty="0"/>
              <a:t>WebEx meeting:</a:t>
            </a:r>
          </a:p>
          <a:p>
            <a:pPr lvl="1"/>
            <a:r>
              <a:rPr lang="en-US" u="sng" dirty="0" smtClean="0">
                <a:hlinkClick r:id="rId3"/>
              </a:rPr>
              <a:t>https</a:t>
            </a:r>
            <a:r>
              <a:rPr lang="en-US" u="sng" dirty="0">
                <a:hlinkClick r:id="rId3"/>
              </a:rPr>
              <a:t>://</a:t>
            </a:r>
            <a:r>
              <a:rPr lang="en-US" u="sng" dirty="0" smtClean="0">
                <a:hlinkClick r:id="rId3"/>
              </a:rPr>
              <a:t>nokiameetings.webex.com/nokiameetings/j.php?MTID=macc6bd1761579f1492673af6e7a0567b</a:t>
            </a:r>
            <a:endParaRPr lang="en-US" dirty="0"/>
          </a:p>
          <a:p>
            <a:pPr lvl="2"/>
            <a:r>
              <a:rPr lang="en-US" dirty="0"/>
              <a:t>Meeting number: 952 537 563</a:t>
            </a:r>
          </a:p>
          <a:p>
            <a:pPr lvl="2"/>
            <a:r>
              <a:rPr lang="en-US" dirty="0"/>
              <a:t>Meeting password:qn8WRQ23</a:t>
            </a:r>
          </a:p>
          <a:p>
            <a:endParaRPr lang="en-US" dirty="0" smtClean="0"/>
          </a:p>
          <a:p>
            <a:r>
              <a:rPr lang="en-US" dirty="0" smtClean="0"/>
              <a:t>Join </a:t>
            </a:r>
            <a:r>
              <a:rPr lang="en-US" dirty="0"/>
              <a:t>by phone</a:t>
            </a:r>
          </a:p>
          <a:p>
            <a:pPr lvl="1"/>
            <a:r>
              <a:rPr lang="en-US" dirty="0"/>
              <a:t>+498938037488 Germany</a:t>
            </a:r>
          </a:p>
          <a:p>
            <a:pPr lvl="1"/>
            <a:r>
              <a:rPr lang="en-US" dirty="0"/>
              <a:t>Access code: 952 537 563</a:t>
            </a:r>
          </a:p>
          <a:p>
            <a:pPr lvl="1"/>
            <a:r>
              <a:rPr lang="en-US" dirty="0" smtClean="0"/>
              <a:t>Global </a:t>
            </a:r>
            <a:r>
              <a:rPr lang="en-US" dirty="0"/>
              <a:t>call-in </a:t>
            </a:r>
            <a:r>
              <a:rPr lang="en-US" dirty="0" smtClean="0"/>
              <a:t>numbers</a:t>
            </a:r>
            <a:endParaRPr lang="en-US" dirty="0"/>
          </a:p>
          <a:p>
            <a:pPr lvl="2"/>
            <a:r>
              <a:rPr lang="en-US" u="sng" dirty="0" smtClean="0">
                <a:hlinkClick r:id="rId4"/>
              </a:rPr>
              <a:t>https</a:t>
            </a:r>
            <a:r>
              <a:rPr lang="en-US" u="sng" dirty="0">
                <a:hlinkClick r:id="rId4"/>
              </a:rPr>
              <a:t>://</a:t>
            </a:r>
            <a:r>
              <a:rPr lang="en-US" u="sng" dirty="0" smtClean="0">
                <a:hlinkClick r:id="rId4"/>
              </a:rPr>
              <a:t>nokiameetings.webex.com/nokiameetings/globalcallin.php?serviceType=MC&amp;ED=426409707&amp;tollFree=0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Autofit/>
          </a:bodyPr>
          <a:lstStyle/>
          <a:p>
            <a:r>
              <a:rPr lang="en-US" sz="2400" dirty="0" smtClean="0"/>
              <a:t>Agenda bashing</a:t>
            </a:r>
          </a:p>
          <a:p>
            <a:r>
              <a:rPr lang="en-US" sz="2400" dirty="0" smtClean="0"/>
              <a:t>Review of minutes</a:t>
            </a:r>
          </a:p>
          <a:p>
            <a:r>
              <a:rPr lang="en-US" sz="2400" dirty="0" smtClean="0"/>
              <a:t>Reports</a:t>
            </a:r>
          </a:p>
          <a:p>
            <a:r>
              <a:rPr lang="en-US" sz="2400" dirty="0" smtClean="0"/>
              <a:t>P802.1CF contributions</a:t>
            </a:r>
            <a:endParaRPr lang="en-US" sz="2400" dirty="0"/>
          </a:p>
          <a:p>
            <a:r>
              <a:rPr lang="en-US" sz="2400" dirty="0" smtClean="0"/>
              <a:t>Review </a:t>
            </a:r>
            <a:r>
              <a:rPr lang="en-US" sz="2400" dirty="0"/>
              <a:t>of </a:t>
            </a:r>
            <a:r>
              <a:rPr lang="en-US" sz="2400" dirty="0" smtClean="0"/>
              <a:t>802.1CF </a:t>
            </a:r>
            <a:r>
              <a:rPr lang="en-US" sz="2400" dirty="0"/>
              <a:t>editor’s </a:t>
            </a:r>
            <a:r>
              <a:rPr lang="en-US" sz="2400" dirty="0" smtClean="0"/>
              <a:t>draft</a:t>
            </a:r>
          </a:p>
          <a:p>
            <a:r>
              <a:rPr lang="en-US" sz="2400" dirty="0" smtClean="0"/>
              <a:t>Wi-Fi </a:t>
            </a:r>
            <a:r>
              <a:rPr lang="en-US" sz="2400" dirty="0"/>
              <a:t>as component of 5G within the scope of </a:t>
            </a:r>
            <a:r>
              <a:rPr lang="en-US" sz="2400" dirty="0" smtClean="0"/>
              <a:t>P802.1CF</a:t>
            </a:r>
          </a:p>
          <a:p>
            <a:r>
              <a:rPr lang="en-US" sz="2400" dirty="0" smtClean="0"/>
              <a:t>Agenda </a:t>
            </a:r>
            <a:r>
              <a:rPr lang="en-US" sz="2400" dirty="0"/>
              <a:t>for the upcoming F2F </a:t>
            </a:r>
            <a:r>
              <a:rPr lang="en-US" sz="2400" dirty="0" smtClean="0"/>
              <a:t>meeting</a:t>
            </a:r>
          </a:p>
          <a:p>
            <a:r>
              <a:rPr lang="en-US" sz="2400"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772</TotalTime>
  <Words>1385</Words>
  <Application>Microsoft Office PowerPoint</Application>
  <PresentationFormat>On-screen Show (4:3)</PresentationFormat>
  <Paragraphs>235</Paragraphs>
  <Slides>18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MS PGothic</vt:lpstr>
      <vt:lpstr>Arial</vt:lpstr>
      <vt:lpstr>Helvetica</vt:lpstr>
      <vt:lpstr>Monotype Sorts</vt:lpstr>
      <vt:lpstr>Times</vt:lpstr>
      <vt:lpstr>Times New Roman</vt:lpstr>
      <vt:lpstr>Template</vt:lpstr>
      <vt:lpstr>IEEE 802.1 OmniRAN TG February 23rd , 2016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IEEE participation in 5G/IMT-2020</vt:lpstr>
      <vt:lpstr>Business #3</vt:lpstr>
      <vt:lpstr>Business #4</vt:lpstr>
      <vt:lpstr>March 2016 Agenda Graphics</vt:lpstr>
      <vt:lpstr>Agenda proposal for March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259</cp:revision>
  <cp:lastPrinted>1998-02-10T13:28:06Z</cp:lastPrinted>
  <dcterms:created xsi:type="dcterms:W3CDTF">2011-12-30T17:06:23Z</dcterms:created>
  <dcterms:modified xsi:type="dcterms:W3CDTF">2016-02-22T15:48:54Z</dcterms:modified>
</cp:coreProperties>
</file>