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97" r:id="rId2"/>
    <p:sldId id="262" r:id="rId3"/>
    <p:sldId id="323" r:id="rId4"/>
    <p:sldId id="298" r:id="rId5"/>
    <p:sldId id="334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273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04" autoAdjust="0"/>
    <p:restoredTop sz="95673" autoAdjust="0"/>
  </p:normalViewPr>
  <p:slideViewPr>
    <p:cSldViewPr>
      <p:cViewPr varScale="1">
        <p:scale>
          <a:sx n="103" d="100"/>
          <a:sy n="103" d="100"/>
        </p:scale>
        <p:origin x="10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53855" y="76200"/>
            <a:ext cx="23615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>
                <a:latin typeface="+mn-lt"/>
              </a:rPr>
              <a:t>omniran-16-0007-00-CF00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274683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Key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Concepts of 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Authentication and Trust Establishment</a:t>
                      </a:r>
                      <a:endParaRPr lang="en-US" sz="2000" b="0" dirty="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2016-01-20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Nokia</a:t>
                      </a:r>
                      <a:r>
                        <a:rPr lang="en-US" sz="1400" baseline="0" dirty="0" smtClean="0"/>
                        <a:t> Networks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maximilian.riegel@nokis.com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presentation provides initial thoughts for the chapter Authentication and Trust Establishment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dirty="0" smtClean="0"/>
              <a:t>5. Specific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User</a:t>
            </a:r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Credential (password, certificate)</a:t>
            </a:r>
          </a:p>
          <a:p>
            <a:pPr lvl="1"/>
            <a:r>
              <a:rPr lang="en-US" dirty="0" smtClean="0"/>
              <a:t>Terminal-ID</a:t>
            </a:r>
          </a:p>
          <a:p>
            <a:r>
              <a:rPr lang="en-US" dirty="0" err="1" smtClean="0"/>
              <a:t>ServiceProvider</a:t>
            </a:r>
            <a:endParaRPr lang="en-US" dirty="0" smtClean="0"/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Credential (password, certificate)</a:t>
            </a:r>
          </a:p>
          <a:p>
            <a:r>
              <a:rPr lang="en-US" dirty="0" smtClean="0"/>
              <a:t>Subscription</a:t>
            </a:r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User-ID</a:t>
            </a:r>
          </a:p>
          <a:p>
            <a:pPr lvl="1"/>
            <a:r>
              <a:rPr lang="en-US" dirty="0" err="1" smtClean="0"/>
              <a:t>ServiceProvider</a:t>
            </a:r>
            <a:r>
              <a:rPr lang="en-US" dirty="0" smtClean="0"/>
              <a:t>-ID</a:t>
            </a:r>
          </a:p>
          <a:p>
            <a:pPr lvl="1"/>
            <a:r>
              <a:rPr lang="en-US" dirty="0" smtClean="0"/>
              <a:t>Supported Service</a:t>
            </a:r>
          </a:p>
          <a:p>
            <a:pPr lvl="1"/>
            <a:r>
              <a:rPr lang="en-US" dirty="0" smtClean="0"/>
              <a:t>Roaming Partner</a:t>
            </a:r>
          </a:p>
          <a:p>
            <a:pPr lvl="1"/>
            <a:r>
              <a:rPr lang="en-US" dirty="0" err="1" smtClean="0"/>
              <a:t>Service:usage</a:t>
            </a:r>
            <a:r>
              <a:rPr lang="en-US" dirty="0" smtClean="0"/>
              <a:t> credit</a:t>
            </a:r>
          </a:p>
          <a:p>
            <a:r>
              <a:rPr lang="en-US" dirty="0" smtClean="0"/>
              <a:t>Terminal</a:t>
            </a:r>
          </a:p>
          <a:p>
            <a:pPr lvl="1"/>
            <a:r>
              <a:rPr lang="en-US" dirty="0" smtClean="0"/>
              <a:t>Supported authentication method</a:t>
            </a:r>
          </a:p>
          <a:p>
            <a:pPr lvl="1"/>
            <a:r>
              <a:rPr lang="en-US" dirty="0" smtClean="0"/>
              <a:t>Supported encryption modes/key requirements</a:t>
            </a:r>
          </a:p>
          <a:p>
            <a:pPr lvl="1"/>
            <a:r>
              <a:rPr lang="en-US" dirty="0" smtClean="0"/>
              <a:t>Credential</a:t>
            </a:r>
          </a:p>
          <a:p>
            <a:r>
              <a:rPr lang="en-US" dirty="0" smtClean="0"/>
              <a:t>Access Network</a:t>
            </a:r>
          </a:p>
          <a:p>
            <a:pPr lvl="1"/>
            <a:r>
              <a:rPr lang="en-US" dirty="0" smtClean="0"/>
              <a:t>Supported authentication method</a:t>
            </a:r>
          </a:p>
          <a:p>
            <a:pPr lvl="1"/>
            <a:r>
              <a:rPr lang="en-US" dirty="0" smtClean="0"/>
              <a:t>Supported encryption modes/key </a:t>
            </a:r>
            <a:r>
              <a:rPr lang="en-US" dirty="0" err="1" smtClean="0"/>
              <a:t>requiremens</a:t>
            </a:r>
            <a:endParaRPr lang="en-US" dirty="0" smtClean="0"/>
          </a:p>
          <a:p>
            <a:pPr lvl="1"/>
            <a:r>
              <a:rPr lang="en-US" dirty="0" smtClean="0"/>
              <a:t>Credential</a:t>
            </a:r>
          </a:p>
          <a:p>
            <a:r>
              <a:rPr lang="en-US" dirty="0" err="1" smtClean="0"/>
              <a:t>SubscriptionService</a:t>
            </a:r>
            <a:endParaRPr lang="en-US" dirty="0" smtClean="0"/>
          </a:p>
          <a:p>
            <a:pPr lvl="1"/>
            <a:r>
              <a:rPr lang="en-US" dirty="0" smtClean="0"/>
              <a:t>Supported authentication methods</a:t>
            </a:r>
          </a:p>
          <a:p>
            <a:pPr lvl="1"/>
            <a:r>
              <a:rPr lang="en-US" dirty="0" smtClean="0"/>
              <a:t>Associated access network</a:t>
            </a:r>
          </a:p>
          <a:p>
            <a:pPr lvl="1"/>
            <a:r>
              <a:rPr lang="en-US" dirty="0" smtClean="0"/>
              <a:t>Associated access router</a:t>
            </a:r>
          </a:p>
          <a:p>
            <a:pPr lvl="1"/>
            <a:r>
              <a:rPr lang="en-US" dirty="0" smtClean="0"/>
              <a:t>Associated subscription service (roaming partner)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79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Basic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Identification request</a:t>
            </a:r>
          </a:p>
          <a:p>
            <a:pPr lvl="1"/>
            <a:r>
              <a:rPr lang="en-US" dirty="0" smtClean="0"/>
              <a:t>Access network provides credential of subscription service, supported authentication methods and queries identity of user and terminal</a:t>
            </a:r>
          </a:p>
          <a:p>
            <a:r>
              <a:rPr lang="en-US" dirty="0" smtClean="0"/>
              <a:t>Identification notify</a:t>
            </a:r>
          </a:p>
          <a:p>
            <a:pPr lvl="1"/>
            <a:r>
              <a:rPr lang="en-US" dirty="0" smtClean="0"/>
              <a:t>Terminal provides its choice of subscription service, temporary user identity and requested authentication method. Chosen subscription service respond with its certificate.</a:t>
            </a:r>
          </a:p>
          <a:p>
            <a:r>
              <a:rPr lang="en-US" dirty="0" smtClean="0"/>
              <a:t>Authentication process</a:t>
            </a:r>
          </a:p>
          <a:p>
            <a:pPr lvl="1"/>
            <a:r>
              <a:rPr lang="en-US" dirty="0" smtClean="0"/>
              <a:t>Terminal and subscription service initiates and executes the chosen authentication method. Authentication method terminates association when authentication fails, otherwise it proceeds with trust establishment</a:t>
            </a:r>
          </a:p>
          <a:p>
            <a:r>
              <a:rPr lang="en-US" dirty="0" smtClean="0"/>
              <a:t>Trust establishment</a:t>
            </a:r>
          </a:p>
          <a:p>
            <a:pPr lvl="1"/>
            <a:r>
              <a:rPr lang="en-US" dirty="0" smtClean="0"/>
              <a:t>Subscription service generates all required session specific keys and distributes them to the involved entities.</a:t>
            </a:r>
          </a:p>
          <a:p>
            <a:r>
              <a:rPr lang="en-US" dirty="0" smtClean="0"/>
              <a:t>Trust revocation</a:t>
            </a:r>
          </a:p>
          <a:p>
            <a:pPr lvl="1"/>
            <a:r>
              <a:rPr lang="en-US" dirty="0" smtClean="0"/>
              <a:t>Subscription service forces termination of service provisioning for a particular terminal session.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034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Detailed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Access to service delivered by service provider’s access network and access router</a:t>
            </a:r>
          </a:p>
          <a:p>
            <a:pPr lvl="1"/>
            <a:r>
              <a:rPr lang="en-US" dirty="0" smtClean="0"/>
              <a:t>All network elements operated by the same service provider</a:t>
            </a:r>
          </a:p>
          <a:p>
            <a:r>
              <a:rPr lang="en-US" dirty="0"/>
              <a:t>A</a:t>
            </a:r>
            <a:r>
              <a:rPr lang="en-US" dirty="0" smtClean="0"/>
              <a:t>ccess to service provider’s access router through a visited access network.</a:t>
            </a:r>
          </a:p>
          <a:p>
            <a:pPr lvl="1"/>
            <a:r>
              <a:rPr lang="en-US" dirty="0" smtClean="0"/>
              <a:t>Access network has connections to multiple subscription services</a:t>
            </a:r>
          </a:p>
          <a:p>
            <a:pPr lvl="1"/>
            <a:r>
              <a:rPr lang="en-US" dirty="0" smtClean="0"/>
              <a:t>Access network relays authentication to selected subscription service and establish keying material dependent of home service provider</a:t>
            </a:r>
          </a:p>
          <a:p>
            <a:r>
              <a:rPr lang="en-US" dirty="0" smtClean="0"/>
              <a:t>Access to third party access router through a visited access network</a:t>
            </a:r>
          </a:p>
          <a:p>
            <a:pPr lvl="1"/>
            <a:r>
              <a:rPr lang="en-US" dirty="0" smtClean="0"/>
              <a:t>Access network has connections to multiple subscription services and multiple access router.</a:t>
            </a:r>
          </a:p>
          <a:p>
            <a:pPr lvl="1"/>
            <a:r>
              <a:rPr lang="en-US" dirty="0" smtClean="0"/>
              <a:t>Service provider’s subscription service has direct relation with both the visited access network and the visited access router</a:t>
            </a:r>
          </a:p>
          <a:p>
            <a:r>
              <a:rPr lang="en-US" dirty="0" smtClean="0"/>
              <a:t>Access to third party access router through a visited access network with authentication relayed by visited subscription service</a:t>
            </a:r>
          </a:p>
          <a:p>
            <a:pPr lvl="1"/>
            <a:r>
              <a:rPr lang="en-US" dirty="0" smtClean="0"/>
              <a:t>Service provider’s subscription service is connected via another subscription service to the access network and access router.</a:t>
            </a:r>
          </a:p>
        </p:txBody>
      </p:sp>
    </p:spTree>
    <p:extLst>
      <p:ext uri="{BB962C8B-B14F-4D97-AF65-F5344CB8AC3E}">
        <p14:creationId xmlns:p14="http://schemas.microsoft.com/office/powerpoint/2010/main" val="1336925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Mapping to IEEE 802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802.3</a:t>
            </a:r>
          </a:p>
          <a:p>
            <a:pPr lvl="1"/>
            <a:r>
              <a:rPr lang="en-US" dirty="0" smtClean="0"/>
              <a:t>Deployment of IEEE 802.1X</a:t>
            </a:r>
          </a:p>
          <a:p>
            <a:r>
              <a:rPr lang="en-US" dirty="0" smtClean="0"/>
              <a:t>IEEE 802.11</a:t>
            </a:r>
          </a:p>
          <a:p>
            <a:pPr lvl="1"/>
            <a:r>
              <a:rPr lang="en-US" dirty="0" smtClean="0"/>
              <a:t>Authentication specifics aligned to 802.1X</a:t>
            </a:r>
          </a:p>
          <a:p>
            <a:r>
              <a:rPr lang="en-US" dirty="0" smtClean="0"/>
              <a:t>IEEE 802.16</a:t>
            </a:r>
          </a:p>
          <a:p>
            <a:pPr lvl="1"/>
            <a:r>
              <a:rPr lang="en-US" dirty="0" smtClean="0"/>
              <a:t>EAP over IEEE 802.16</a:t>
            </a:r>
          </a:p>
          <a:p>
            <a:r>
              <a:rPr lang="en-US" dirty="0" smtClean="0"/>
              <a:t>IEEE 802.22</a:t>
            </a:r>
          </a:p>
          <a:p>
            <a:pPr lvl="1"/>
            <a:r>
              <a:rPr lang="en-US" dirty="0" smtClean="0"/>
              <a:t>EAP over IEEE 802.22</a:t>
            </a:r>
          </a:p>
        </p:txBody>
      </p:sp>
    </p:spTree>
    <p:extLst>
      <p:ext uri="{BB962C8B-B14F-4D97-AF65-F5344CB8AC3E}">
        <p14:creationId xmlns:p14="http://schemas.microsoft.com/office/powerpoint/2010/main" val="1067383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766"/>
            <a:ext cx="8229600" cy="499555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Slides provide outline of initial content for authentication and trust establishment chapter.</a:t>
            </a:r>
          </a:p>
          <a:p>
            <a:r>
              <a:rPr lang="en-US" dirty="0" smtClean="0"/>
              <a:t>Assumption that subscription server is present in all cases</a:t>
            </a:r>
          </a:p>
          <a:p>
            <a:pPr lvl="1"/>
            <a:r>
              <a:rPr lang="en-US" dirty="0" smtClean="0"/>
              <a:t>No pre-shared key scenarios</a:t>
            </a:r>
            <a:endParaRPr lang="en-US" dirty="0"/>
          </a:p>
          <a:p>
            <a:r>
              <a:rPr lang="en-US" dirty="0" smtClean="0"/>
              <a:t>Content requires additional refinements when initial text is available.</a:t>
            </a:r>
          </a:p>
          <a:p>
            <a:pPr lvl="1"/>
            <a:r>
              <a:rPr lang="en-US" dirty="0" smtClean="0"/>
              <a:t>Slide set misses many details.</a:t>
            </a:r>
          </a:p>
          <a:p>
            <a:r>
              <a:rPr lang="en-US" dirty="0" smtClean="0"/>
              <a:t>Any additional recommendations 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Key Concepts </a:t>
            </a:r>
            <a:r>
              <a:rPr lang="en-US" dirty="0" smtClean="0"/>
              <a:t>of</a:t>
            </a:r>
            <a:br>
              <a:rPr lang="en-US" dirty="0" smtClean="0"/>
            </a:br>
            <a:r>
              <a:rPr lang="en-US" dirty="0" smtClean="0"/>
              <a:t>Authentication and Trust Establishment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Riegel</a:t>
            </a:r>
          </a:p>
          <a:p>
            <a:r>
              <a:rPr lang="en-US" dirty="0" smtClean="0"/>
              <a:t>(Nokia Networks)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889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P802.1CF Draft </a:t>
            </a:r>
            <a:r>
              <a:rPr lang="en-US" dirty="0" err="1" smtClean="0"/>
              <a:t>ToC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cxnSp>
        <p:nvCxnSpPr>
          <p:cNvPr id="87042" name="Straight Connector 12"/>
          <p:cNvCxnSpPr>
            <a:cxnSpLocks noChangeShapeType="1"/>
          </p:cNvCxnSpPr>
          <p:nvPr/>
        </p:nvCxnSpPr>
        <p:spPr bwMode="auto">
          <a:xfrm>
            <a:off x="4751388" y="3113965"/>
            <a:ext cx="4051300" cy="0"/>
          </a:xfrm>
          <a:prstGeom prst="line">
            <a:avLst/>
          </a:prstGeom>
          <a:noFill/>
          <a:ln w="6350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</p:spPr>
      </p:cxnSp>
      <p:cxnSp>
        <p:nvCxnSpPr>
          <p:cNvPr id="87043" name="Straight Connector 13"/>
          <p:cNvCxnSpPr>
            <a:cxnSpLocks noChangeShapeType="1"/>
          </p:cNvCxnSpPr>
          <p:nvPr/>
        </p:nvCxnSpPr>
        <p:spPr bwMode="auto">
          <a:xfrm>
            <a:off x="4662488" y="1964255"/>
            <a:ext cx="4049712" cy="0"/>
          </a:xfrm>
          <a:prstGeom prst="line">
            <a:avLst/>
          </a:prstGeom>
          <a:noFill/>
          <a:ln w="6350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</p:spPr>
      </p:cxnSp>
      <p:pic>
        <p:nvPicPr>
          <p:cNvPr id="87044" name="Picture 7" descr="omniran-function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1895" y="3158970"/>
            <a:ext cx="3420535" cy="2522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6545263" cy="5224463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Overview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References, </a:t>
            </a:r>
            <a:r>
              <a:rPr lang="en-US" sz="1900" dirty="0"/>
              <a:t>d</a:t>
            </a:r>
            <a:r>
              <a:rPr lang="en-US" sz="1900" dirty="0" smtClean="0"/>
              <a:t>efinitions, </a:t>
            </a:r>
            <a:r>
              <a:rPr lang="en-US" sz="1900" dirty="0"/>
              <a:t>a</a:t>
            </a:r>
            <a:r>
              <a:rPr lang="en-US" sz="1900" dirty="0" smtClean="0"/>
              <a:t>cronyms and abbreviations</a:t>
            </a:r>
            <a:endParaRPr lang="en-US" sz="1900" dirty="0"/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Conformance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Network Reference Model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Basic concepts and terminology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Overview of NRM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Basic, enhanced and comprehensive NRM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Deployment scenarios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Functional Design and Decomposition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Access Network Setup 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Network Discovery and Selection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Association and Disassociation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>
                <a:solidFill>
                  <a:srgbClr val="FF0000"/>
                </a:solidFill>
              </a:rPr>
              <a:t>Authentication and Trust Establishment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Data path establishment, </a:t>
            </a:r>
            <a:br>
              <a:rPr lang="en-US" sz="1600" dirty="0" smtClean="0"/>
            </a:br>
            <a:r>
              <a:rPr lang="en-US" sz="1600" dirty="0" smtClean="0"/>
              <a:t>relocation and teardown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Authorization, </a:t>
            </a:r>
            <a:r>
              <a:rPr lang="en-US" sz="1600" dirty="0" err="1" smtClean="0"/>
              <a:t>QoS</a:t>
            </a:r>
            <a:r>
              <a:rPr lang="en-US" sz="1600" dirty="0" smtClean="0"/>
              <a:t> and policy control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Monitoring and statistics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Fault diagnostics and </a:t>
            </a:r>
            <a:r>
              <a:rPr lang="en-US" sz="1600" dirty="0" err="1" smtClean="0"/>
              <a:t>maintentance</a:t>
            </a:r>
            <a:endParaRPr lang="en-US" sz="1600" dirty="0" smtClean="0"/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SDN Abstraction	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Annex: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PICS </a:t>
            </a:r>
            <a:r>
              <a:rPr lang="en-US" sz="1600" dirty="0" err="1" smtClean="0"/>
              <a:t>proforma</a:t>
            </a:r>
            <a:endParaRPr lang="en-US" sz="1600" dirty="0" smtClean="0"/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Privacy Engineering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Applicability to non-IEEE 802 PHY layer </a:t>
            </a:r>
            <a:r>
              <a:rPr lang="en-US" sz="1600" dirty="0" err="1" smtClean="0"/>
              <a:t>technoogies</a:t>
            </a:r>
            <a:endParaRPr lang="en-US" sz="1600" dirty="0" smtClean="0"/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Bibliography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endParaRPr lang="en-US" sz="1600" dirty="0" smtClean="0"/>
          </a:p>
        </p:txBody>
      </p:sp>
      <p:pic>
        <p:nvPicPr>
          <p:cNvPr id="87046" name="Picture 8" descr="150507-nrm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1971971"/>
            <a:ext cx="2204755" cy="1151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010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design and decomposition</a:t>
            </a:r>
            <a:br>
              <a:rPr lang="en-US" dirty="0" smtClean="0"/>
            </a:br>
            <a:r>
              <a:rPr lang="en-US" dirty="0" smtClean="0"/>
              <a:t>Generic Chapter </a:t>
            </a:r>
            <a:r>
              <a:rPr lang="en-US" dirty="0" err="1" smtClean="0"/>
              <a:t>ToC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spcBef>
                <a:spcPts val="300"/>
              </a:spcBef>
              <a:buFont typeface="+mj-lt"/>
              <a:buAutoNum type="arabicPeriod"/>
            </a:pPr>
            <a:r>
              <a:rPr lang="en-US" sz="2800" dirty="0" smtClean="0"/>
              <a:t>Introduction</a:t>
            </a:r>
          </a:p>
          <a:p>
            <a:pPr marL="514350" indent="-514350">
              <a:spcBef>
                <a:spcPts val="300"/>
              </a:spcBef>
              <a:buFont typeface="+mj-lt"/>
              <a:buAutoNum type="arabicPeriod"/>
            </a:pPr>
            <a:r>
              <a:rPr lang="en-US" sz="2800" dirty="0" smtClean="0"/>
              <a:t>Roles and identifiers</a:t>
            </a:r>
          </a:p>
          <a:p>
            <a:pPr marL="514350" indent="-514350">
              <a:spcBef>
                <a:spcPts val="300"/>
              </a:spcBef>
              <a:buFont typeface="+mj-lt"/>
              <a:buAutoNum type="arabicPeriod"/>
            </a:pPr>
            <a:r>
              <a:rPr lang="en-US" sz="2800" dirty="0" smtClean="0"/>
              <a:t>Use cases</a:t>
            </a:r>
          </a:p>
          <a:p>
            <a:pPr marL="514350" indent="-514350">
              <a:spcBef>
                <a:spcPts val="300"/>
              </a:spcBef>
              <a:buFont typeface="+mj-lt"/>
              <a:buAutoNum type="arabicPeriod"/>
            </a:pPr>
            <a:r>
              <a:rPr lang="en-US" sz="2800" dirty="0" smtClean="0"/>
              <a:t>Functional requirements</a:t>
            </a:r>
          </a:p>
          <a:p>
            <a:pPr marL="514350" indent="-514350">
              <a:spcBef>
                <a:spcPts val="300"/>
              </a:spcBef>
              <a:buFont typeface="+mj-lt"/>
              <a:buAutoNum type="arabicPeriod"/>
            </a:pPr>
            <a:r>
              <a:rPr lang="en-US" sz="2800" dirty="0" smtClean="0"/>
              <a:t>Specific attributes</a:t>
            </a:r>
          </a:p>
          <a:p>
            <a:pPr marL="514350" indent="-514350">
              <a:spcBef>
                <a:spcPts val="300"/>
              </a:spcBef>
              <a:buFont typeface="+mj-lt"/>
              <a:buAutoNum type="arabicPeriod"/>
            </a:pPr>
            <a:r>
              <a:rPr lang="en-US" sz="2800" dirty="0" smtClean="0"/>
              <a:t>Basic functions</a:t>
            </a:r>
          </a:p>
          <a:p>
            <a:pPr marL="514350" indent="-514350">
              <a:spcBef>
                <a:spcPts val="300"/>
              </a:spcBef>
              <a:buFont typeface="+mj-lt"/>
              <a:buAutoNum type="arabicPeriod"/>
            </a:pPr>
            <a:r>
              <a:rPr lang="en-US" sz="2800" dirty="0" smtClean="0"/>
              <a:t>Detailed procedures</a:t>
            </a:r>
          </a:p>
          <a:p>
            <a:pPr marL="514350" indent="-514350">
              <a:spcBef>
                <a:spcPts val="300"/>
              </a:spcBef>
              <a:buFont typeface="+mj-lt"/>
              <a:buAutoNum type="arabicPeriod"/>
            </a:pPr>
            <a:r>
              <a:rPr lang="en-US" sz="2800" dirty="0" smtClean="0"/>
              <a:t>Mapping to IEEE 802 technologies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92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in IEEE 802 access networks</a:t>
            </a:r>
            <a:endParaRPr lang="en-US" dirty="0"/>
          </a:p>
        </p:txBody>
      </p:sp>
      <p:pic>
        <p:nvPicPr>
          <p:cNvPr id="4" name="Picture 8" descr="150507-nr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672" y="3333147"/>
            <a:ext cx="5414574" cy="2826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724272" y="1637855"/>
            <a:ext cx="13099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n-lt"/>
              </a:rPr>
              <a:t>Service Provider</a:t>
            </a:r>
            <a:endParaRPr lang="en-US" dirty="0" smtClean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65755" y="1637855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n-lt"/>
              </a:rPr>
              <a:t>User</a:t>
            </a:r>
            <a:endParaRPr lang="en-US" dirty="0" smtClean="0">
              <a:latin typeface="+mn-lt"/>
            </a:endParaRPr>
          </a:p>
        </p:txBody>
      </p:sp>
      <p:sp>
        <p:nvSpPr>
          <p:cNvPr id="10" name="Left-Right Arrow 9"/>
          <p:cNvSpPr/>
          <p:nvPr/>
        </p:nvSpPr>
        <p:spPr bwMode="auto">
          <a:xfrm>
            <a:off x="2843808" y="2527367"/>
            <a:ext cx="2774570" cy="157708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0179" y="2329222"/>
            <a:ext cx="1027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n-lt"/>
              </a:rPr>
              <a:t>Subscription</a:t>
            </a:r>
            <a:endParaRPr lang="en-US" dirty="0" smtClean="0">
              <a:latin typeface="+mn-lt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2195736" y="2854577"/>
            <a:ext cx="16872" cy="17027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6239630" y="2785597"/>
            <a:ext cx="5426" cy="54755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360" y="1527266"/>
            <a:ext cx="1645920" cy="16459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584" y="2059312"/>
            <a:ext cx="902208" cy="86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37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Authentication and trust establishment is about security in IEEE 802 access networks</a:t>
            </a:r>
          </a:p>
          <a:p>
            <a:r>
              <a:rPr lang="en-US" dirty="0" smtClean="0"/>
              <a:t>Two aspects:</a:t>
            </a:r>
          </a:p>
          <a:p>
            <a:pPr lvl="1"/>
            <a:r>
              <a:rPr lang="en-US" dirty="0" smtClean="0"/>
              <a:t>Securing the provision of services to users</a:t>
            </a:r>
          </a:p>
          <a:p>
            <a:pPr lvl="1"/>
            <a:r>
              <a:rPr lang="en-US" dirty="0" smtClean="0"/>
              <a:t>Securing the infrastructure</a:t>
            </a:r>
          </a:p>
          <a:p>
            <a:r>
              <a:rPr lang="en-US" dirty="0" smtClean="0"/>
              <a:t>Securing the infrastructure requires security means on each and every interface</a:t>
            </a:r>
          </a:p>
          <a:p>
            <a:pPr lvl="1"/>
            <a:r>
              <a:rPr lang="en-US" dirty="0" smtClean="0"/>
              <a:t>Identity</a:t>
            </a:r>
          </a:p>
          <a:p>
            <a:pPr lvl="1"/>
            <a:r>
              <a:rPr lang="en-US" dirty="0" smtClean="0"/>
              <a:t>Integrity</a:t>
            </a:r>
          </a:p>
          <a:p>
            <a:pPr lvl="1"/>
            <a:r>
              <a:rPr lang="en-US" dirty="0" smtClean="0"/>
              <a:t>Non-repudiation</a:t>
            </a:r>
          </a:p>
          <a:p>
            <a:pPr lvl="1"/>
            <a:r>
              <a:rPr lang="en-US" dirty="0" smtClean="0"/>
              <a:t>Encryption</a:t>
            </a:r>
          </a:p>
          <a:p>
            <a:r>
              <a:rPr lang="en-US" dirty="0" smtClean="0"/>
              <a:t>Security is realized through digital signatures established between peers</a:t>
            </a:r>
          </a:p>
          <a:p>
            <a:pPr lvl="1"/>
            <a:r>
              <a:rPr lang="en-US" dirty="0" smtClean="0"/>
              <a:t>Persistent passwords/certificates for verifying identities</a:t>
            </a:r>
          </a:p>
          <a:p>
            <a:pPr lvl="1"/>
            <a:r>
              <a:rPr lang="en-US" dirty="0" smtClean="0"/>
              <a:t>Temporary keys for processing the transferred information to realize integrity, non-repudiation and encryption</a:t>
            </a:r>
          </a:p>
          <a:p>
            <a:r>
              <a:rPr lang="en-US" dirty="0" smtClean="0"/>
              <a:t>Chapter mainly about securing the access and provisioning of services to users.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194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Roles and 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User</a:t>
            </a:r>
          </a:p>
          <a:p>
            <a:pPr lvl="1"/>
            <a:r>
              <a:rPr lang="en-US" dirty="0" smtClean="0"/>
              <a:t>Entity responsible for the terminal seeking access to service</a:t>
            </a:r>
          </a:p>
          <a:p>
            <a:pPr lvl="2"/>
            <a:r>
              <a:rPr lang="en-US" dirty="0" smtClean="0"/>
              <a:t>User-ID</a:t>
            </a:r>
          </a:p>
          <a:p>
            <a:r>
              <a:rPr lang="en-US" dirty="0" err="1" smtClean="0"/>
              <a:t>ServiceProvider</a:t>
            </a:r>
            <a:endParaRPr lang="en-US" dirty="0" smtClean="0"/>
          </a:p>
          <a:p>
            <a:pPr lvl="1"/>
            <a:r>
              <a:rPr lang="en-US" dirty="0" smtClean="0"/>
              <a:t>Organization responsible for provisioning of service</a:t>
            </a:r>
          </a:p>
          <a:p>
            <a:pPr lvl="2"/>
            <a:r>
              <a:rPr lang="en-US" dirty="0" err="1" smtClean="0"/>
              <a:t>ServiceProvider</a:t>
            </a:r>
            <a:r>
              <a:rPr lang="en-US" dirty="0" smtClean="0"/>
              <a:t>-ID</a:t>
            </a:r>
          </a:p>
          <a:p>
            <a:r>
              <a:rPr lang="en-US" dirty="0" smtClean="0"/>
              <a:t>Subscription</a:t>
            </a:r>
          </a:p>
          <a:p>
            <a:pPr lvl="1"/>
            <a:r>
              <a:rPr lang="en-US" dirty="0" smtClean="0"/>
              <a:t>Contract between user and service provider</a:t>
            </a:r>
          </a:p>
          <a:p>
            <a:pPr lvl="2"/>
            <a:r>
              <a:rPr lang="en-US" dirty="0" smtClean="0"/>
              <a:t>Subscription-ID</a:t>
            </a:r>
          </a:p>
          <a:p>
            <a:r>
              <a:rPr lang="en-US" dirty="0" smtClean="0"/>
              <a:t>Terminal</a:t>
            </a:r>
          </a:p>
          <a:p>
            <a:pPr lvl="1"/>
            <a:r>
              <a:rPr lang="en-US" dirty="0" smtClean="0"/>
              <a:t>Device bound to User, which receives information containing the service</a:t>
            </a:r>
          </a:p>
          <a:p>
            <a:r>
              <a:rPr lang="en-US" dirty="0" smtClean="0"/>
              <a:t>Access network</a:t>
            </a:r>
          </a:p>
          <a:p>
            <a:pPr lvl="1"/>
            <a:r>
              <a:rPr lang="en-US" dirty="0" smtClean="0"/>
              <a:t>Equipment controlling access to service and delivering service on behalf of service provider</a:t>
            </a:r>
          </a:p>
          <a:p>
            <a:r>
              <a:rPr lang="en-US" dirty="0" smtClean="0"/>
              <a:t>Subscription Service</a:t>
            </a:r>
          </a:p>
          <a:p>
            <a:pPr lvl="1"/>
            <a:r>
              <a:rPr lang="en-US" dirty="0" smtClean="0"/>
              <a:t>Service entity bound to the service provider which provides service authorization to access network and access router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55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Service access to home network</a:t>
            </a:r>
          </a:p>
          <a:p>
            <a:pPr lvl="1"/>
            <a:r>
              <a:rPr lang="en-US" dirty="0" smtClean="0"/>
              <a:t>User seeks and receives service through the the access network infrastructure completely owned by service provider</a:t>
            </a:r>
          </a:p>
          <a:p>
            <a:r>
              <a:rPr lang="en-US" dirty="0" smtClean="0"/>
              <a:t>Service access to visited network</a:t>
            </a:r>
          </a:p>
          <a:p>
            <a:pPr lvl="1"/>
            <a:r>
              <a:rPr lang="en-US" dirty="0" smtClean="0"/>
              <a:t>User seeks and receives service by the infrastructure completely owned by an organization having a relationship with the service provider</a:t>
            </a:r>
          </a:p>
          <a:p>
            <a:r>
              <a:rPr lang="en-US" dirty="0" smtClean="0"/>
              <a:t>Service access to home access router by way of visited access network</a:t>
            </a:r>
          </a:p>
          <a:p>
            <a:pPr lvl="1"/>
            <a:r>
              <a:rPr lang="en-US" dirty="0"/>
              <a:t>User seeks and receives service </a:t>
            </a:r>
            <a:r>
              <a:rPr lang="en-US" dirty="0" smtClean="0"/>
              <a:t>from the service provider by the way of an access network </a:t>
            </a:r>
            <a:r>
              <a:rPr lang="en-US" dirty="0"/>
              <a:t>owned by an organization having a relationship with the service provider</a:t>
            </a:r>
          </a:p>
          <a:p>
            <a:r>
              <a:rPr lang="en-US" dirty="0" smtClean="0"/>
              <a:t>Service access to third-party access router by way of visited access network</a:t>
            </a:r>
          </a:p>
          <a:p>
            <a:pPr lvl="1"/>
            <a:r>
              <a:rPr lang="en-US" dirty="0"/>
              <a:t>User seeks and receives service from </a:t>
            </a:r>
            <a:r>
              <a:rPr lang="en-US" dirty="0" smtClean="0"/>
              <a:t>an third-party access router </a:t>
            </a:r>
            <a:r>
              <a:rPr lang="en-US" dirty="0"/>
              <a:t>by the way of an access </a:t>
            </a:r>
            <a:r>
              <a:rPr lang="en-US" dirty="0" smtClean="0"/>
              <a:t>network, both owned by organizations </a:t>
            </a:r>
            <a:r>
              <a:rPr lang="en-US" dirty="0"/>
              <a:t>having </a:t>
            </a:r>
            <a:r>
              <a:rPr lang="en-US" dirty="0" smtClean="0"/>
              <a:t>relationships </a:t>
            </a:r>
            <a:r>
              <a:rPr lang="en-US" dirty="0"/>
              <a:t>with the service provider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048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Functional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It should support various methods of authentication</a:t>
            </a:r>
          </a:p>
          <a:p>
            <a:r>
              <a:rPr lang="en-US" dirty="0" smtClean="0"/>
              <a:t>It should support mutual authentication</a:t>
            </a:r>
          </a:p>
          <a:p>
            <a:r>
              <a:rPr lang="en-US" dirty="0" smtClean="0"/>
              <a:t>It should support derivation of master keys from the authentication process</a:t>
            </a:r>
          </a:p>
          <a:p>
            <a:r>
              <a:rPr lang="en-US" dirty="0" smtClean="0"/>
              <a:t>It should support various kinds of digital signatures for the identity verification of user and service provider</a:t>
            </a:r>
          </a:p>
          <a:p>
            <a:r>
              <a:rPr lang="en-US" dirty="0" smtClean="0"/>
              <a:t>It should support hiding of the identity information between terminal and subscription service</a:t>
            </a:r>
          </a:p>
          <a:p>
            <a:r>
              <a:rPr lang="en-US" dirty="0" smtClean="0"/>
              <a:t>It should support standardized forms of Network Access Identifiers (NAI)</a:t>
            </a:r>
          </a:p>
          <a:p>
            <a:r>
              <a:rPr lang="en-US" dirty="0" smtClean="0"/>
              <a:t>It should support anonymous terminal identifiers for the authorization of services</a:t>
            </a:r>
          </a:p>
          <a:p>
            <a:r>
              <a:rPr lang="en-US" dirty="0" smtClean="0"/>
              <a:t>It should support that the same subscription is used for multiple terminals</a:t>
            </a:r>
          </a:p>
          <a:p>
            <a:r>
              <a:rPr lang="en-US" dirty="0" smtClean="0"/>
              <a:t>It should support multiple concurrent terminal sessions with a single subscription</a:t>
            </a:r>
          </a:p>
          <a:p>
            <a:r>
              <a:rPr lang="en-US" dirty="0" smtClean="0"/>
              <a:t>It should support of access to services in the service providers network</a:t>
            </a:r>
          </a:p>
          <a:p>
            <a:r>
              <a:rPr lang="en-US" dirty="0" smtClean="0"/>
              <a:t>It should support roaming scenarios with either the access network or the access router operated by third-party entities</a:t>
            </a:r>
          </a:p>
          <a:p>
            <a:r>
              <a:rPr lang="en-US" dirty="0" smtClean="0"/>
              <a:t>It should support roaming scenarios with authentication information being relayed by a visited subscription service</a:t>
            </a:r>
          </a:p>
          <a:p>
            <a:r>
              <a:rPr lang="en-US" dirty="0" smtClean="0"/>
              <a:t>It should avoid leaking the identity or the credentials of the user in any roaming scenario</a:t>
            </a:r>
          </a:p>
          <a:p>
            <a:r>
              <a:rPr lang="en-US" dirty="0" smtClean="0"/>
              <a:t>It should allow for user initiated service selection when a choice of multiple services is available through an access network</a:t>
            </a:r>
          </a:p>
          <a:p>
            <a:r>
              <a:rPr lang="en-US" dirty="0" smtClean="0"/>
              <a:t>It should derive all required session keys for all involved entities from a single authentication process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925280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mniran-CF00-functionalDescription-template" id="{C40F4F13-0DDD-1B4C-87A9-91586C1B8AFE}" vid="{8F140DCA-41AD-994B-A2C2-C590B942AEE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omniran-CF00-functionalDescription-template</Template>
  <TotalTime>212</TotalTime>
  <Words>1126</Words>
  <Application>Microsoft Macintosh PowerPoint</Application>
  <PresentationFormat>On-screen Show (4:3)</PresentationFormat>
  <Paragraphs>184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ＭＳ Ｐゴシック</vt:lpstr>
      <vt:lpstr>Times</vt:lpstr>
      <vt:lpstr>Times New Roman</vt:lpstr>
      <vt:lpstr>Arial</vt:lpstr>
      <vt:lpstr>omniran_template</vt:lpstr>
      <vt:lpstr>PowerPoint Presentation</vt:lpstr>
      <vt:lpstr>Key Concepts of Authentication and Trust Establishment</vt:lpstr>
      <vt:lpstr> P802.1CF Draft ToC </vt:lpstr>
      <vt:lpstr>Functional design and decomposition Generic Chapter ToC</vt:lpstr>
      <vt:lpstr>Trust in IEEE 802 access networks</vt:lpstr>
      <vt:lpstr>1. Introduction</vt:lpstr>
      <vt:lpstr>2. Roles and identifiers</vt:lpstr>
      <vt:lpstr>3. Use cases</vt:lpstr>
      <vt:lpstr>4. Functional requirements</vt:lpstr>
      <vt:lpstr>5. Specific attributes</vt:lpstr>
      <vt:lpstr>6. Basic functions</vt:lpstr>
      <vt:lpstr>7. Detailed procedures</vt:lpstr>
      <vt:lpstr>8. Mapping to IEEE 802 technologies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28</cp:revision>
  <cp:lastPrinted>1998-02-10T13:28:06Z</cp:lastPrinted>
  <dcterms:created xsi:type="dcterms:W3CDTF">2016-01-17T17:44:41Z</dcterms:created>
  <dcterms:modified xsi:type="dcterms:W3CDTF">2016-01-20T20:12:02Z</dcterms:modified>
</cp:coreProperties>
</file>