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7" r:id="rId2"/>
    <p:sldId id="262" r:id="rId3"/>
    <p:sldId id="323" r:id="rId4"/>
    <p:sldId id="334" r:id="rId5"/>
    <p:sldId id="335" r:id="rId6"/>
    <p:sldId id="336" r:id="rId7"/>
    <p:sldId id="337" r:id="rId8"/>
    <p:sldId id="273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3" autoAdjust="0"/>
    <p:restoredTop sz="95673" autoAdjust="0"/>
  </p:normalViewPr>
  <p:slideViewPr>
    <p:cSldViewPr>
      <p:cViewPr varScale="1">
        <p:scale>
          <a:sx n="103" d="100"/>
          <a:sy n="103" d="100"/>
        </p:scale>
        <p:origin x="1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53855" y="76200"/>
            <a:ext cx="23615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>
                <a:latin typeface="+mn-lt"/>
              </a:rPr>
              <a:t>omniran-16-0003-00-CF00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528143"/>
              </p:ext>
            </p:extLst>
          </p:nvPr>
        </p:nvGraphicFramePr>
        <p:xfrm>
          <a:off x="533400" y="483090"/>
          <a:ext cx="8077201" cy="3523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Content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and outline considerations for</a:t>
                      </a:r>
                    </a:p>
                    <a:p>
                      <a:pPr algn="ctr"/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Annex: Applicability to non-IEEE 802 PHY layer technologies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2015-11-08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r>
                        <a:rPr lang="en-US" sz="1400" baseline="0" dirty="0" smtClean="0"/>
                        <a:t> Networks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maximilian.riegel@nokis.com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802.1CF can be well applied to access networks carrying Ethernet payload over non-IEEE 802 PHY layer technologies. </a:t>
            </a:r>
            <a:r>
              <a:rPr lang="en-US" sz="1600" dirty="0" err="1" smtClean="0">
                <a:latin typeface="+mn-lt"/>
              </a:rPr>
              <a:t>OmniRAN</a:t>
            </a:r>
            <a:r>
              <a:rPr lang="en-US" sz="1600" dirty="0" smtClean="0">
                <a:latin typeface="+mn-lt"/>
              </a:rPr>
              <a:t> TG decided to add an annex to describe such deployment cases.</a:t>
            </a:r>
          </a:p>
          <a:p>
            <a:r>
              <a:rPr lang="en-US" sz="1600" dirty="0" smtClean="0">
                <a:latin typeface="+mn-lt"/>
              </a:rPr>
              <a:t>The presentation provides thoughts on the structure of the information and the outline of the annex.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Content and outline considerations for</a:t>
            </a:r>
            <a:br>
              <a:rPr lang="en-US" dirty="0"/>
            </a:br>
            <a:r>
              <a:rPr lang="en-US" dirty="0"/>
              <a:t>Annex: Applicability to non-IEEE 802 PHY layer technologies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(Nokia Networks)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889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P802.1CF Draft </a:t>
            </a:r>
            <a:r>
              <a:rPr lang="en-US" dirty="0" err="1" smtClean="0"/>
              <a:t>ToC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cxnSp>
        <p:nvCxnSpPr>
          <p:cNvPr id="87042" name="Straight Connector 12"/>
          <p:cNvCxnSpPr>
            <a:cxnSpLocks noChangeShapeType="1"/>
          </p:cNvCxnSpPr>
          <p:nvPr/>
        </p:nvCxnSpPr>
        <p:spPr bwMode="auto">
          <a:xfrm>
            <a:off x="4751388" y="3113965"/>
            <a:ext cx="4051300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cxnSp>
        <p:nvCxnSpPr>
          <p:cNvPr id="87043" name="Straight Connector 13"/>
          <p:cNvCxnSpPr>
            <a:cxnSpLocks noChangeShapeType="1"/>
          </p:cNvCxnSpPr>
          <p:nvPr/>
        </p:nvCxnSpPr>
        <p:spPr bwMode="auto">
          <a:xfrm>
            <a:off x="4662488" y="1964255"/>
            <a:ext cx="4049712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pic>
        <p:nvPicPr>
          <p:cNvPr id="87044" name="Picture 7" descr="omniran-function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1895" y="3158970"/>
            <a:ext cx="3420535" cy="2522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6545263" cy="5224463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Overview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References, </a:t>
            </a:r>
            <a:r>
              <a:rPr lang="en-US" sz="1900" dirty="0"/>
              <a:t>d</a:t>
            </a:r>
            <a:r>
              <a:rPr lang="en-US" sz="1900" dirty="0" smtClean="0"/>
              <a:t>efinitions, </a:t>
            </a:r>
            <a:r>
              <a:rPr lang="en-US" sz="1900" dirty="0"/>
              <a:t>a</a:t>
            </a:r>
            <a:r>
              <a:rPr lang="en-US" sz="1900" dirty="0" smtClean="0"/>
              <a:t>cronyms and abbreviations</a:t>
            </a:r>
            <a:endParaRPr lang="en-US" sz="1900" dirty="0"/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Conformance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Network Reference Model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Basic concepts and terminology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Overview of NRM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Basic, enhanced and comprehensive NRM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Deployment scenarios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Functional Design and Decomposition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Access Network Setup 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Network Discovery and Selection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Association and Disassociation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Authentication and Trust Establishment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Data path establishment, </a:t>
            </a:r>
            <a:br>
              <a:rPr lang="en-US" sz="1600" dirty="0" smtClean="0"/>
            </a:br>
            <a:r>
              <a:rPr lang="en-US" sz="1600" dirty="0" smtClean="0"/>
              <a:t>relocation and teardown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Authorization, </a:t>
            </a:r>
            <a:r>
              <a:rPr lang="en-US" sz="1600" dirty="0" err="1" smtClean="0"/>
              <a:t>QoS</a:t>
            </a:r>
            <a:r>
              <a:rPr lang="en-US" sz="1600" dirty="0" smtClean="0"/>
              <a:t> and policy control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Monitoring and statistics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Fault diagnostics and </a:t>
            </a:r>
            <a:r>
              <a:rPr lang="en-US" sz="1600" dirty="0" err="1" smtClean="0"/>
              <a:t>maintentance</a:t>
            </a:r>
            <a:endParaRPr lang="en-US" sz="1600" dirty="0" smtClean="0"/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SDN Abstraction	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Annex: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PICS </a:t>
            </a:r>
            <a:r>
              <a:rPr lang="en-US" sz="1600" dirty="0" err="1" smtClean="0"/>
              <a:t>proforma</a:t>
            </a:r>
            <a:endParaRPr lang="en-US" sz="1600" dirty="0" smtClean="0"/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Privacy Engineering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>
                <a:solidFill>
                  <a:srgbClr val="FF0000"/>
                </a:solidFill>
              </a:rPr>
              <a:t>Applicability to non-IEEE 802 PHY layer technologies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Bibliography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endParaRPr lang="en-US" sz="1600" dirty="0" smtClean="0"/>
          </a:p>
        </p:txBody>
      </p:sp>
      <p:pic>
        <p:nvPicPr>
          <p:cNvPr id="87046" name="Picture 8" descr="150507-nrm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1971971"/>
            <a:ext cx="2204755" cy="1151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010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and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802.1CF provides an architectural model and a functional description of IEEE 802 access network</a:t>
            </a:r>
          </a:p>
          <a:p>
            <a:pPr lvl="1"/>
            <a:r>
              <a:rPr lang="en-US" dirty="0" smtClean="0"/>
              <a:t>Defined by the transport of Ethernet frames as payload</a:t>
            </a:r>
          </a:p>
          <a:p>
            <a:r>
              <a:rPr lang="en-US" dirty="0" smtClean="0"/>
              <a:t>There are widely deployed access network infrastructures carrying Ethernet frames over non-IEEE 802 PHY technologies</a:t>
            </a:r>
          </a:p>
          <a:p>
            <a:pPr lvl="1"/>
            <a:r>
              <a:rPr lang="en-US" dirty="0" smtClean="0"/>
              <a:t>E.g. Cable, DSL</a:t>
            </a:r>
          </a:p>
          <a:p>
            <a:r>
              <a:rPr lang="en-US" dirty="0" smtClean="0"/>
              <a:t>It was observed that 802.1CF would also provide a model and functional description for the evolution of such non-IEEE 802 Ethernet access networks.</a:t>
            </a:r>
          </a:p>
          <a:p>
            <a:r>
              <a:rPr lang="en-US" dirty="0" err="1" smtClean="0"/>
              <a:t>OmniRAN</a:t>
            </a:r>
            <a:r>
              <a:rPr lang="en-US" dirty="0" smtClean="0"/>
              <a:t> TG decided to document such deployments in the annex to 802.1CF.</a:t>
            </a:r>
          </a:p>
          <a:p>
            <a:r>
              <a:rPr lang="en-US" dirty="0" smtClean="0"/>
              <a:t>This presentation would like to provide considerations and guidance for the creation of the annex. It proposes generic hints for the content and outline.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7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Large public access </a:t>
            </a:r>
            <a:br>
              <a:rPr lang="en-US" dirty="0" smtClean="0"/>
            </a:br>
            <a:r>
              <a:rPr lang="en-US" dirty="0" smtClean="0"/>
              <a:t>infrastructures are </a:t>
            </a:r>
            <a:br>
              <a:rPr lang="en-US" dirty="0" smtClean="0"/>
            </a:br>
            <a:r>
              <a:rPr lang="en-US" dirty="0" smtClean="0"/>
              <a:t>providing Ethernet </a:t>
            </a:r>
            <a:br>
              <a:rPr lang="en-US" dirty="0" smtClean="0"/>
            </a:br>
            <a:r>
              <a:rPr lang="en-US" dirty="0" smtClean="0"/>
              <a:t>payload connectivity </a:t>
            </a:r>
            <a:br>
              <a:rPr lang="en-US" dirty="0" smtClean="0"/>
            </a:br>
            <a:r>
              <a:rPr lang="en-US" dirty="0" smtClean="0"/>
              <a:t>over non-IEEE 802 </a:t>
            </a:r>
            <a:br>
              <a:rPr lang="en-US" dirty="0" smtClean="0"/>
            </a:br>
            <a:r>
              <a:rPr lang="en-US" dirty="0" smtClean="0"/>
              <a:t>technologies</a:t>
            </a:r>
          </a:p>
          <a:p>
            <a:pPr lvl="1"/>
            <a:r>
              <a:rPr lang="en-US" dirty="0" smtClean="0"/>
              <a:t>To leverage </a:t>
            </a:r>
            <a:br>
              <a:rPr lang="en-US" dirty="0" smtClean="0"/>
            </a:br>
            <a:r>
              <a:rPr lang="en-US" dirty="0" smtClean="0"/>
              <a:t>non-IEEE 802 </a:t>
            </a:r>
            <a:br>
              <a:rPr lang="en-US" dirty="0" smtClean="0"/>
            </a:br>
            <a:r>
              <a:rPr lang="en-US" dirty="0" smtClean="0"/>
              <a:t>communication  </a:t>
            </a:r>
            <a:br>
              <a:rPr lang="en-US" dirty="0" smtClean="0"/>
            </a:br>
            <a:r>
              <a:rPr lang="en-US" dirty="0" smtClean="0"/>
              <a:t>technologies for </a:t>
            </a:r>
            <a:br>
              <a:rPr lang="en-US" dirty="0" smtClean="0"/>
            </a:br>
            <a:r>
              <a:rPr lang="en-US" dirty="0" smtClean="0"/>
              <a:t>transport of Ethernet</a:t>
            </a:r>
          </a:p>
          <a:p>
            <a:r>
              <a:rPr lang="en-US" dirty="0" smtClean="0"/>
              <a:t>Most likely deploying a non-IEEE 802 PHY technology for the reference point R6</a:t>
            </a:r>
          </a:p>
          <a:p>
            <a:pPr lvl="1"/>
            <a:r>
              <a:rPr lang="en-US" dirty="0" smtClean="0"/>
              <a:t>Potentially also R1 may not be based on IEEE 802 PHY</a:t>
            </a:r>
          </a:p>
          <a:p>
            <a:pPr lvl="1"/>
            <a:r>
              <a:rPr lang="en-US" dirty="0" smtClean="0"/>
              <a:t>R3 is likely based on IEEE 802 PHY</a:t>
            </a:r>
          </a:p>
          <a:p>
            <a:r>
              <a:rPr lang="en-US" dirty="0" smtClean="0"/>
              <a:t>The network reference model as well as control signaling of 802.1CF is well applicable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30" y="1403775"/>
            <a:ext cx="5360270" cy="285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223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desired content of the annex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Architectural description of the particular access infrastructure in its basic form with native terms</a:t>
            </a:r>
          </a:p>
          <a:p>
            <a:r>
              <a:rPr lang="en-US" dirty="0" smtClean="0"/>
              <a:t>Deployment variation and evolutionary enhancements</a:t>
            </a:r>
          </a:p>
          <a:p>
            <a:r>
              <a:rPr lang="en-US" dirty="0" smtClean="0"/>
              <a:t>List of references</a:t>
            </a:r>
          </a:p>
          <a:p>
            <a:r>
              <a:rPr lang="en-US" dirty="0" smtClean="0"/>
              <a:t>Mapping of functional entities to 802.1CF NRM</a:t>
            </a:r>
          </a:p>
          <a:p>
            <a:r>
              <a:rPr lang="en-US" dirty="0" smtClean="0"/>
              <a:t>Identification of 802.1CF reference points in ‘foreign’ access infrastructure</a:t>
            </a:r>
          </a:p>
          <a:p>
            <a:r>
              <a:rPr lang="en-US" dirty="0" smtClean="0"/>
              <a:t>Mapping of terminology</a:t>
            </a:r>
          </a:p>
          <a:p>
            <a:r>
              <a:rPr lang="en-US" dirty="0" smtClean="0"/>
              <a:t>Mapping of functional behavior to 802.1CF functional description</a:t>
            </a:r>
          </a:p>
          <a:p>
            <a:r>
              <a:rPr lang="en-US" dirty="0" smtClean="0"/>
              <a:t>Summary of differences and similarities to 802.1CF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535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Proposed outline of Annex</a:t>
            </a:r>
            <a:r>
              <a:rPr lang="en-US" dirty="0"/>
              <a:t>: Applicability to non-IEEE 802 PHY layer technologies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Access infrastructure ‘A’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Introduction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Basic architecture and interfaces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Deployment variations and evolution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References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Architectural alignment to 802.1CF NRM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Related functional entities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Related reference points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Differences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Mapping of terminology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Functional alignment to 802.1CF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Mapping of functional behavior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Major functional differences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Summary and conclusion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Access infrastructure ’B’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is-IS" dirty="0" smtClean="0"/>
              <a:t>…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416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766"/>
            <a:ext cx="8229600" cy="499555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common outline for annex on applicability to non-IEEE 802 PHY technologies is desired.</a:t>
            </a:r>
          </a:p>
          <a:p>
            <a:r>
              <a:rPr lang="en-US" dirty="0" smtClean="0"/>
              <a:t>Content should be structured similar for all different technologies.</a:t>
            </a:r>
          </a:p>
          <a:p>
            <a:r>
              <a:rPr lang="en-US" dirty="0" smtClean="0"/>
              <a:t>The proposed outline is aligned to the outline of the normative part of 802.1CF</a:t>
            </a:r>
          </a:p>
          <a:p>
            <a:r>
              <a:rPr lang="en-US" dirty="0" smtClean="0"/>
              <a:t>The contribution on distributed CCAP needs to be enhanced in particular to provide the linking to the 802.1CF</a:t>
            </a:r>
            <a:endParaRPr lang="en-US" dirty="0"/>
          </a:p>
          <a:p>
            <a:r>
              <a:rPr lang="en-US" dirty="0" smtClean="0"/>
              <a:t>Any additional recommendations 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mniran-CF00-functionalDescription-template" id="{DF332D3A-4001-D947-AE9E-2473D520E8A8}" vid="{759A2307-25D4-A748-89E9-CCCBC87FF11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1981</TotalTime>
  <Words>551</Words>
  <Application>Microsoft Macintosh PowerPoint</Application>
  <PresentationFormat>On-screen Show (4:3)</PresentationFormat>
  <Paragraphs>97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ＭＳ Ｐゴシック</vt:lpstr>
      <vt:lpstr>Times</vt:lpstr>
      <vt:lpstr>Times New Roman</vt:lpstr>
      <vt:lpstr>omniran_template</vt:lpstr>
      <vt:lpstr>PowerPoint Presentation</vt:lpstr>
      <vt:lpstr>Content and outline considerations for Annex: Applicability to non-IEEE 802 PHY layer technologies</vt:lpstr>
      <vt:lpstr> P802.1CF Draft ToC </vt:lpstr>
      <vt:lpstr>Scope and purpose</vt:lpstr>
      <vt:lpstr>The issue</vt:lpstr>
      <vt:lpstr>The desired content of the annex</vt:lpstr>
      <vt:lpstr>Proposed outline of Annex: Applicability to non-IEEE 802 PHY layer technologies</vt:lpstr>
      <vt:lpstr>Conclusion</vt:lpstr>
    </vt:vector>
  </TitlesOfParts>
  <Company>Nokia Siemens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Microsoft Office User</cp:lastModifiedBy>
  <cp:revision>177</cp:revision>
  <cp:lastPrinted>1998-02-10T13:28:06Z</cp:lastPrinted>
  <dcterms:created xsi:type="dcterms:W3CDTF">2014-02-26T07:36:58Z</dcterms:created>
  <dcterms:modified xsi:type="dcterms:W3CDTF">2016-01-18T00:07:11Z</dcterms:modified>
</cp:coreProperties>
</file>