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07" r:id="rId4"/>
    <p:sldId id="306" r:id="rId5"/>
    <p:sldId id="289" r:id="rId6"/>
    <p:sldId id="290" r:id="rId7"/>
    <p:sldId id="291" r:id="rId8"/>
    <p:sldId id="292" r:id="rId9"/>
    <p:sldId id="293" r:id="rId10"/>
    <p:sldId id="271" r:id="rId11"/>
    <p:sldId id="297" r:id="rId12"/>
    <p:sldId id="299" r:id="rId13"/>
    <p:sldId id="308" r:id="rId14"/>
    <p:sldId id="309" r:id="rId15"/>
    <p:sldId id="310" r:id="rId16"/>
    <p:sldId id="311" r:id="rId17"/>
    <p:sldId id="312" r:id="rId18"/>
    <p:sldId id="31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62" autoAdjust="0"/>
    <p:restoredTop sz="95673" autoAdjust="0"/>
  </p:normalViewPr>
  <p:slideViewPr>
    <p:cSldViewPr>
      <p:cViewPr varScale="1">
        <p:scale>
          <a:sx n="108" d="100"/>
          <a:sy n="108" d="100"/>
        </p:scale>
        <p:origin x="26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omniran-16-0001-01-00TG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62-00-00TG-dec-2015-confcall-minutes.docx" TargetMode="External"/><Relationship Id="rId4" Type="http://schemas.openxmlformats.org/officeDocument/2006/relationships/hyperlink" Target="https://mentor.ieee.org/omniran/bp/StartPage" TargetMode="External"/><Relationship Id="rId5" Type="http://schemas.openxmlformats.org/officeDocument/2006/relationships/hyperlink" Target="http://www.ieee802.org/1/files/private/cf-drafts/d0/802-1cf-d0-0.pdf" TargetMode="External"/><Relationship Id="rId6" Type="http://schemas.openxmlformats.org/officeDocument/2006/relationships/hyperlink" Target="https://mentor.ieee.org/omniran/dcn/16/omniran-16-0004-00-CF00-zte-comments-on-omniran-draft.xls" TargetMode="External"/><Relationship Id="rId7" Type="http://schemas.openxmlformats.org/officeDocument/2006/relationships/hyperlink" Target="https://mentor.ieee.org/omniran/dcn/15/omniran-15-0042-03-CF00-an-setup-over-unlicensed-band.docx" TargetMode="External"/><Relationship Id="rId8" Type="http://schemas.openxmlformats.org/officeDocument/2006/relationships/hyperlink" Target="https://mentor.ieee.org/omniran/dcn/15/omniran-15-0060-01-CF00-key-concepts-of-fault-diagnosis-and-maintenance.pptx" TargetMode="External"/><Relationship Id="rId9" Type="http://schemas.openxmlformats.org/officeDocument/2006/relationships/hyperlink" Target="https://mentor.ieee.org/omniran/dcn/15/omniran-15-0057-00-00TG-distributed-ccap-architectures.docx" TargetMode="External"/><Relationship Id="rId10" Type="http://schemas.openxmlformats.org/officeDocument/2006/relationships/hyperlink" Target="https://mentor.ieee.org/omniran/dcn/16/omniran-16-0003-00-CF00-outline-annex-non-ieee802-phy.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59-00-00TG-nov-2015-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5/omniran-15-0062-00-00TG-dec-2015-confcall-minutes.docx" TargetMode="External"/><Relationship Id="rId4" Type="http://schemas.openxmlformats.org/officeDocument/2006/relationships/hyperlink" Target="https://mentor.ieee.org/omniran/bp/StartPage" TargetMode="External"/><Relationship Id="rId5" Type="http://schemas.openxmlformats.org/officeDocument/2006/relationships/hyperlink" Target="https://mentor.ieee.org/omniran/dcn/15/omniran-15-0060-01-CF00-key-concepts-of-fault-diagnosis-and-maintenance.pptx" TargetMode="External"/><Relationship Id="rId6" Type="http://schemas.openxmlformats.org/officeDocument/2006/relationships/hyperlink" Target="http://www.ieee802.org/1/files/private/cf-drafts/d0/802-1cf-d0-0.pdf" TargetMode="External"/><Relationship Id="rId7" Type="http://schemas.openxmlformats.org/officeDocument/2006/relationships/hyperlink" Target="https://mentor.ieee.org/omniran/dcn/16/omniran-16-0004-00-CF00-zte-comments-on-omniran-draft.xls" TargetMode="External"/><Relationship Id="rId8" Type="http://schemas.openxmlformats.org/officeDocument/2006/relationships/hyperlink" Target="https://mentor.ieee.org/omniran/dcn/15/omniran-15-0042-03-CF00-an-setup-over-unlicensed-band.docx" TargetMode="External"/><Relationship Id="rId9" Type="http://schemas.openxmlformats.org/officeDocument/2006/relationships/hyperlink" Target="https://mentor.ieee.org/omniran/dcn/15/omniran-15-0057-00-00TG-distributed-ccap-architectures.docx" TargetMode="External"/><Relationship Id="rId10" Type="http://schemas.openxmlformats.org/officeDocument/2006/relationships/hyperlink" Target="https://mentor.ieee.org/omniran/dcn/16/omniran-16-0003-00-CF00-outline-annex-non-ieee802-phy.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59-00-00TG-nov-2015-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5/omniran-15-0062-00-00TG-dec-2015-confcall-minutes.docx" TargetMode="External"/><Relationship Id="rId4" Type="http://schemas.openxmlformats.org/officeDocument/2006/relationships/hyperlink" Target="https://mentor.ieee.org/omniran/bp/StartPage" TargetMode="External"/><Relationship Id="rId5" Type="http://schemas.openxmlformats.org/officeDocument/2006/relationships/hyperlink" Target="https://mentor.ieee.org/omniran/dcn/15/omniran-15-0060-01-CF00-key-concepts-of-fault-diagnosis-and-maintenanc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5/omniran-15-0059-00-00TG-nov-2015-f2f-meeting-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6/omniran-16-0004-00-CF00-zte-comments-on-omniran-draft.xls" TargetMode="External"/><Relationship Id="rId4" Type="http://schemas.openxmlformats.org/officeDocument/2006/relationships/hyperlink" Target="https://mentor.ieee.org/omniran/dcn/15/omniran-15-0042-03-CF00-an-setup-over-unlicensed-band.docx" TargetMode="External"/><Relationship Id="rId1" Type="http://schemas.openxmlformats.org/officeDocument/2006/relationships/slideLayout" Target="../slideLayouts/slideLayout2.xml"/><Relationship Id="rId2" Type="http://schemas.openxmlformats.org/officeDocument/2006/relationships/hyperlink" Target="http://www.ieee802.org/1/files/private/cf-drafts/d0/802-1cf-d0-0.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5/omniran-15-0057-00-00TG-distributed-ccap-architectures.docx" TargetMode="External"/><Relationship Id="rId3" Type="http://schemas.openxmlformats.org/officeDocument/2006/relationships/hyperlink" Target="https://mentor.ieee.org/omniran/dcn/16/omniran-16-0003-00-CF00-outline-annex-non-ieee802-ph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January 2016 F2F Meeting</a:t>
            </a:r>
            <a:br>
              <a:rPr lang="en-US" dirty="0" smtClean="0"/>
            </a:br>
            <a:r>
              <a:rPr lang="en-US" dirty="0" smtClean="0"/>
              <a:t>Atlanta, GA</a:t>
            </a:r>
            <a:endParaRPr lang="en-US" dirty="0"/>
          </a:p>
        </p:txBody>
      </p:sp>
      <p:sp>
        <p:nvSpPr>
          <p:cNvPr id="3" name="Subtitle 2"/>
          <p:cNvSpPr>
            <a:spLocks noGrp="1"/>
          </p:cNvSpPr>
          <p:nvPr>
            <p:ph type="subTitle" idx="1"/>
          </p:nvPr>
        </p:nvSpPr>
        <p:spPr/>
        <p:txBody>
          <a:bodyPr/>
          <a:lstStyle/>
          <a:p>
            <a:r>
              <a:rPr lang="en-US" dirty="0" smtClean="0"/>
              <a:t>2016-01-18</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a:t>
            </a:r>
            <a:r>
              <a:rPr lang="en-US" dirty="0" smtClean="0"/>
              <a:t>#1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7240253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Juan Carlos Zuniga</a:t>
                      </a:r>
                      <a:endParaRPr lang="en-US" sz="1400" dirty="0">
                        <a:solidFill>
                          <a:schemeClr val="accent1">
                            <a:lumMod val="20000"/>
                            <a:lumOff val="80000"/>
                          </a:schemeClr>
                        </a:solidFill>
                      </a:endParaRPr>
                    </a:p>
                  </a:txBody>
                  <a:tcPr/>
                </a:tc>
                <a:tc>
                  <a:txBody>
                    <a:bodyPr/>
                    <a:lstStyle/>
                    <a:p>
                      <a:r>
                        <a:rPr lang="en-US" sz="1400" dirty="0" err="1" smtClean="0">
                          <a:solidFill>
                            <a:schemeClr val="accent1">
                              <a:lumMod val="20000"/>
                              <a:lumOff val="80000"/>
                            </a:schemeClr>
                          </a:solidFill>
                        </a:rPr>
                        <a:t>Interdigital</a:t>
                      </a:r>
                      <a:r>
                        <a:rPr lang="en-US" sz="1400" baseline="0" dirty="0" smtClean="0">
                          <a:solidFill>
                            <a:schemeClr val="accent1">
                              <a:lumMod val="20000"/>
                              <a:lumOff val="80000"/>
                            </a:schemeClr>
                          </a:solidFill>
                        </a:rPr>
                        <a:t> </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Wang </a:t>
                      </a:r>
                      <a:r>
                        <a:rPr lang="en-US" sz="1400" dirty="0" err="1" smtClean="0">
                          <a:solidFill>
                            <a:schemeClr val="accent1">
                              <a:lumMod val="20000"/>
                              <a:lumOff val="80000"/>
                            </a:schemeClr>
                          </a:solidFill>
                        </a:rPr>
                        <a:t>Hao</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Fujitsu</a:t>
                      </a:r>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Agenda for January 2016 F2F</a:t>
            </a:r>
          </a:p>
        </p:txBody>
      </p:sp>
      <p:sp>
        <p:nvSpPr>
          <p:cNvPr id="3" name="Content Placeholder 2"/>
          <p:cNvSpPr>
            <a:spLocks noGrp="1"/>
          </p:cNvSpPr>
          <p:nvPr>
            <p:ph idx="1"/>
          </p:nvPr>
        </p:nvSpPr>
        <p:spPr>
          <a:xfrm>
            <a:off x="457200" y="914400"/>
            <a:ext cx="8229600" cy="5715000"/>
          </a:xfrm>
        </p:spPr>
        <p:txBody>
          <a:bodyPr>
            <a:normAutofit fontScale="47500" lnSpcReduction="20000"/>
          </a:bodyPr>
          <a:lstStyle/>
          <a:p>
            <a:r>
              <a:rPr lang="en-US" dirty="0" smtClean="0"/>
              <a:t>Review of minutes</a:t>
            </a:r>
          </a:p>
          <a:p>
            <a:pPr lvl="2"/>
            <a:r>
              <a:rPr lang="en-US" dirty="0" smtClean="0">
                <a:hlinkClick r:id="rId2"/>
              </a:rPr>
              <a:t>https</a:t>
            </a:r>
            <a:r>
              <a:rPr lang="en-US" dirty="0">
                <a:hlinkClick r:id="rId2"/>
              </a:rPr>
              <a:t>://</a:t>
            </a:r>
            <a:r>
              <a:rPr lang="en-US" dirty="0" smtClean="0">
                <a:hlinkClick r:id="rId2"/>
              </a:rPr>
              <a:t>mentor.ieee.org/omniran/dcn/15/omniran-15-0059-00-00TG-nov-2015-f2f-meeting-minutes.docx</a:t>
            </a:r>
            <a:endParaRPr lang="en-US" dirty="0" smtClean="0"/>
          </a:p>
          <a:p>
            <a:pPr lvl="2"/>
            <a:r>
              <a:rPr lang="en-US" dirty="0" smtClean="0">
                <a:hlinkClick r:id="rId3"/>
              </a:rPr>
              <a:t>https://mentor.ieee.org/omniran/dcn/15/omniran-15-0062-00-00TG-dec-2015-confcall-minutes.docx</a:t>
            </a:r>
            <a:endParaRPr lang="en-US" dirty="0" smtClean="0"/>
          </a:p>
          <a:p>
            <a:r>
              <a:rPr lang="en-US" dirty="0" smtClean="0"/>
              <a:t>Reports</a:t>
            </a:r>
          </a:p>
          <a:p>
            <a:pPr lvl="1"/>
            <a:r>
              <a:rPr lang="en-US" dirty="0" smtClean="0"/>
              <a:t>Wi-Fi as 5G component discussions</a:t>
            </a:r>
          </a:p>
          <a:p>
            <a:pPr lvl="1"/>
            <a:r>
              <a:rPr lang="en-US" dirty="0" smtClean="0"/>
              <a:t>Document </a:t>
            </a:r>
            <a:r>
              <a:rPr lang="en-US" dirty="0" smtClean="0"/>
              <a:t>templates</a:t>
            </a:r>
            <a:endParaRPr lang="en-US" dirty="0" smtClean="0"/>
          </a:p>
          <a:p>
            <a:pPr lvl="2"/>
            <a:r>
              <a:rPr lang="en-US" dirty="0">
                <a:hlinkClick r:id="rId4"/>
              </a:rPr>
              <a:t>https://</a:t>
            </a:r>
            <a:r>
              <a:rPr lang="en-US" dirty="0" smtClean="0">
                <a:hlinkClick r:id="rId4"/>
              </a:rPr>
              <a:t>mentor.ieee.org/omniran/bp/StartPage</a:t>
            </a:r>
            <a:endParaRPr lang="en-US" dirty="0" smtClean="0"/>
          </a:p>
          <a:p>
            <a:r>
              <a:rPr lang="en-US" dirty="0" smtClean="0"/>
              <a:t>Review of 802.1CF editor’s draft</a:t>
            </a:r>
          </a:p>
          <a:p>
            <a:pPr lvl="1"/>
            <a:r>
              <a:rPr lang="en-US" dirty="0">
                <a:hlinkClick r:id="rId5"/>
              </a:rPr>
              <a:t>http://</a:t>
            </a:r>
            <a:r>
              <a:rPr lang="en-US" dirty="0" smtClean="0">
                <a:hlinkClick r:id="rId5"/>
              </a:rPr>
              <a:t>www.ieee802.org/1/files/private/cf-drafts/d0/802-1cf-d0-0.pdf</a:t>
            </a:r>
            <a:endParaRPr lang="en-US" dirty="0" smtClean="0"/>
          </a:p>
          <a:p>
            <a:pPr lvl="1"/>
            <a:r>
              <a:rPr lang="en-US" dirty="0" smtClean="0"/>
              <a:t>Comment resolution</a:t>
            </a:r>
          </a:p>
          <a:p>
            <a:pPr lvl="2"/>
            <a:r>
              <a:rPr lang="en-US" dirty="0">
                <a:hlinkClick r:id="rId6"/>
              </a:rPr>
              <a:t>https://</a:t>
            </a:r>
            <a:r>
              <a:rPr lang="en-US" dirty="0" smtClean="0">
                <a:hlinkClick r:id="rId6"/>
              </a:rPr>
              <a:t>mentor.ieee.org/omniran/dcn/16/omniran-16-0004-00-CF00-zte-comments-on-omniran-draft.xls</a:t>
            </a:r>
            <a:endParaRPr lang="en-US" dirty="0" smtClean="0"/>
          </a:p>
          <a:p>
            <a:pPr lvl="2"/>
            <a:r>
              <a:rPr lang="en-US" dirty="0">
                <a:hlinkClick r:id="rId7"/>
              </a:rPr>
              <a:t>https://</a:t>
            </a:r>
            <a:r>
              <a:rPr lang="en-US" dirty="0" smtClean="0">
                <a:hlinkClick r:id="rId7"/>
              </a:rPr>
              <a:t>mentor.ieee.org/omniran/dcn/15/omniran-15-0042-03-CF00-an-setup-over-unlicensed-band.docx</a:t>
            </a:r>
            <a:endParaRPr lang="en-US" dirty="0" smtClean="0"/>
          </a:p>
          <a:p>
            <a:pPr lvl="2"/>
            <a:r>
              <a:rPr lang="en-US" dirty="0" err="1"/>
              <a:t>t</a:t>
            </a:r>
            <a:r>
              <a:rPr lang="en-US" dirty="0" err="1" smtClean="0"/>
              <a:t>bs</a:t>
            </a:r>
            <a:r>
              <a:rPr lang="en-US" dirty="0" smtClean="0"/>
              <a:t> (Max)</a:t>
            </a:r>
            <a:endParaRPr lang="en-US" dirty="0" smtClean="0"/>
          </a:p>
          <a:p>
            <a:r>
              <a:rPr lang="en-US" dirty="0" smtClean="0"/>
              <a:t>New P802.1CF contributions</a:t>
            </a:r>
          </a:p>
          <a:p>
            <a:pPr lvl="1"/>
            <a:r>
              <a:rPr lang="en-US" dirty="0" smtClean="0"/>
              <a:t>Functional design and </a:t>
            </a:r>
            <a:r>
              <a:rPr lang="en-US" dirty="0" smtClean="0"/>
              <a:t>decomposition</a:t>
            </a:r>
          </a:p>
          <a:p>
            <a:pPr lvl="2"/>
            <a:r>
              <a:rPr lang="en-US" dirty="0" smtClean="0"/>
              <a:t>Fault diagnostics and maintenance</a:t>
            </a:r>
          </a:p>
          <a:p>
            <a:pPr lvl="2"/>
            <a:r>
              <a:rPr lang="en-US" dirty="0">
                <a:hlinkClick r:id="rId8"/>
              </a:rPr>
              <a:t>https://</a:t>
            </a:r>
            <a:r>
              <a:rPr lang="en-US" dirty="0" smtClean="0">
                <a:hlinkClick r:id="rId8"/>
              </a:rPr>
              <a:t>mentor.ieee.org/omniran/dcn/15/omniran-15-0060-01-CF00-key-concepts-of-fault-diagnosis-and-maintenance.pptx</a:t>
            </a:r>
            <a:endParaRPr lang="en-US" dirty="0" smtClean="0"/>
          </a:p>
          <a:p>
            <a:pPr lvl="2"/>
            <a:r>
              <a:rPr lang="en-US" dirty="0" smtClean="0"/>
              <a:t>Authenticatio</a:t>
            </a:r>
            <a:r>
              <a:rPr lang="en-US" dirty="0" smtClean="0"/>
              <a:t>n and trust establishment</a:t>
            </a:r>
          </a:p>
          <a:p>
            <a:pPr lvl="2"/>
            <a:r>
              <a:rPr lang="en-US" dirty="0" err="1"/>
              <a:t>t</a:t>
            </a:r>
            <a:r>
              <a:rPr lang="en-US" dirty="0" err="1" smtClean="0"/>
              <a:t>bs</a:t>
            </a:r>
            <a:r>
              <a:rPr lang="en-US" dirty="0" smtClean="0"/>
              <a:t> (Max)</a:t>
            </a:r>
            <a:endParaRPr lang="en-US" dirty="0" smtClean="0"/>
          </a:p>
          <a:p>
            <a:pPr lvl="1"/>
            <a:r>
              <a:rPr lang="en-US" dirty="0" smtClean="0"/>
              <a:t>Backhaul representation</a:t>
            </a:r>
          </a:p>
          <a:p>
            <a:pPr lvl="1"/>
            <a:r>
              <a:rPr lang="en-US" dirty="0" smtClean="0"/>
              <a:t>Deployment </a:t>
            </a:r>
            <a:r>
              <a:rPr lang="en-US" dirty="0" smtClean="0"/>
              <a:t>models</a:t>
            </a:r>
          </a:p>
          <a:p>
            <a:pPr lvl="2"/>
            <a:r>
              <a:rPr lang="en-US" dirty="0">
                <a:hlinkClick r:id="rId9"/>
              </a:rPr>
              <a:t>https://</a:t>
            </a:r>
            <a:r>
              <a:rPr lang="en-US" dirty="0" smtClean="0">
                <a:hlinkClick r:id="rId9"/>
              </a:rPr>
              <a:t>mentor.ieee.org/omniran/dcn/15/omniran-15-0057-00-00TG-distributed-ccap-architectures.docx</a:t>
            </a:r>
            <a:endParaRPr lang="en-US" dirty="0" smtClean="0"/>
          </a:p>
          <a:p>
            <a:pPr lvl="2"/>
            <a:r>
              <a:rPr lang="en-US" dirty="0">
                <a:hlinkClick r:id="rId10"/>
              </a:rPr>
              <a:t>https://</a:t>
            </a:r>
            <a:r>
              <a:rPr lang="en-US" dirty="0" smtClean="0">
                <a:hlinkClick r:id="rId10"/>
              </a:rPr>
              <a:t>mentor.ieee.org/omniran/dcn/16/omniran-16-0003-00-CF00-outline-annex-non-ieee802-phy.pptx</a:t>
            </a:r>
            <a:endParaRPr lang="en-US" dirty="0" smtClean="0"/>
          </a:p>
          <a:p>
            <a:r>
              <a:rPr lang="en-US" dirty="0" smtClean="0"/>
              <a:t>Wi-Fi as component of 5G within the scope of P802.1CF</a:t>
            </a:r>
          </a:p>
          <a:p>
            <a:r>
              <a:rPr lang="en-US" dirty="0" smtClean="0"/>
              <a:t>Project </a:t>
            </a:r>
            <a:r>
              <a:rPr lang="en-US" dirty="0" smtClean="0"/>
              <a:t>planning, upcoming meetings</a:t>
            </a:r>
            <a:endParaRPr lang="en-US" dirty="0" smtClean="0"/>
          </a:p>
          <a:p>
            <a:r>
              <a:rPr lang="en-US" dirty="0" smtClean="0"/>
              <a:t>Status report to IEEE 802 WGs</a:t>
            </a:r>
          </a:p>
          <a:p>
            <a:r>
              <a:rPr lang="en-US" dirty="0" smtClean="0"/>
              <a:t>AOB</a:t>
            </a:r>
          </a:p>
        </p:txBody>
      </p:sp>
    </p:spTree>
    <p:extLst>
      <p:ext uri="{BB962C8B-B14F-4D97-AF65-F5344CB8AC3E}">
        <p14:creationId xmlns:p14="http://schemas.microsoft.com/office/powerpoint/2010/main" val="2202708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Schedules</a:t>
            </a:r>
          </a:p>
        </p:txBody>
      </p:sp>
      <p:sp>
        <p:nvSpPr>
          <p:cNvPr id="3" name="Content Placeholder 2"/>
          <p:cNvSpPr>
            <a:spLocks noGrp="1"/>
          </p:cNvSpPr>
          <p:nvPr>
            <p:ph idx="1"/>
          </p:nvPr>
        </p:nvSpPr>
        <p:spPr>
          <a:xfrm>
            <a:off x="457200" y="762000"/>
            <a:ext cx="8229600" cy="6019800"/>
          </a:xfrm>
        </p:spPr>
        <p:txBody>
          <a:bodyPr>
            <a:normAutofit fontScale="40000" lnSpcReduction="20000"/>
          </a:bodyPr>
          <a:lstStyle/>
          <a:p>
            <a:pPr marL="0" indent="0">
              <a:buNone/>
            </a:pPr>
            <a:r>
              <a:rPr lang="en-US" b="1" dirty="0" smtClean="0"/>
              <a:t>Mon</a:t>
            </a:r>
          </a:p>
          <a:p>
            <a:r>
              <a:rPr lang="en-US" dirty="0"/>
              <a:t>Review of minutes</a:t>
            </a:r>
          </a:p>
          <a:p>
            <a:pPr lvl="1"/>
            <a:r>
              <a:rPr lang="en-US" dirty="0">
                <a:hlinkClick r:id="rId2"/>
              </a:rPr>
              <a:t>https://mentor.ieee.org/omniran/dcn/15/omniran-15-0059-00-00TG-nov-2015-f2f-meeting-minutes.docx</a:t>
            </a:r>
            <a:endParaRPr lang="en-US" dirty="0"/>
          </a:p>
          <a:p>
            <a:pPr lvl="1"/>
            <a:r>
              <a:rPr lang="en-US" dirty="0">
                <a:hlinkClick r:id="rId3"/>
              </a:rPr>
              <a:t>https://mentor.ieee.org/omniran/dcn/15/omniran-15-0062-00-00TG-dec-2015-confcall-minutes.docx</a:t>
            </a:r>
            <a:endParaRPr lang="en-US" dirty="0"/>
          </a:p>
          <a:p>
            <a:r>
              <a:rPr lang="en-US" dirty="0"/>
              <a:t>Reports</a:t>
            </a:r>
          </a:p>
          <a:p>
            <a:pPr lvl="1"/>
            <a:r>
              <a:rPr lang="en-US" dirty="0"/>
              <a:t>Wi-Fi as 5G component discussions</a:t>
            </a:r>
          </a:p>
          <a:p>
            <a:pPr lvl="1"/>
            <a:r>
              <a:rPr lang="en-US" dirty="0"/>
              <a:t>Document templates</a:t>
            </a:r>
          </a:p>
          <a:p>
            <a:pPr lvl="2"/>
            <a:r>
              <a:rPr lang="en-US" dirty="0">
                <a:hlinkClick r:id="rId4"/>
              </a:rPr>
              <a:t>https://mentor.ieee.org/omniran/bp/StartPage</a:t>
            </a:r>
            <a:endParaRPr lang="en-US" dirty="0"/>
          </a:p>
          <a:p>
            <a:r>
              <a:rPr lang="en-US" dirty="0"/>
              <a:t>New P802.1CF contributions</a:t>
            </a:r>
          </a:p>
          <a:p>
            <a:pPr lvl="1"/>
            <a:r>
              <a:rPr lang="en-US" dirty="0"/>
              <a:t>Functional design and decomposition</a:t>
            </a:r>
          </a:p>
          <a:p>
            <a:pPr lvl="2"/>
            <a:r>
              <a:rPr lang="en-US" dirty="0"/>
              <a:t>Fault diagnostics and maintenance (Wang </a:t>
            </a:r>
            <a:r>
              <a:rPr lang="en-US" dirty="0" err="1"/>
              <a:t>Hao</a:t>
            </a:r>
            <a:r>
              <a:rPr lang="en-US" dirty="0" smtClean="0"/>
              <a:t>)</a:t>
            </a:r>
          </a:p>
          <a:p>
            <a:pPr lvl="2"/>
            <a:r>
              <a:rPr lang="en-US" dirty="0">
                <a:hlinkClick r:id="rId5"/>
              </a:rPr>
              <a:t>https://</a:t>
            </a:r>
            <a:r>
              <a:rPr lang="en-US" dirty="0" smtClean="0">
                <a:hlinkClick r:id="rId5"/>
              </a:rPr>
              <a:t>mentor.ieee.org/omniran/dcn/15/omniran-15-0060-01-CF00-key-concepts-of-fault-diagnosis-and-maintenance.pptx</a:t>
            </a:r>
            <a:endParaRPr lang="en-US" dirty="0" smtClean="0"/>
          </a:p>
          <a:p>
            <a:pPr marL="0" indent="0">
              <a:buNone/>
            </a:pPr>
            <a:r>
              <a:rPr lang="en-US" b="1" dirty="0" smtClean="0"/>
              <a:t>Tue</a:t>
            </a:r>
          </a:p>
          <a:p>
            <a:r>
              <a:rPr lang="en-US" dirty="0"/>
              <a:t>Review of 802.1CF editor’s draft</a:t>
            </a:r>
          </a:p>
          <a:p>
            <a:pPr lvl="1"/>
            <a:r>
              <a:rPr lang="en-US" dirty="0">
                <a:hlinkClick r:id="rId6"/>
              </a:rPr>
              <a:t>http://www.ieee802.org/1/files/private/cf-drafts/d0/802-1cf-d0-0.pdf</a:t>
            </a:r>
            <a:endParaRPr lang="en-US" dirty="0"/>
          </a:p>
          <a:p>
            <a:pPr lvl="1"/>
            <a:r>
              <a:rPr lang="en-US" dirty="0"/>
              <a:t>Comment resolution</a:t>
            </a:r>
          </a:p>
          <a:p>
            <a:pPr lvl="2"/>
            <a:r>
              <a:rPr lang="en-US" dirty="0">
                <a:hlinkClick r:id="rId7"/>
              </a:rPr>
              <a:t>https://mentor.ieee.org/omniran/dcn/16/omniran-16-0004-00-CF00-zte-comments-on-omniran-draft.xls</a:t>
            </a:r>
            <a:endParaRPr lang="en-US" dirty="0"/>
          </a:p>
          <a:p>
            <a:pPr lvl="2"/>
            <a:r>
              <a:rPr lang="en-US" dirty="0">
                <a:hlinkClick r:id="rId8"/>
              </a:rPr>
              <a:t>https://mentor.ieee.org/omniran/dcn/15/omniran-15-0042-03-CF00-an-setup-over-unlicensed-band.docx</a:t>
            </a:r>
            <a:endParaRPr lang="en-US" dirty="0"/>
          </a:p>
          <a:p>
            <a:pPr lvl="2"/>
            <a:r>
              <a:rPr lang="en-US" dirty="0" smtClean="0"/>
              <a:t>(Max)</a:t>
            </a:r>
            <a:endParaRPr lang="en-US" dirty="0" smtClean="0"/>
          </a:p>
          <a:p>
            <a:pPr marL="0" indent="0">
              <a:buNone/>
            </a:pPr>
            <a:r>
              <a:rPr lang="en-US" b="1" dirty="0" smtClean="0"/>
              <a:t>Wed</a:t>
            </a:r>
          </a:p>
          <a:p>
            <a:r>
              <a:rPr lang="en-US" dirty="0"/>
              <a:t>New P802.1CF contributions</a:t>
            </a:r>
          </a:p>
          <a:p>
            <a:pPr lvl="1"/>
            <a:r>
              <a:rPr lang="en-US" dirty="0"/>
              <a:t>Functional design and decomposition</a:t>
            </a:r>
          </a:p>
          <a:p>
            <a:pPr lvl="2"/>
            <a:r>
              <a:rPr lang="en-US" dirty="0" smtClean="0"/>
              <a:t>Authentication </a:t>
            </a:r>
            <a:r>
              <a:rPr lang="en-US" dirty="0"/>
              <a:t>and trust establishment (Max)</a:t>
            </a:r>
          </a:p>
          <a:p>
            <a:pPr lvl="1"/>
            <a:r>
              <a:rPr lang="en-US" dirty="0" smtClean="0"/>
              <a:t>Deployment </a:t>
            </a:r>
            <a:r>
              <a:rPr lang="en-US" dirty="0"/>
              <a:t>models</a:t>
            </a:r>
          </a:p>
          <a:p>
            <a:pPr lvl="2"/>
            <a:r>
              <a:rPr lang="en-US" dirty="0">
                <a:hlinkClick r:id="rId9"/>
              </a:rPr>
              <a:t>https://mentor.ieee.org/omniran/dcn/15/omniran-15-0057-00-00TG-distributed-ccap-architectures.docx</a:t>
            </a:r>
            <a:endParaRPr lang="en-US" dirty="0"/>
          </a:p>
          <a:p>
            <a:pPr lvl="2"/>
            <a:r>
              <a:rPr lang="en-US" dirty="0">
                <a:hlinkClick r:id="rId10"/>
              </a:rPr>
              <a:t>https://</a:t>
            </a:r>
            <a:r>
              <a:rPr lang="en-US" dirty="0" smtClean="0">
                <a:hlinkClick r:id="rId10"/>
              </a:rPr>
              <a:t>mentor.ieee.org/omniran/dcn/16/omniran-16-0003-00-CF00-outline-annex-non-ieee802-phy.pptx</a:t>
            </a:r>
            <a:endParaRPr lang="en-US" dirty="0" smtClean="0"/>
          </a:p>
          <a:p>
            <a:pPr marL="0" indent="0">
              <a:buNone/>
            </a:pPr>
            <a:r>
              <a:rPr lang="en-US" b="1" dirty="0" smtClean="0"/>
              <a:t>Thu</a:t>
            </a:r>
          </a:p>
          <a:p>
            <a:r>
              <a:rPr lang="en-US" dirty="0"/>
              <a:t>New P802.1CF contributions</a:t>
            </a:r>
          </a:p>
          <a:p>
            <a:pPr lvl="1"/>
            <a:r>
              <a:rPr lang="en-US" dirty="0"/>
              <a:t>Functional design and decomposition</a:t>
            </a:r>
          </a:p>
          <a:p>
            <a:pPr lvl="2"/>
            <a:r>
              <a:rPr lang="en-US" dirty="0" smtClean="0"/>
              <a:t>Revision of Fault </a:t>
            </a:r>
            <a:r>
              <a:rPr lang="en-US" dirty="0"/>
              <a:t>diagnostics and maintenance (Wang </a:t>
            </a:r>
            <a:r>
              <a:rPr lang="en-US" dirty="0" err="1"/>
              <a:t>Hao</a:t>
            </a:r>
            <a:r>
              <a:rPr lang="en-US" dirty="0"/>
              <a:t>)</a:t>
            </a:r>
          </a:p>
          <a:p>
            <a:r>
              <a:rPr lang="en-US" dirty="0"/>
              <a:t>Project </a:t>
            </a:r>
            <a:r>
              <a:rPr lang="en-US" dirty="0" smtClean="0"/>
              <a:t>planning, upcoming meetings</a:t>
            </a:r>
            <a:endParaRPr lang="en-US" dirty="0"/>
          </a:p>
          <a:p>
            <a:r>
              <a:rPr lang="en-US" dirty="0" smtClean="0"/>
              <a:t>Status </a:t>
            </a:r>
            <a:r>
              <a:rPr lang="en-US" dirty="0" smtClean="0"/>
              <a:t>report to IEEE 802 WGs</a:t>
            </a:r>
          </a:p>
          <a:p>
            <a:r>
              <a:rPr lang="en-US" dirty="0" smtClean="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Discussions #2</a:t>
            </a:r>
            <a:endParaRPr lang="en-US" dirty="0"/>
          </a:p>
        </p:txBody>
      </p:sp>
      <p:sp>
        <p:nvSpPr>
          <p:cNvPr id="3" name="Content Placeholder 2"/>
          <p:cNvSpPr>
            <a:spLocks noGrp="1"/>
          </p:cNvSpPr>
          <p:nvPr>
            <p:ph idx="1"/>
          </p:nvPr>
        </p:nvSpPr>
        <p:spPr>
          <a:xfrm>
            <a:off x="457200" y="1219200"/>
            <a:ext cx="8229600" cy="5257800"/>
          </a:xfrm>
        </p:spPr>
        <p:txBody>
          <a:bodyPr>
            <a:normAutofit fontScale="85000" lnSpcReduction="10000"/>
          </a:bodyPr>
          <a:lstStyle/>
          <a:p>
            <a:r>
              <a:rPr lang="en-US" dirty="0"/>
              <a:t>Review of minutes</a:t>
            </a:r>
          </a:p>
          <a:p>
            <a:pPr lvl="2"/>
            <a:r>
              <a:rPr lang="en-US" dirty="0">
                <a:hlinkClick r:id="rId2"/>
              </a:rPr>
              <a:t>https://mentor.ieee.org/omniran/dcn/15/omniran-15-0059-00-00TG-nov-2015-f2f-meeting-minutes.docx</a:t>
            </a:r>
            <a:endParaRPr lang="en-US" dirty="0"/>
          </a:p>
          <a:p>
            <a:pPr lvl="2"/>
            <a:r>
              <a:rPr lang="en-US" dirty="0">
                <a:hlinkClick r:id="rId3"/>
              </a:rPr>
              <a:t>https://mentor.ieee.org/omniran/dcn/15/omniran-15-0062-00-00TG-dec-2015-confcall-minutes.docx</a:t>
            </a:r>
            <a:endParaRPr lang="en-US" dirty="0"/>
          </a:p>
          <a:p>
            <a:r>
              <a:rPr lang="en-US" dirty="0"/>
              <a:t>Reports</a:t>
            </a:r>
          </a:p>
          <a:p>
            <a:pPr lvl="1"/>
            <a:r>
              <a:rPr lang="en-US" dirty="0"/>
              <a:t>Wi-Fi as 5G component discussions</a:t>
            </a:r>
          </a:p>
          <a:p>
            <a:pPr lvl="1"/>
            <a:r>
              <a:rPr lang="en-US" dirty="0"/>
              <a:t>Document templates</a:t>
            </a:r>
          </a:p>
          <a:p>
            <a:pPr lvl="2"/>
            <a:r>
              <a:rPr lang="en-US" dirty="0">
                <a:hlinkClick r:id="rId4"/>
              </a:rPr>
              <a:t>https://mentor.ieee.org/omniran/bp/StartPage</a:t>
            </a:r>
            <a:endParaRPr lang="en-US" dirty="0"/>
          </a:p>
          <a:p>
            <a:r>
              <a:rPr lang="en-US" dirty="0"/>
              <a:t>New P802.1CF contributions</a:t>
            </a:r>
          </a:p>
          <a:p>
            <a:pPr lvl="1"/>
            <a:r>
              <a:rPr lang="en-US" dirty="0"/>
              <a:t>Functional design and decomposition</a:t>
            </a:r>
          </a:p>
          <a:p>
            <a:pPr lvl="2"/>
            <a:r>
              <a:rPr lang="en-US" dirty="0"/>
              <a:t>Fault diagnostics and maintenance (Wang </a:t>
            </a:r>
            <a:r>
              <a:rPr lang="en-US" dirty="0" err="1"/>
              <a:t>Hao</a:t>
            </a:r>
            <a:r>
              <a:rPr lang="en-US" dirty="0" smtClean="0"/>
              <a:t>)</a:t>
            </a:r>
          </a:p>
          <a:p>
            <a:pPr lvl="2"/>
            <a:r>
              <a:rPr lang="en-US" dirty="0">
                <a:hlinkClick r:id="rId5"/>
              </a:rPr>
              <a:t>https://</a:t>
            </a:r>
            <a:r>
              <a:rPr lang="en-US" dirty="0" smtClean="0">
                <a:hlinkClick r:id="rId5"/>
              </a:rPr>
              <a:t>mentor.ieee.org/omniran/dcn/15/omniran-15-0060-01-CF00-key-concepts-of-fault-diagnosis-and-maintenance.pptx</a:t>
            </a:r>
            <a:endParaRPr lang="en-US" dirty="0" smtClean="0"/>
          </a:p>
        </p:txBody>
      </p:sp>
    </p:spTree>
    <p:extLst>
      <p:ext uri="{BB962C8B-B14F-4D97-AF65-F5344CB8AC3E}">
        <p14:creationId xmlns:p14="http://schemas.microsoft.com/office/powerpoint/2010/main" val="125633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#3</a:t>
            </a:r>
            <a:endParaRPr lang="en-US" dirty="0"/>
          </a:p>
        </p:txBody>
      </p:sp>
      <p:sp>
        <p:nvSpPr>
          <p:cNvPr id="3" name="Content Placeholder 2"/>
          <p:cNvSpPr>
            <a:spLocks noGrp="1"/>
          </p:cNvSpPr>
          <p:nvPr>
            <p:ph idx="1"/>
          </p:nvPr>
        </p:nvSpPr>
        <p:spPr/>
        <p:txBody>
          <a:bodyPr>
            <a:normAutofit lnSpcReduction="10000"/>
          </a:bodyPr>
          <a:lstStyle/>
          <a:p>
            <a:r>
              <a:rPr lang="en-US" dirty="0"/>
              <a:t>Review of 802.1CF editor’s draft</a:t>
            </a:r>
          </a:p>
          <a:p>
            <a:pPr lvl="1"/>
            <a:r>
              <a:rPr lang="en-US" dirty="0">
                <a:hlinkClick r:id="rId2"/>
              </a:rPr>
              <a:t>http://www.ieee802.org/1/files/private/cf-drafts/d0/802-1cf-d0-0.pdf</a:t>
            </a:r>
            <a:endParaRPr lang="en-US" dirty="0"/>
          </a:p>
          <a:p>
            <a:pPr lvl="1"/>
            <a:r>
              <a:rPr lang="en-US" dirty="0"/>
              <a:t>Comment </a:t>
            </a:r>
            <a:r>
              <a:rPr lang="en-US" dirty="0" smtClean="0"/>
              <a:t>resolution</a:t>
            </a:r>
          </a:p>
          <a:p>
            <a:pPr lvl="2"/>
            <a:r>
              <a:rPr lang="en-US" dirty="0">
                <a:hlinkClick r:id="rId3"/>
              </a:rPr>
              <a:t>https://mentor.ieee.org/omniran/dcn/16/omniran-16-0004-00-CF00-zte-comments-on-omniran-draft.xls</a:t>
            </a:r>
            <a:endParaRPr lang="en-US" dirty="0"/>
          </a:p>
          <a:p>
            <a:pPr lvl="2"/>
            <a:r>
              <a:rPr lang="en-US" dirty="0">
                <a:hlinkClick r:id="rId4"/>
              </a:rPr>
              <a:t>https://mentor.ieee.org/omniran/dcn/15/omniran-15-0042-03-CF00-an-setup-over-unlicensed-band.docx</a:t>
            </a:r>
            <a:endParaRPr lang="en-US" dirty="0"/>
          </a:p>
          <a:p>
            <a:pPr lvl="2"/>
            <a:r>
              <a:rPr lang="en-US" dirty="0"/>
              <a:t>(Max</a:t>
            </a:r>
            <a:r>
              <a:rPr lang="en-US" dirty="0" smtClean="0"/>
              <a:t>)</a:t>
            </a:r>
            <a:endParaRPr lang="en-US" dirty="0"/>
          </a:p>
        </p:txBody>
      </p:sp>
    </p:spTree>
    <p:extLst>
      <p:ext uri="{BB962C8B-B14F-4D97-AF65-F5344CB8AC3E}">
        <p14:creationId xmlns:p14="http://schemas.microsoft.com/office/powerpoint/2010/main" val="771227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#5</a:t>
            </a:r>
            <a:endParaRPr lang="en-US" dirty="0"/>
          </a:p>
        </p:txBody>
      </p:sp>
      <p:sp>
        <p:nvSpPr>
          <p:cNvPr id="3" name="Content Placeholder 2"/>
          <p:cNvSpPr>
            <a:spLocks noGrp="1"/>
          </p:cNvSpPr>
          <p:nvPr>
            <p:ph idx="1"/>
          </p:nvPr>
        </p:nvSpPr>
        <p:spPr/>
        <p:txBody>
          <a:bodyPr/>
          <a:lstStyle/>
          <a:p>
            <a:r>
              <a:rPr lang="en-US" dirty="0"/>
              <a:t>New P802.1CF contributions</a:t>
            </a:r>
          </a:p>
          <a:p>
            <a:pPr lvl="1"/>
            <a:r>
              <a:rPr lang="en-US" dirty="0"/>
              <a:t>Functional design and decomposition</a:t>
            </a:r>
          </a:p>
          <a:p>
            <a:pPr lvl="2"/>
            <a:r>
              <a:rPr lang="en-US" dirty="0"/>
              <a:t>Authentication and trust establishment (Max)</a:t>
            </a:r>
          </a:p>
          <a:p>
            <a:pPr lvl="1"/>
            <a:r>
              <a:rPr lang="en-US" dirty="0"/>
              <a:t>Deployment models</a:t>
            </a:r>
          </a:p>
          <a:p>
            <a:pPr lvl="2"/>
            <a:r>
              <a:rPr lang="en-US" dirty="0">
                <a:hlinkClick r:id="rId2"/>
              </a:rPr>
              <a:t>https://mentor.ieee.org/omniran/dcn/15/omniran-15-0057-00-00TG-distributed-ccap-architectures.docx</a:t>
            </a:r>
            <a:endParaRPr lang="en-US" dirty="0"/>
          </a:p>
          <a:p>
            <a:pPr lvl="2"/>
            <a:r>
              <a:rPr lang="en-US" dirty="0">
                <a:hlinkClick r:id="rId3"/>
              </a:rPr>
              <a:t>https://mentor.ieee.org/omniran/dcn/16/omniran-16-0003-00-CF00-outline-annex-non-ieee802-phy.pptx</a:t>
            </a:r>
            <a:endParaRPr lang="en-US" dirty="0"/>
          </a:p>
        </p:txBody>
      </p:sp>
    </p:spTree>
    <p:extLst>
      <p:ext uri="{BB962C8B-B14F-4D97-AF65-F5344CB8AC3E}">
        <p14:creationId xmlns:p14="http://schemas.microsoft.com/office/powerpoint/2010/main" val="1918473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Discussions #6</a:t>
            </a:r>
            <a:endParaRPr lang="en-US" dirty="0"/>
          </a:p>
        </p:txBody>
      </p:sp>
      <p:sp>
        <p:nvSpPr>
          <p:cNvPr id="3" name="Content Placeholder 2"/>
          <p:cNvSpPr>
            <a:spLocks noGrp="1"/>
          </p:cNvSpPr>
          <p:nvPr>
            <p:ph idx="1"/>
          </p:nvPr>
        </p:nvSpPr>
        <p:spPr/>
        <p:txBody>
          <a:bodyPr/>
          <a:lstStyle/>
          <a:p>
            <a:r>
              <a:rPr lang="en-US" dirty="0"/>
              <a:t>New P802.1CF contributions</a:t>
            </a:r>
          </a:p>
          <a:p>
            <a:pPr lvl="1"/>
            <a:r>
              <a:rPr lang="en-US" dirty="0"/>
              <a:t>Functional design and decomposition</a:t>
            </a:r>
          </a:p>
          <a:p>
            <a:pPr lvl="2"/>
            <a:r>
              <a:rPr lang="en-US" dirty="0"/>
              <a:t>Revision of Fault diagnostics and maintenance (Wang </a:t>
            </a:r>
            <a:r>
              <a:rPr lang="en-US" dirty="0" err="1"/>
              <a:t>Hao</a:t>
            </a:r>
            <a:r>
              <a:rPr lang="en-US" dirty="0"/>
              <a:t>)</a:t>
            </a:r>
          </a:p>
          <a:p>
            <a:r>
              <a:rPr lang="en-US" dirty="0"/>
              <a:t>Project planning, upcoming meetings</a:t>
            </a:r>
          </a:p>
          <a:p>
            <a:r>
              <a:rPr lang="en-US" dirty="0"/>
              <a:t>Status report to IEEE 802 WGs</a:t>
            </a:r>
          </a:p>
          <a:p>
            <a:r>
              <a:rPr lang="en-US" dirty="0"/>
              <a:t>AOB</a:t>
            </a:r>
          </a:p>
          <a:p>
            <a:endParaRPr lang="en-US" dirty="0"/>
          </a:p>
        </p:txBody>
      </p:sp>
    </p:spTree>
    <p:extLst>
      <p:ext uri="{BB962C8B-B14F-4D97-AF65-F5344CB8AC3E}">
        <p14:creationId xmlns:p14="http://schemas.microsoft.com/office/powerpoint/2010/main" val="81639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Venue:</a:t>
            </a:r>
          </a:p>
          <a:p>
            <a:pPr lvl="1"/>
            <a:r>
              <a:rPr lang="en-US" dirty="0"/>
              <a:t>Hyatt Regency </a:t>
            </a:r>
            <a:r>
              <a:rPr lang="en-US" dirty="0" smtClean="0"/>
              <a:t>Atlanta </a:t>
            </a:r>
          </a:p>
          <a:p>
            <a:pPr lvl="2"/>
            <a:r>
              <a:rPr lang="en-US" dirty="0" smtClean="0"/>
              <a:t>625 Peachtree Street NE </a:t>
            </a:r>
            <a:br>
              <a:rPr lang="en-US" dirty="0" smtClean="0"/>
            </a:br>
            <a:r>
              <a:rPr lang="en-US" dirty="0" smtClean="0"/>
              <a:t>Atlanta, Georgia, </a:t>
            </a:r>
            <a:r>
              <a:rPr lang="en-US" dirty="0"/>
              <a:t>USA, </a:t>
            </a:r>
            <a:r>
              <a:rPr lang="en-US" dirty="0" smtClean="0"/>
              <a:t>30303 </a:t>
            </a:r>
            <a:br>
              <a:rPr lang="en-US" dirty="0" smtClean="0"/>
            </a:br>
            <a:endParaRPr lang="en-US" dirty="0"/>
          </a:p>
          <a:p>
            <a:r>
              <a:rPr lang="en-US" dirty="0" smtClean="0"/>
              <a:t>Meeting room:</a:t>
            </a:r>
          </a:p>
          <a:p>
            <a:pPr lvl="1"/>
            <a:r>
              <a:rPr lang="en-US" dirty="0" smtClean="0"/>
              <a:t>Mon, Tue, Wed: 	Piedmont, ATL CC</a:t>
            </a:r>
          </a:p>
          <a:p>
            <a:pPr lvl="1"/>
            <a:r>
              <a:rPr lang="en-US" dirty="0" smtClean="0"/>
              <a:t>Thu:			Chicago A, Exhibit </a:t>
            </a:r>
            <a:r>
              <a:rPr lang="en-US" dirty="0" err="1" smtClean="0"/>
              <a:t>Lvl</a:t>
            </a:r>
            <a:r>
              <a:rPr lang="en-US" dirty="0" smtClean="0"/>
              <a:t/>
            </a:r>
            <a:br>
              <a:rPr lang="en-US" dirty="0" smtClean="0"/>
            </a:br>
            <a:endParaRPr lang="en-US" dirty="0" smtClean="0"/>
          </a:p>
          <a:p>
            <a:r>
              <a:rPr lang="en-US" dirty="0" smtClean="0"/>
              <a:t>Sessions:</a:t>
            </a:r>
          </a:p>
          <a:p>
            <a:pPr lvl="1"/>
            <a:r>
              <a:rPr lang="en-US" dirty="0" smtClean="0"/>
              <a:t>Mon, 	Jan 18</a:t>
            </a:r>
            <a:r>
              <a:rPr lang="en-US" baseline="30000" dirty="0" smtClean="0"/>
              <a:t>th</a:t>
            </a:r>
            <a:r>
              <a:rPr lang="en-US" dirty="0" smtClean="0"/>
              <a:t>,	16:00-18:00</a:t>
            </a:r>
          </a:p>
          <a:p>
            <a:pPr lvl="1"/>
            <a:r>
              <a:rPr lang="en-US" dirty="0" smtClean="0"/>
              <a:t>Tue, 	Jan 19</a:t>
            </a:r>
            <a:r>
              <a:rPr lang="en-US" baseline="30000" dirty="0" smtClean="0"/>
              <a:t>th</a:t>
            </a:r>
            <a:r>
              <a:rPr lang="en-US" dirty="0" smtClean="0"/>
              <a:t>, 	16:00-18:00</a:t>
            </a:r>
          </a:p>
          <a:p>
            <a:pPr lvl="1"/>
            <a:r>
              <a:rPr lang="en-US" dirty="0" smtClean="0"/>
              <a:t>Wed, 	Jan 20</a:t>
            </a:r>
            <a:r>
              <a:rPr lang="en-US" baseline="30000" dirty="0" smtClean="0"/>
              <a:t>th</a:t>
            </a:r>
            <a:r>
              <a:rPr lang="en-US" dirty="0" smtClean="0"/>
              <a:t>, 	16:</a:t>
            </a:r>
            <a:r>
              <a:rPr lang="en-US" dirty="0"/>
              <a:t>0</a:t>
            </a:r>
            <a:r>
              <a:rPr lang="en-US" dirty="0" smtClean="0"/>
              <a:t>0-18:00</a:t>
            </a:r>
          </a:p>
          <a:p>
            <a:pPr lvl="1"/>
            <a:r>
              <a:rPr lang="en-US" dirty="0" smtClean="0"/>
              <a:t>Thu, 	Jan 21</a:t>
            </a:r>
            <a:r>
              <a:rPr lang="en-US" baseline="30000" dirty="0" smtClean="0"/>
              <a:t>st</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January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72424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dirty="0" smtClean="0">
                          <a:solidFill>
                            <a:schemeClr val="tx2"/>
                          </a:solidFill>
                        </a:rPr>
                        <a:t>1/22</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888</TotalTime>
  <Words>1483</Words>
  <Application>Microsoft Macintosh PowerPoint</Application>
  <PresentationFormat>On-screen Show (4:3)</PresentationFormat>
  <Paragraphs>259</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Helvetica</vt:lpstr>
      <vt:lpstr>Monotype Sorts</vt:lpstr>
      <vt:lpstr>ＭＳ Ｐゴシック</vt:lpstr>
      <vt:lpstr>Times</vt:lpstr>
      <vt:lpstr>Times New Roman</vt:lpstr>
      <vt:lpstr>Arial</vt:lpstr>
      <vt:lpstr>Template</vt:lpstr>
      <vt:lpstr>IEEE 802.1 OmniRAN TG January 2016 F2F Meeting Atlanta, GA</vt:lpstr>
      <vt:lpstr>January 2016 F2F Meeting</vt:lpstr>
      <vt:lpstr>Agenda proposal for January 2016 F2F</vt:lpstr>
      <vt:lpstr>January 2016 Agenda Graphics</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Discussions #1</vt:lpstr>
      <vt:lpstr>Call for Potentially Essential Patents</vt:lpstr>
      <vt:lpstr>Agenda for January 2016 F2F</vt:lpstr>
      <vt:lpstr>Schedules</vt:lpstr>
      <vt:lpstr>Discussions #2</vt:lpstr>
      <vt:lpstr>Discussions #3</vt:lpstr>
      <vt:lpstr>Discussions #5</vt:lpstr>
      <vt:lpstr>Discussions #6</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Microsoft Office User</cp:lastModifiedBy>
  <cp:revision>268</cp:revision>
  <cp:lastPrinted>1998-02-10T13:28:06Z</cp:lastPrinted>
  <dcterms:created xsi:type="dcterms:W3CDTF">2011-12-30T17:06:23Z</dcterms:created>
  <dcterms:modified xsi:type="dcterms:W3CDTF">2016-01-18T20:56:19Z</dcterms:modified>
</cp:coreProperties>
</file>