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89" r:id="rId4"/>
    <p:sldId id="290" r:id="rId5"/>
    <p:sldId id="291" r:id="rId6"/>
    <p:sldId id="292" r:id="rId7"/>
    <p:sldId id="293" r:id="rId8"/>
    <p:sldId id="271" r:id="rId9"/>
    <p:sldId id="266" r:id="rId10"/>
    <p:sldId id="283" r:id="rId11"/>
    <p:sldId id="294" r:id="rId12"/>
    <p:sldId id="297" r:id="rId13"/>
    <p:sldId id="287" r:id="rId14"/>
    <p:sldId id="300" r:id="rId15"/>
    <p:sldId id="301" r:id="rId16"/>
    <p:sldId id="298" r:id="rId17"/>
    <p:sldId id="299"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29" autoAdjust="0"/>
    <p:restoredTop sz="86400" autoAdjust="0"/>
  </p:normalViewPr>
  <p:slideViewPr>
    <p:cSldViewPr>
      <p:cViewPr varScale="1">
        <p:scale>
          <a:sx n="86" d="100"/>
          <a:sy n="86" d="100"/>
        </p:scale>
        <p:origin x="714" y="7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3</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020685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7</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362574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t>omniran-15-0061-01-00TG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5/omniran-15-0059-00-00TG-nov-2015-f2f-meeting-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omniran/dcn/15/omniran-15-0060-00-CF00-key-concepts-of-fault-diagnosis-and-maintenance.pptx" TargetMode="External"/><Relationship Id="rId5" Type="http://schemas.openxmlformats.org/officeDocument/2006/relationships/hyperlink" Target="https://mentor.ieee.org/omniran/dcn/15/omniran-15-0055-01-CF00-data-path-functional-description.docx" TargetMode="External"/><Relationship Id="rId4" Type="http://schemas.openxmlformats.org/officeDocument/2006/relationships/hyperlink" Target="https://mentor.ieee.org/omniran/dcn/15/omniran-15-0042-02-CF00-an-setup-over-unlicensed-band.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5/omniran-15-0059-00-00TG-nov-2015-f2f-meeting-minute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omniran/dcn/15/omniran-15-0055-01-CF00-data-path-functional-description.docx" TargetMode="External"/><Relationship Id="rId4" Type="http://schemas.openxmlformats.org/officeDocument/2006/relationships/hyperlink" Target="https://mentor.ieee.org/omniran/dcn/15/omniran-15-0042-02-CF00-an-setup-over-unlicensed-band.docx"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omniran/dcn/15/omniran-15-0060-00-CF00-key-concepts-of-fault-diagnosis-and-maintenance.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webex.com/nokia/j.php?MTID=me485f223356800d1829074d98cffeff3"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December 10</a:t>
            </a:r>
            <a:r>
              <a:rPr lang="en-US" baseline="30000" dirty="0" smtClean="0"/>
              <a:t>th</a:t>
            </a:r>
            <a:r>
              <a:rPr lang="en-US" dirty="0" smtClean="0"/>
              <a:t>, 2015 Conference Call</a:t>
            </a:r>
            <a:endParaRPr lang="en-US" dirty="0"/>
          </a:p>
        </p:txBody>
      </p:sp>
      <p:sp>
        <p:nvSpPr>
          <p:cNvPr id="3" name="Subtitle 2"/>
          <p:cNvSpPr>
            <a:spLocks noGrp="1"/>
          </p:cNvSpPr>
          <p:nvPr>
            <p:ph type="subTitle" idx="1"/>
          </p:nvPr>
        </p:nvSpPr>
        <p:spPr/>
        <p:txBody>
          <a:bodyPr/>
          <a:lstStyle/>
          <a:p>
            <a:r>
              <a:rPr lang="en-US" dirty="0" smtClean="0"/>
              <a:t>2015-10-10</a:t>
            </a:r>
            <a:r>
              <a:rPr lang="en-US" dirty="0"/>
              <a:t/>
            </a:r>
            <a:br>
              <a:rPr lang="en-US" dirty="0"/>
            </a:br>
            <a:r>
              <a:rPr lang="en-US" dirty="0"/>
              <a:t>Max </a:t>
            </a:r>
            <a:r>
              <a:rPr lang="en-US" dirty="0" smtClean="0"/>
              <a:t>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a:r>
            <a:r>
              <a:rPr lang="en-GB" sz="2000" dirty="0" smtClean="0"/>
              <a:t>at 10:05 </a:t>
            </a:r>
            <a:r>
              <a:rPr lang="en-GB" sz="2000" dirty="0" smtClean="0"/>
              <a:t>AM ET</a:t>
            </a:r>
          </a:p>
          <a:p>
            <a:r>
              <a:rPr lang="en-GB" sz="2400" dirty="0" smtClean="0"/>
              <a:t>Minutes taker:</a:t>
            </a:r>
          </a:p>
          <a:p>
            <a:pPr lvl="1"/>
            <a:r>
              <a:rPr lang="en-GB" sz="1600" dirty="0" err="1" smtClean="0"/>
              <a:t>Yonggang</a:t>
            </a:r>
            <a:r>
              <a:rPr lang="en-GB" sz="1600" dirty="0" smtClean="0"/>
              <a:t> </a:t>
            </a:r>
            <a:r>
              <a:rPr lang="en-GB" sz="1600" dirty="0" smtClean="0"/>
              <a:t>volunteered to</a:t>
            </a:r>
            <a:r>
              <a:rPr lang="en-GB" sz="1600" dirty="0" smtClean="0"/>
              <a:t> take </a:t>
            </a:r>
            <a:r>
              <a:rPr lang="en-GB" sz="1600" dirty="0" smtClean="0"/>
              <a:t>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896367356"/>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strike="noStrike" baseline="0" dirty="0" smtClean="0">
                          <a:solidFill>
                            <a:schemeClr val="tx1"/>
                          </a:solidFill>
                        </a:rPr>
                        <a:t>Antonio de la Oliva</a:t>
                      </a:r>
                      <a:endParaRPr lang="en-US" sz="1400" strike="noStrike" baseline="0" dirty="0">
                        <a:solidFill>
                          <a:schemeClr val="tx1"/>
                        </a:solidFill>
                      </a:endParaRPr>
                    </a:p>
                  </a:txBody>
                  <a:tcPr/>
                </a:tc>
                <a:tc>
                  <a:txBody>
                    <a:bodyPr/>
                    <a:lstStyle/>
                    <a:p>
                      <a:r>
                        <a:rPr lang="en-US" sz="1400" strike="noStrike" baseline="0" dirty="0" smtClean="0">
                          <a:solidFill>
                            <a:schemeClr val="tx1"/>
                          </a:solidFill>
                        </a:rPr>
                        <a:t>UC3M</a:t>
                      </a:r>
                      <a:endParaRPr lang="en-US" sz="1400" strike="noStrike" baseline="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effectLst/>
                        </a:rPr>
                        <a:t>Wang Hao</a:t>
                      </a:r>
                      <a:endParaRPr lang="en-US" sz="1400" dirty="0">
                        <a:solidFill>
                          <a:schemeClr val="tx1"/>
                        </a:solidFill>
                      </a:endParaRPr>
                    </a:p>
                  </a:txBody>
                  <a:tcPr/>
                </a:tc>
                <a:tc>
                  <a:txBody>
                    <a:bodyPr/>
                    <a:lstStyle/>
                    <a:p>
                      <a:r>
                        <a:rPr lang="en-US" sz="1400" dirty="0" smtClean="0">
                          <a:effectLst/>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Michael Potts</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strike="noStrike" dirty="0" smtClean="0">
                          <a:solidFill>
                            <a:schemeClr val="tx1"/>
                          </a:solidFill>
                        </a:rPr>
                        <a:t>General</a:t>
                      </a:r>
                      <a:r>
                        <a:rPr lang="de-DE" sz="1400" strike="noStrike" baseline="0" dirty="0" smtClean="0">
                          <a:solidFill>
                            <a:schemeClr val="tx1"/>
                          </a:solidFill>
                        </a:rPr>
                        <a:t> Motors</a:t>
                      </a:r>
                      <a:endParaRPr lang="en-US" sz="1400" strike="noStrike"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tx1"/>
                          </a:solidFill>
                        </a:rPr>
                        <a:t>Yonggang</a:t>
                      </a:r>
                      <a:r>
                        <a:rPr lang="en-US" sz="1400" dirty="0" smtClean="0">
                          <a:solidFill>
                            <a:schemeClr val="tx1"/>
                          </a:solidFill>
                        </a:rPr>
                        <a:t> Fang</a:t>
                      </a:r>
                      <a:endParaRPr lang="en-US" sz="1400" dirty="0">
                        <a:solidFill>
                          <a:schemeClr val="tx1"/>
                        </a:solidFill>
                      </a:endParaRPr>
                    </a:p>
                  </a:txBody>
                  <a:tcPr/>
                </a:tc>
                <a:tc>
                  <a:txBody>
                    <a:bodyPr/>
                    <a:lstStyle/>
                    <a:p>
                      <a:r>
                        <a:rPr lang="en-US" sz="1400" dirty="0" smtClean="0">
                          <a:solidFill>
                            <a:schemeClr val="tx1"/>
                          </a:solidFill>
                        </a:rPr>
                        <a:t>ZTE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smtClean="0"/>
              <a:t>Either speak up now or</a:t>
            </a:r>
          </a:p>
          <a:p>
            <a:pPr lvl="1"/>
            <a:r>
              <a:rPr lang="en-US" altLang="en-US" sz="2000" dirty="0" smtClean="0"/>
              <a:t>Provide the chair of this group with the identity of the holder(s) of any and all such claims as soon as possible or</a:t>
            </a:r>
          </a:p>
          <a:p>
            <a:pPr lvl="1"/>
            <a:r>
              <a:rPr lang="en-US" altLang="en-US" sz="2000" dirty="0" smtClean="0"/>
              <a:t>Cause an LOA to be submitted</a:t>
            </a:r>
            <a:br>
              <a:rPr lang="en-US" altLang="en-US" sz="2000" dirty="0" smtClean="0"/>
            </a:br>
            <a:endParaRPr lang="en-US" altLang="en-US" sz="2000" dirty="0" smtClean="0"/>
          </a:p>
          <a:p>
            <a:r>
              <a:rPr lang="en-US" altLang="en-US" sz="2400" dirty="0" smtClean="0"/>
              <a:t>Nobody spoke up</a:t>
            </a:r>
            <a:endParaRPr lang="en-US" altLang="en-US"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endParaRPr lang="en-US" dirty="0"/>
          </a:p>
        </p:txBody>
      </p:sp>
      <p:sp>
        <p:nvSpPr>
          <p:cNvPr id="4104" name="Rectangle 5"/>
          <p:cNvSpPr>
            <a:spLocks noGrp="1" noChangeArrowheads="1"/>
          </p:cNvSpPr>
          <p:nvPr>
            <p:ph type="body" idx="1"/>
          </p:nvPr>
        </p:nvSpPr>
        <p:spPr/>
        <p:txBody>
          <a:bodyPr>
            <a:normAutofit fontScale="47500" lnSpcReduction="20000"/>
          </a:bodyPr>
          <a:lstStyle/>
          <a:p>
            <a:r>
              <a:rPr lang="en-US" dirty="0"/>
              <a:t>Review of </a:t>
            </a:r>
            <a:r>
              <a:rPr lang="en-US" dirty="0" smtClean="0"/>
              <a:t>minutes</a:t>
            </a:r>
          </a:p>
          <a:p>
            <a:pPr lvl="1"/>
            <a:r>
              <a:rPr lang="en-US" dirty="0">
                <a:hlinkClick r:id="rId3"/>
              </a:rPr>
              <a:t>https://</a:t>
            </a:r>
            <a:r>
              <a:rPr lang="en-US" dirty="0" smtClean="0">
                <a:hlinkClick r:id="rId3"/>
              </a:rPr>
              <a:t>mentor.ieee.org/omniran/dcn/15/omniran-15-0059-00-00TG-nov-2015-f2f-meeting-minutes.docx</a:t>
            </a:r>
            <a:endParaRPr lang="en-US" dirty="0"/>
          </a:p>
          <a:p>
            <a:r>
              <a:rPr lang="en-US" dirty="0" smtClean="0"/>
              <a:t>Reports</a:t>
            </a:r>
          </a:p>
          <a:p>
            <a:pPr lvl="1"/>
            <a:r>
              <a:rPr lang="en-US" dirty="0" smtClean="0"/>
              <a:t>Nov 802.1 closing plenary</a:t>
            </a:r>
            <a:endParaRPr lang="en-US" dirty="0"/>
          </a:p>
          <a:p>
            <a:r>
              <a:rPr lang="en-US" dirty="0"/>
              <a:t>P802.1CF contributions</a:t>
            </a:r>
          </a:p>
          <a:p>
            <a:pPr lvl="1"/>
            <a:r>
              <a:rPr lang="en-US" dirty="0"/>
              <a:t>Access network </a:t>
            </a:r>
            <a:r>
              <a:rPr lang="en-US" dirty="0" smtClean="0"/>
              <a:t>Setup</a:t>
            </a:r>
          </a:p>
          <a:p>
            <a:pPr lvl="2"/>
            <a:r>
              <a:rPr lang="en-US" dirty="0">
                <a:hlinkClick r:id="rId4"/>
              </a:rPr>
              <a:t>https://</a:t>
            </a:r>
            <a:r>
              <a:rPr lang="en-US" dirty="0" smtClean="0">
                <a:hlinkClick r:id="rId4"/>
              </a:rPr>
              <a:t>mentor.ieee.org/omniran/dcn/15/omniran-15-0042-02-CF00-an-setup-over-unlicensed-band.docx</a:t>
            </a:r>
            <a:endParaRPr lang="en-US" dirty="0"/>
          </a:p>
          <a:p>
            <a:pPr lvl="1"/>
            <a:r>
              <a:rPr lang="en-US" dirty="0"/>
              <a:t>Data path establishment, relocation and </a:t>
            </a:r>
            <a:r>
              <a:rPr lang="en-US" dirty="0" smtClean="0"/>
              <a:t>teardown</a:t>
            </a:r>
          </a:p>
          <a:p>
            <a:pPr lvl="2"/>
            <a:r>
              <a:rPr lang="en-US" dirty="0">
                <a:hlinkClick r:id="rId5"/>
              </a:rPr>
              <a:t>https://</a:t>
            </a:r>
            <a:r>
              <a:rPr lang="en-US" dirty="0" smtClean="0">
                <a:hlinkClick r:id="rId5"/>
              </a:rPr>
              <a:t>mentor.ieee.org/omniran/dcn/15/omniran-15-0055-01-CF00-data-path-functional-description.docx</a:t>
            </a:r>
            <a:endParaRPr lang="en-US" dirty="0"/>
          </a:p>
          <a:p>
            <a:pPr lvl="1"/>
            <a:r>
              <a:rPr lang="en-US" dirty="0"/>
              <a:t>Fault diagnostics and </a:t>
            </a:r>
            <a:r>
              <a:rPr lang="en-US" dirty="0" smtClean="0"/>
              <a:t>maintenance</a:t>
            </a:r>
          </a:p>
          <a:p>
            <a:pPr lvl="2"/>
            <a:r>
              <a:rPr lang="en-US" dirty="0">
                <a:hlinkClick r:id="rId6"/>
              </a:rPr>
              <a:t>https://</a:t>
            </a:r>
            <a:r>
              <a:rPr lang="en-US" dirty="0" smtClean="0">
                <a:hlinkClick r:id="rId6"/>
              </a:rPr>
              <a:t>mentor.ieee.org/omniran/dcn/15/omniran-15-0060-00-CF00-key-concepts-of-fault-diagnosis-and-maintenance.pptx</a:t>
            </a:r>
            <a:endParaRPr lang="en-US" dirty="0"/>
          </a:p>
          <a:p>
            <a:pPr lvl="1"/>
            <a:r>
              <a:rPr lang="en-US" dirty="0"/>
              <a:t>other </a:t>
            </a:r>
            <a:r>
              <a:rPr lang="en-US" dirty="0" smtClean="0"/>
              <a:t>contributions</a:t>
            </a:r>
          </a:p>
          <a:p>
            <a:pPr lvl="2"/>
            <a:r>
              <a:rPr lang="en-US" dirty="0" smtClean="0"/>
              <a:t>None ?</a:t>
            </a:r>
            <a:endParaRPr lang="en-US" dirty="0"/>
          </a:p>
          <a:p>
            <a:r>
              <a:rPr lang="en-US" dirty="0"/>
              <a:t>Establishment of initial 802.1CF editor’s draft</a:t>
            </a:r>
          </a:p>
          <a:p>
            <a:pPr lvl="1"/>
            <a:r>
              <a:rPr lang="en-US" dirty="0"/>
              <a:t>Comment resolution</a:t>
            </a:r>
          </a:p>
          <a:p>
            <a:r>
              <a:rPr lang="en-US" dirty="0"/>
              <a:t>Wi-Fi as component of 5G within the scope of P802.1CF</a:t>
            </a:r>
          </a:p>
          <a:p>
            <a:r>
              <a:rPr lang="en-US" dirty="0"/>
              <a:t>Agenda for the upcoming F2F meeting</a:t>
            </a:r>
          </a:p>
          <a:p>
            <a:r>
              <a:rPr lang="en-US" dirty="0"/>
              <a:t>AOB</a:t>
            </a:r>
          </a:p>
        </p:txBody>
      </p:sp>
    </p:spTree>
    <p:extLst>
      <p:ext uri="{BB962C8B-B14F-4D97-AF65-F5344CB8AC3E}">
        <p14:creationId xmlns:p14="http://schemas.microsoft.com/office/powerpoint/2010/main" val="283237095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#2</a:t>
            </a:r>
            <a:endParaRPr lang="en-US" dirty="0"/>
          </a:p>
        </p:txBody>
      </p:sp>
      <p:sp>
        <p:nvSpPr>
          <p:cNvPr id="4104" name="Rectangle 5"/>
          <p:cNvSpPr>
            <a:spLocks noGrp="1" noChangeArrowheads="1"/>
          </p:cNvSpPr>
          <p:nvPr>
            <p:ph idx="1"/>
          </p:nvPr>
        </p:nvSpPr>
        <p:spPr>
          <a:xfrm>
            <a:off x="457200" y="1295400"/>
            <a:ext cx="8229600" cy="4830763"/>
          </a:xfrm>
        </p:spPr>
        <p:txBody>
          <a:bodyPr>
            <a:normAutofit fontScale="55000" lnSpcReduction="20000"/>
          </a:bodyPr>
          <a:lstStyle/>
          <a:p>
            <a:r>
              <a:rPr lang="en-US" dirty="0"/>
              <a:t>Review of minutes</a:t>
            </a:r>
          </a:p>
          <a:p>
            <a:pPr lvl="1"/>
            <a:r>
              <a:rPr lang="en-US" dirty="0">
                <a:hlinkClick r:id="rId3"/>
              </a:rPr>
              <a:t>https://</a:t>
            </a:r>
            <a:r>
              <a:rPr lang="en-US" dirty="0" smtClean="0">
                <a:hlinkClick r:id="rId3"/>
              </a:rPr>
              <a:t>mentor.ieee.org/omniran/dcn/15/omniran-15-0059-00-00TG-nov-2015-f2f-meeting-minutes.docx</a:t>
            </a:r>
            <a:endParaRPr lang="en-US" dirty="0" smtClean="0"/>
          </a:p>
          <a:p>
            <a:pPr lvl="2"/>
            <a:r>
              <a:rPr lang="en-US" dirty="0" smtClean="0"/>
              <a:t>No comments raised</a:t>
            </a:r>
            <a:endParaRPr lang="en-US" dirty="0" smtClean="0"/>
          </a:p>
          <a:p>
            <a:pPr lvl="2"/>
            <a:endParaRPr lang="en-US" dirty="0"/>
          </a:p>
          <a:p>
            <a:r>
              <a:rPr lang="en-US" dirty="0"/>
              <a:t>Reports</a:t>
            </a:r>
          </a:p>
          <a:p>
            <a:pPr lvl="1"/>
            <a:r>
              <a:rPr lang="en-US" dirty="0"/>
              <a:t>Nov 802.1 closing </a:t>
            </a:r>
            <a:r>
              <a:rPr lang="en-US" dirty="0" smtClean="0"/>
              <a:t>plenary</a:t>
            </a:r>
          </a:p>
          <a:p>
            <a:pPr lvl="2"/>
            <a:r>
              <a:rPr lang="en-US" dirty="0" smtClean="0"/>
              <a:t>Chair informed about request to upload initial editor’s draft to private 802.1CF directory</a:t>
            </a:r>
            <a:endParaRPr lang="en-US" dirty="0" smtClean="0"/>
          </a:p>
          <a:p>
            <a:pPr lvl="2"/>
            <a:endParaRPr lang="en-US" dirty="0"/>
          </a:p>
          <a:p>
            <a:r>
              <a:rPr lang="en-US" dirty="0"/>
              <a:t>P802.1CF contributions</a:t>
            </a:r>
          </a:p>
          <a:p>
            <a:pPr lvl="1"/>
            <a:r>
              <a:rPr lang="en-US" dirty="0"/>
              <a:t>Access network Setup</a:t>
            </a:r>
          </a:p>
          <a:p>
            <a:pPr lvl="2"/>
            <a:r>
              <a:rPr lang="en-US" dirty="0">
                <a:hlinkClick r:id="rId4"/>
              </a:rPr>
              <a:t>https://</a:t>
            </a:r>
            <a:r>
              <a:rPr lang="en-US" dirty="0" smtClean="0">
                <a:hlinkClick r:id="rId4"/>
              </a:rPr>
              <a:t>mentor.ieee.org/omniran/dcn/15/omniran-15-0042-02-CF00-an-setup-over-unlicensed-band.docx</a:t>
            </a:r>
            <a:endParaRPr lang="en-US" dirty="0" smtClean="0"/>
          </a:p>
          <a:p>
            <a:pPr lvl="2"/>
            <a:r>
              <a:rPr lang="en-US" dirty="0" smtClean="0"/>
              <a:t>Accepted for inclusion into initial editor’s draft</a:t>
            </a:r>
            <a:endParaRPr lang="en-US" dirty="0" smtClean="0"/>
          </a:p>
          <a:p>
            <a:pPr lvl="3"/>
            <a:endParaRPr lang="en-US" dirty="0"/>
          </a:p>
          <a:p>
            <a:pPr lvl="1"/>
            <a:r>
              <a:rPr lang="en-US" dirty="0"/>
              <a:t>Data path establishment, relocation and teardown</a:t>
            </a:r>
          </a:p>
          <a:p>
            <a:pPr lvl="2"/>
            <a:r>
              <a:rPr lang="en-US" dirty="0">
                <a:hlinkClick r:id="rId5"/>
              </a:rPr>
              <a:t>https://</a:t>
            </a:r>
            <a:r>
              <a:rPr lang="en-US" dirty="0" smtClean="0">
                <a:hlinkClick r:id="rId5"/>
              </a:rPr>
              <a:t>mentor.ieee.org/omniran/dcn/15/omniran-15-0055-01-CF00-data-path-functional-description.docx</a:t>
            </a:r>
            <a:endParaRPr lang="en-US" dirty="0" smtClean="0"/>
          </a:p>
          <a:p>
            <a:pPr lvl="2"/>
            <a:r>
              <a:rPr lang="en-US" dirty="0" smtClean="0"/>
              <a:t>Accepted for inclusion into initial editor’s draft.</a:t>
            </a:r>
            <a:endParaRPr lang="en-US" dirty="0" smtClean="0"/>
          </a:p>
          <a:p>
            <a:pPr lvl="3"/>
            <a:endParaRPr lang="en-US" dirty="0"/>
          </a:p>
          <a:p>
            <a:pPr lvl="2"/>
            <a:endParaRPr lang="en-US"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a:xfrm>
            <a:off x="457200" y="1417638"/>
            <a:ext cx="8229600" cy="4708525"/>
          </a:xfrm>
        </p:spPr>
        <p:txBody>
          <a:bodyPr>
            <a:normAutofit fontScale="70000" lnSpcReduction="20000"/>
          </a:bodyPr>
          <a:lstStyle/>
          <a:p>
            <a:r>
              <a:rPr lang="en-US" dirty="0"/>
              <a:t>Establishment of initial 802.1CF editor’s draft</a:t>
            </a:r>
          </a:p>
          <a:p>
            <a:pPr lvl="1"/>
            <a:r>
              <a:rPr lang="en-US" dirty="0"/>
              <a:t>Comment </a:t>
            </a:r>
            <a:r>
              <a:rPr lang="en-US" dirty="0" smtClean="0"/>
              <a:t>resolution</a:t>
            </a:r>
          </a:p>
          <a:p>
            <a:pPr lvl="2"/>
            <a:r>
              <a:rPr lang="en-US" dirty="0" smtClean="0"/>
              <a:t>No comments available for resolution</a:t>
            </a:r>
          </a:p>
          <a:p>
            <a:pPr lvl="2"/>
            <a:r>
              <a:rPr lang="en-US" dirty="0" smtClean="0"/>
              <a:t>Initial editor’s draft should become available early January 2016 to allow for review and commenting into Jan interim.</a:t>
            </a:r>
            <a:endParaRPr lang="en-US" dirty="0" smtClean="0"/>
          </a:p>
          <a:p>
            <a:r>
              <a:rPr lang="en-US" dirty="0"/>
              <a:t>P802.1CF contributions</a:t>
            </a:r>
          </a:p>
          <a:p>
            <a:pPr lvl="1"/>
            <a:r>
              <a:rPr lang="en-US" dirty="0"/>
              <a:t>Fault diagnostics and maintenance</a:t>
            </a:r>
          </a:p>
          <a:p>
            <a:pPr lvl="2"/>
            <a:r>
              <a:rPr lang="en-US" dirty="0">
                <a:hlinkClick r:id="rId2"/>
              </a:rPr>
              <a:t>https://</a:t>
            </a:r>
            <a:r>
              <a:rPr lang="en-US" dirty="0" smtClean="0">
                <a:hlinkClick r:id="rId2"/>
              </a:rPr>
              <a:t>mentor.ieee.org/omniran/dcn/15/omniran-15-0060-00-CF00-key-concepts-of-fault-diagnosis-and-maintenance.pptx</a:t>
            </a:r>
            <a:endParaRPr lang="en-US" dirty="0" smtClean="0"/>
          </a:p>
          <a:p>
            <a:pPr lvl="3"/>
            <a:r>
              <a:rPr lang="en-US" dirty="0" smtClean="0"/>
              <a:t>Proposal covers only R1 and R6 interface, but should be extended to R3 interface as well.</a:t>
            </a:r>
          </a:p>
          <a:p>
            <a:pPr lvl="3"/>
            <a:r>
              <a:rPr lang="en-US" dirty="0" smtClean="0"/>
              <a:t>Update invited for January interim</a:t>
            </a:r>
            <a:endParaRPr lang="en-US" dirty="0"/>
          </a:p>
          <a:p>
            <a:pPr lvl="1"/>
            <a:r>
              <a:rPr lang="en-US" dirty="0" smtClean="0"/>
              <a:t>Other </a:t>
            </a:r>
            <a:r>
              <a:rPr lang="en-US" dirty="0" smtClean="0"/>
              <a:t>contributions</a:t>
            </a:r>
          </a:p>
          <a:p>
            <a:pPr lvl="2"/>
            <a:r>
              <a:rPr lang="en-US" dirty="0" smtClean="0"/>
              <a:t>No other contributions available</a:t>
            </a:r>
          </a:p>
          <a:p>
            <a:pPr lvl="2"/>
            <a:r>
              <a:rPr lang="en-US" dirty="0" smtClean="0"/>
              <a:t>Antonio mentioned that he would be available to resolve the open issues of the SDN section in direct communication with the editor. Further comments will be submitted later after sorting out the questions of the editor.</a:t>
            </a:r>
            <a:endParaRPr lang="en-US" dirty="0"/>
          </a:p>
          <a:p>
            <a:endParaRPr lang="en-US" dirty="0"/>
          </a:p>
        </p:txBody>
      </p:sp>
    </p:spTree>
    <p:extLst>
      <p:ext uri="{BB962C8B-B14F-4D97-AF65-F5344CB8AC3E}">
        <p14:creationId xmlns:p14="http://schemas.microsoft.com/office/powerpoint/2010/main" val="1769320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p:txBody>
          <a:bodyPr>
            <a:normAutofit fontScale="85000" lnSpcReduction="20000"/>
          </a:bodyPr>
          <a:lstStyle/>
          <a:p>
            <a:r>
              <a:rPr lang="en-US" dirty="0"/>
              <a:t>Wi-Fi as component of 5G within the scope of </a:t>
            </a:r>
            <a:r>
              <a:rPr lang="en-US" dirty="0" smtClean="0"/>
              <a:t>P802.1CF</a:t>
            </a:r>
          </a:p>
          <a:p>
            <a:pPr lvl="1"/>
            <a:r>
              <a:rPr lang="en-US" dirty="0" smtClean="0"/>
              <a:t>No dedicated plans for Jan interim meeting</a:t>
            </a:r>
          </a:p>
          <a:p>
            <a:pPr lvl="1"/>
            <a:r>
              <a:rPr lang="en-US" dirty="0" smtClean="0"/>
              <a:t>Decision of IEEE 802 expected on application of IEEE 802 radio technologies for 5G</a:t>
            </a:r>
            <a:endParaRPr lang="en-US" dirty="0"/>
          </a:p>
          <a:p>
            <a:r>
              <a:rPr lang="en-US" dirty="0"/>
              <a:t>Agenda for the upcoming F2F </a:t>
            </a:r>
            <a:r>
              <a:rPr lang="en-US" dirty="0" smtClean="0"/>
              <a:t>meeting</a:t>
            </a:r>
          </a:p>
          <a:p>
            <a:pPr lvl="1"/>
            <a:r>
              <a:rPr lang="en-US" dirty="0" smtClean="0"/>
              <a:t>See next two </a:t>
            </a:r>
            <a:r>
              <a:rPr lang="en-US" dirty="0" smtClean="0"/>
              <a:t>slides</a:t>
            </a:r>
          </a:p>
          <a:p>
            <a:pPr lvl="1"/>
            <a:r>
              <a:rPr lang="en-US" dirty="0" smtClean="0"/>
              <a:t>Participants agree with allocation of timeslots as well as with the proposed agenda.</a:t>
            </a:r>
            <a:endParaRPr lang="en-US" dirty="0"/>
          </a:p>
          <a:p>
            <a:r>
              <a:rPr lang="en-US" dirty="0" smtClean="0"/>
              <a:t>AOB</a:t>
            </a:r>
          </a:p>
          <a:p>
            <a:pPr lvl="1"/>
            <a:r>
              <a:rPr lang="en-US" dirty="0" smtClean="0"/>
              <a:t>none</a:t>
            </a:r>
            <a:endParaRPr lang="en-US" dirty="0"/>
          </a:p>
          <a:p>
            <a:r>
              <a:rPr lang="en-US" dirty="0" smtClean="0"/>
              <a:t>Meeting adjourned by chair </a:t>
            </a:r>
            <a:r>
              <a:rPr lang="en-US" dirty="0" smtClean="0"/>
              <a:t>at 11:15AM ET</a:t>
            </a:r>
            <a:endParaRPr lang="en-US" dirty="0"/>
          </a:p>
          <a:p>
            <a:endParaRPr lang="en-US" dirty="0"/>
          </a:p>
        </p:txBody>
      </p:sp>
    </p:spTree>
    <p:extLst>
      <p:ext uri="{BB962C8B-B14F-4D97-AF65-F5344CB8AC3E}">
        <p14:creationId xmlns:p14="http://schemas.microsoft.com/office/powerpoint/2010/main" val="2271059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January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48724244"/>
              </p:ext>
            </p:extLst>
          </p:nvPr>
        </p:nvGraphicFramePr>
        <p:xfrm>
          <a:off x="381000" y="1014102"/>
          <a:ext cx="8305800" cy="541981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1/20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1/21</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a:t>
                      </a:r>
                      <a:r>
                        <a:rPr lang="en-US" sz="1800" baseline="0" dirty="0" smtClean="0">
                          <a:solidFill>
                            <a:schemeClr val="tx2"/>
                          </a:solidFill>
                        </a:rPr>
                        <a:t> </a:t>
                      </a:r>
                      <a:r>
                        <a:rPr lang="en-US" sz="1800" dirty="0" smtClean="0">
                          <a:solidFill>
                            <a:schemeClr val="tx2"/>
                          </a:solidFill>
                        </a:rPr>
                        <a:t>1/22</a:t>
                      </a:r>
                      <a:endParaRPr lang="en-US" sz="1800" dirty="0">
                        <a:solidFill>
                          <a:schemeClr val="tx2"/>
                        </a:solidFill>
                      </a:endParaRPr>
                    </a:p>
                  </a:txBody>
                  <a:tcPr marL="0" marR="0" marT="0" marB="0">
                    <a:solidFill>
                      <a:schemeClr val="bg1"/>
                    </a:solidFill>
                  </a:tcPr>
                </a:tc>
              </a:tr>
              <a:tr h="881279">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WGs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rgbClr val="FFFFFF"/>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18554">
                <a:tc>
                  <a:txBody>
                    <a:bodyPr/>
                    <a:lstStyle/>
                    <a:p>
                      <a:pPr algn="r"/>
                      <a:endParaRPr lang="en-US" sz="15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smtClean="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914400">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0" marB="0">
                    <a:no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noFill/>
                  </a:tcPr>
                </a:tc>
              </a:tr>
              <a:tr h="228600">
                <a:tc rowSpan="2">
                  <a:txBody>
                    <a:bodyPr/>
                    <a:lstStyle/>
                    <a:p>
                      <a:pPr algn="r"/>
                      <a:r>
                        <a:rPr lang="en-US" sz="1500" dirty="0" smtClean="0"/>
                        <a:t>13:30</a:t>
                      </a:r>
                      <a:endParaRPr lang="en-US" sz="900" dirty="0" smtClean="0"/>
                    </a:p>
                    <a:p>
                      <a:pPr algn="r"/>
                      <a:endParaRPr lang="en-US" sz="1500" dirty="0" smtClean="0"/>
                    </a:p>
                    <a:p>
                      <a:pPr algn="r"/>
                      <a:endParaRPr lang="en-US" sz="15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2">
                  <a:txBody>
                    <a:bodyPr/>
                    <a:lstStyle/>
                    <a:p>
                      <a:endParaRPr lang="en-US" dirty="0"/>
                    </a:p>
                  </a:txBody>
                  <a:tcPr marL="36000" marR="36000" marT="36000" marB="36000">
                    <a:solidFill>
                      <a:schemeClr val="bg1"/>
                    </a:solidFill>
                  </a:tcPr>
                </a:tc>
                <a:tc rowSpan="4">
                  <a:txBody>
                    <a:bodyPr/>
                    <a:lstStyle/>
                    <a:p>
                      <a:endParaRPr lang="en-US" sz="1400" dirty="0"/>
                    </a:p>
                  </a:txBody>
                  <a:tcPr marL="36000" marR="36000" marT="36000" marB="36000">
                    <a:no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35673220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January 2016 F2F</a:t>
            </a:r>
          </a:p>
        </p:txBody>
      </p:sp>
      <p:sp>
        <p:nvSpPr>
          <p:cNvPr id="3" name="Content Placeholder 2"/>
          <p:cNvSpPr>
            <a:spLocks noGrp="1"/>
          </p:cNvSpPr>
          <p:nvPr>
            <p:ph idx="1"/>
          </p:nvPr>
        </p:nvSpPr>
        <p:spPr/>
        <p:txBody>
          <a:bodyPr>
            <a:normAutofit fontScale="70000" lnSpcReduction="20000"/>
          </a:bodyPr>
          <a:lstStyle/>
          <a:p>
            <a:r>
              <a:rPr lang="en-US" dirty="0" smtClean="0"/>
              <a:t>Review of minutes</a:t>
            </a:r>
          </a:p>
          <a:p>
            <a:r>
              <a:rPr lang="en-US" dirty="0" smtClean="0"/>
              <a:t>Reports</a:t>
            </a:r>
          </a:p>
          <a:p>
            <a:r>
              <a:rPr lang="en-US" dirty="0" smtClean="0"/>
              <a:t>Review of 802.1CF editor’s draft</a:t>
            </a:r>
          </a:p>
          <a:p>
            <a:pPr lvl="1"/>
            <a:r>
              <a:rPr lang="en-US" dirty="0" smtClean="0"/>
              <a:t>Comment resolution</a:t>
            </a:r>
          </a:p>
          <a:p>
            <a:r>
              <a:rPr lang="en-US" dirty="0" smtClean="0"/>
              <a:t>New P802.1CF contributions</a:t>
            </a:r>
          </a:p>
          <a:p>
            <a:pPr lvl="1"/>
            <a:r>
              <a:rPr lang="en-US" dirty="0" smtClean="0"/>
              <a:t>Functional design and decomposition</a:t>
            </a:r>
          </a:p>
          <a:p>
            <a:pPr lvl="1"/>
            <a:r>
              <a:rPr lang="en-US" dirty="0" smtClean="0"/>
              <a:t>Backhaul representation</a:t>
            </a:r>
          </a:p>
          <a:p>
            <a:pPr lvl="1"/>
            <a:r>
              <a:rPr lang="en-US" dirty="0" smtClean="0"/>
              <a:t>Deployment models</a:t>
            </a:r>
          </a:p>
          <a:p>
            <a:r>
              <a:rPr lang="en-US" dirty="0" smtClean="0"/>
              <a:t>Wi-Fi as component of 5G within the scope of P802.1CF</a:t>
            </a:r>
          </a:p>
          <a:p>
            <a:r>
              <a:rPr lang="en-US" dirty="0" smtClean="0"/>
              <a:t>Project planning</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458200" cy="4525963"/>
          </a:xfrm>
        </p:spPr>
        <p:txBody>
          <a:bodyPr>
            <a:normAutofit fontScale="55000" lnSpcReduction="20000"/>
          </a:bodyPr>
          <a:lstStyle/>
          <a:p>
            <a:r>
              <a:rPr lang="en-GB" dirty="0" smtClean="0"/>
              <a:t>Thursday, December</a:t>
            </a:r>
            <a:r>
              <a:rPr lang="en-US" dirty="0" smtClean="0"/>
              <a:t> 10</a:t>
            </a:r>
            <a:r>
              <a:rPr lang="en-US" baseline="30000" dirty="0" smtClean="0"/>
              <a:t>th</a:t>
            </a:r>
            <a:r>
              <a:rPr lang="en-US" dirty="0" smtClean="0"/>
              <a:t>, 2015 at 10:00-11:00am ET</a:t>
            </a:r>
          </a:p>
          <a:p>
            <a:endParaRPr lang="en-US" dirty="0" smtClean="0"/>
          </a:p>
          <a:p>
            <a:r>
              <a:rPr lang="en-US" dirty="0" err="1" smtClean="0"/>
              <a:t>WebEX</a:t>
            </a:r>
            <a:endParaRPr lang="en-US" dirty="0" smtClean="0"/>
          </a:p>
          <a:p>
            <a:pPr lvl="1">
              <a:buNone/>
            </a:pPr>
            <a:r>
              <a:rPr lang="en-US" dirty="0" smtClean="0"/>
              <a:t>Meeting Number: </a:t>
            </a:r>
            <a:r>
              <a:rPr lang="en-US" dirty="0"/>
              <a:t>703 150 </a:t>
            </a:r>
            <a:r>
              <a:rPr lang="en-US" dirty="0" smtClean="0"/>
              <a:t>066</a:t>
            </a:r>
          </a:p>
          <a:p>
            <a:pPr lvl="1">
              <a:buNone/>
            </a:pPr>
            <a:r>
              <a:rPr lang="en-US" dirty="0" smtClean="0"/>
              <a:t>Meeting Password: </a:t>
            </a:r>
            <a:r>
              <a:rPr lang="en-US" dirty="0" err="1" smtClean="0"/>
              <a:t>OmniRAN</a:t>
            </a:r>
            <a:endParaRPr lang="en-US" dirty="0" smtClean="0"/>
          </a:p>
          <a:p>
            <a:pPr lvl="1">
              <a:buNone/>
            </a:pPr>
            <a:r>
              <a:rPr lang="en-US" dirty="0" smtClean="0"/>
              <a:t>To join this meeting:</a:t>
            </a:r>
          </a:p>
          <a:p>
            <a:pPr lvl="1"/>
            <a:r>
              <a:rPr lang="en-US" dirty="0" smtClean="0"/>
              <a:t>1. Go to </a:t>
            </a:r>
            <a:br>
              <a:rPr lang="en-US" dirty="0" smtClean="0"/>
            </a:br>
            <a:r>
              <a:rPr lang="en-US" u="sng" dirty="0">
                <a:hlinkClick r:id="rId3"/>
              </a:rPr>
              <a:t>https://</a:t>
            </a:r>
            <a:r>
              <a:rPr lang="en-US" u="sng" dirty="0" smtClean="0">
                <a:hlinkClick r:id="rId3"/>
              </a:rPr>
              <a:t>nokia.webex.com/nokia/j.php?MTID=me485f223356800d1829074d98cffeff3</a:t>
            </a:r>
            <a:endParaRPr lang="en-US" u="sng" dirty="0" smtClean="0"/>
          </a:p>
          <a:p>
            <a:pPr lvl="1"/>
            <a:r>
              <a:rPr lang="en-US" dirty="0" smtClean="0"/>
              <a:t>2</a:t>
            </a:r>
            <a:r>
              <a:rPr lang="en-US" dirty="0"/>
              <a:t>. Enter the meeting password: </a:t>
            </a:r>
            <a:r>
              <a:rPr lang="en-US" dirty="0" err="1"/>
              <a:t>OmniRAN</a:t>
            </a:r>
            <a:endParaRPr lang="en-US" dirty="0"/>
          </a:p>
          <a:p>
            <a:pPr lvl="1"/>
            <a:r>
              <a:rPr lang="en-US" dirty="0" smtClean="0"/>
              <a:t>3. Click "Join Now".</a:t>
            </a:r>
          </a:p>
          <a:p>
            <a:pPr lvl="1"/>
            <a:r>
              <a:rPr lang="en-US" dirty="0" smtClean="0"/>
              <a:t>4. Follow the instructions that appear on your screen.</a:t>
            </a:r>
          </a:p>
          <a:p>
            <a:endParaRPr lang="en-US" dirty="0" smtClean="0"/>
          </a:p>
          <a:p>
            <a:r>
              <a:rPr lang="en-US" dirty="0" smtClean="0"/>
              <a:t>Teleconference information</a:t>
            </a:r>
          </a:p>
          <a:p>
            <a:pPr lvl="1"/>
            <a:r>
              <a:rPr lang="en-US" dirty="0" smtClean="0"/>
              <a:t>Call-in number: 1-(972) 445 9673  (US)</a:t>
            </a:r>
          </a:p>
          <a:p>
            <a:pPr lvl="1"/>
            <a:r>
              <a:rPr lang="en-US" dirty="0" smtClean="0"/>
              <a:t>Show global numbers: </a:t>
            </a:r>
            <a:r>
              <a:rPr lang="en-US" u="sng" dirty="0" smtClean="0">
                <a:hlinkClick r:id="rId4"/>
              </a:rPr>
              <a:t>http://www.nsn.com/nvc</a:t>
            </a:r>
            <a:endParaRPr lang="en-US" dirty="0" smtClean="0"/>
          </a:p>
          <a:p>
            <a:pPr lvl="1"/>
            <a:r>
              <a:rPr lang="en-US" dirty="0" smtClean="0"/>
              <a:t>Conference Code: 433 819 2102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 proposal</a:t>
            </a:r>
            <a:endParaRPr lang="en-US" dirty="0"/>
          </a:p>
        </p:txBody>
      </p:sp>
      <p:sp>
        <p:nvSpPr>
          <p:cNvPr id="4104" name="Rectangle 5"/>
          <p:cNvSpPr>
            <a:spLocks noGrp="1" noChangeArrowheads="1"/>
          </p:cNvSpPr>
          <p:nvPr>
            <p:ph type="body" idx="1"/>
          </p:nvPr>
        </p:nvSpPr>
        <p:spPr/>
        <p:txBody>
          <a:bodyPr>
            <a:normAutofit fontScale="70000" lnSpcReduction="20000"/>
          </a:bodyPr>
          <a:lstStyle/>
          <a:p>
            <a:r>
              <a:rPr lang="en-US" dirty="0" smtClean="0"/>
              <a:t>Agenda bashing</a:t>
            </a:r>
          </a:p>
          <a:p>
            <a:r>
              <a:rPr lang="en-US" dirty="0" smtClean="0"/>
              <a:t>Review of minutes</a:t>
            </a:r>
          </a:p>
          <a:p>
            <a:r>
              <a:rPr lang="en-US" dirty="0" smtClean="0"/>
              <a:t>Reports</a:t>
            </a:r>
          </a:p>
          <a:p>
            <a:r>
              <a:rPr lang="en-US" dirty="0" smtClean="0"/>
              <a:t>P802.1CF </a:t>
            </a:r>
            <a:r>
              <a:rPr lang="en-US" dirty="0"/>
              <a:t>contributions</a:t>
            </a:r>
          </a:p>
          <a:p>
            <a:pPr lvl="1"/>
            <a:r>
              <a:rPr lang="en-US" dirty="0" smtClean="0"/>
              <a:t>Access </a:t>
            </a:r>
            <a:r>
              <a:rPr lang="en-US" dirty="0"/>
              <a:t>network Setup</a:t>
            </a:r>
          </a:p>
          <a:p>
            <a:pPr lvl="1"/>
            <a:r>
              <a:rPr lang="en-US" dirty="0" smtClean="0"/>
              <a:t>Data </a:t>
            </a:r>
            <a:r>
              <a:rPr lang="en-US" dirty="0"/>
              <a:t>path establishment, relocation and </a:t>
            </a:r>
            <a:r>
              <a:rPr lang="en-US" dirty="0" smtClean="0"/>
              <a:t>teardown</a:t>
            </a:r>
          </a:p>
          <a:p>
            <a:pPr lvl="1"/>
            <a:r>
              <a:rPr lang="en-US" dirty="0" smtClean="0"/>
              <a:t>Fault </a:t>
            </a:r>
            <a:r>
              <a:rPr lang="en-US" dirty="0"/>
              <a:t>diagnostics and </a:t>
            </a:r>
            <a:r>
              <a:rPr lang="en-US" dirty="0" smtClean="0"/>
              <a:t>maintenance</a:t>
            </a:r>
          </a:p>
          <a:p>
            <a:pPr lvl="1"/>
            <a:r>
              <a:rPr lang="en-US" dirty="0" smtClean="0"/>
              <a:t>other contributions</a:t>
            </a:r>
          </a:p>
          <a:p>
            <a:r>
              <a:rPr lang="en-US" dirty="0" smtClean="0"/>
              <a:t>Establishment </a:t>
            </a:r>
            <a:r>
              <a:rPr lang="en-US" dirty="0"/>
              <a:t>of initial 802.1CF editor’s </a:t>
            </a:r>
            <a:r>
              <a:rPr lang="en-US" dirty="0" smtClean="0"/>
              <a:t>draft</a:t>
            </a:r>
          </a:p>
          <a:p>
            <a:pPr lvl="1"/>
            <a:r>
              <a:rPr lang="en-US" dirty="0" smtClean="0"/>
              <a:t>Comment </a:t>
            </a:r>
            <a:r>
              <a:rPr lang="en-US" dirty="0"/>
              <a:t>resolution</a:t>
            </a:r>
          </a:p>
          <a:p>
            <a:r>
              <a:rPr lang="en-US" dirty="0" smtClean="0"/>
              <a:t>Wi-Fi </a:t>
            </a:r>
            <a:r>
              <a:rPr lang="en-US" dirty="0"/>
              <a:t>as component of 5G within the scope of </a:t>
            </a:r>
            <a:r>
              <a:rPr lang="en-US" dirty="0" smtClean="0"/>
              <a:t>P802.1CF</a:t>
            </a:r>
          </a:p>
          <a:p>
            <a:r>
              <a:rPr lang="en-US" dirty="0" smtClean="0"/>
              <a:t>Agenda </a:t>
            </a:r>
            <a:r>
              <a:rPr lang="en-US" dirty="0"/>
              <a:t>for the upcoming F2F </a:t>
            </a:r>
            <a:r>
              <a:rPr lang="en-US" dirty="0" smtClean="0"/>
              <a:t>meeting</a:t>
            </a:r>
          </a:p>
          <a:p>
            <a:r>
              <a:rPr lang="en-US" dirty="0" smtClean="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811</TotalTime>
  <Words>1533</Words>
  <Application>Microsoft Office PowerPoint</Application>
  <PresentationFormat>On-screen Show (4:3)</PresentationFormat>
  <Paragraphs>237</Paragraphs>
  <Slides>17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Helvetica</vt:lpstr>
      <vt:lpstr>Monotype Sorts</vt:lpstr>
      <vt:lpstr>Times</vt:lpstr>
      <vt:lpstr>Times New Roman</vt:lpstr>
      <vt:lpstr>Template</vt:lpstr>
      <vt:lpstr>IEEE 802.1 OmniRAN TG December 10th, 2015 Conference Call</vt:lpstr>
      <vt:lpstr>Conference Call</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Agenda proposal</vt:lpstr>
      <vt:lpstr>Business#1</vt:lpstr>
      <vt:lpstr>Call for Potentially Essential Patents</vt:lpstr>
      <vt:lpstr>Agenda</vt:lpstr>
      <vt:lpstr>Business #2</vt:lpstr>
      <vt:lpstr>Business #3</vt:lpstr>
      <vt:lpstr>Business #4</vt:lpstr>
      <vt:lpstr>January 2016 Agenda Graphics</vt:lpstr>
      <vt:lpstr>Agenda proposal for January 2016 F2F</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255</cp:revision>
  <cp:lastPrinted>1998-02-10T13:28:06Z</cp:lastPrinted>
  <dcterms:created xsi:type="dcterms:W3CDTF">2011-12-30T17:06:23Z</dcterms:created>
  <dcterms:modified xsi:type="dcterms:W3CDTF">2015-12-18T19:47:35Z</dcterms:modified>
</cp:coreProperties>
</file>