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1"/>
  </p:notesMasterIdLst>
  <p:handoutMasterIdLst>
    <p:handoutMasterId r:id="rId32"/>
  </p:handoutMasterIdLst>
  <p:sldIdLst>
    <p:sldId id="264" r:id="rId2"/>
    <p:sldId id="262" r:id="rId3"/>
    <p:sldId id="293" r:id="rId4"/>
    <p:sldId id="294" r:id="rId5"/>
    <p:sldId id="295" r:id="rId6"/>
    <p:sldId id="322" r:id="rId7"/>
    <p:sldId id="323" r:id="rId8"/>
    <p:sldId id="326" r:id="rId9"/>
    <p:sldId id="317" r:id="rId10"/>
    <p:sldId id="297" r:id="rId11"/>
    <p:sldId id="307" r:id="rId12"/>
    <p:sldId id="308" r:id="rId13"/>
    <p:sldId id="298" r:id="rId14"/>
    <p:sldId id="327" r:id="rId15"/>
    <p:sldId id="300" r:id="rId16"/>
    <p:sldId id="302" r:id="rId17"/>
    <p:sldId id="303" r:id="rId18"/>
    <p:sldId id="304" r:id="rId19"/>
    <p:sldId id="324" r:id="rId20"/>
    <p:sldId id="314" r:id="rId21"/>
    <p:sldId id="309" r:id="rId22"/>
    <p:sldId id="328" r:id="rId23"/>
    <p:sldId id="331" r:id="rId24"/>
    <p:sldId id="333" r:id="rId25"/>
    <p:sldId id="332" r:id="rId26"/>
    <p:sldId id="334" r:id="rId27"/>
    <p:sldId id="329" r:id="rId28"/>
    <p:sldId id="330" r:id="rId29"/>
    <p:sldId id="267"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4913" autoAdjust="0"/>
  </p:normalViewPr>
  <p:slideViewPr>
    <p:cSldViewPr>
      <p:cViewPr varScale="1">
        <p:scale>
          <a:sx n="88" d="100"/>
          <a:sy n="88" d="100"/>
        </p:scale>
        <p:origin x="-394"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113881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en-US" altLang="zh-CN" baseline="0" dirty="0" smtClean="0"/>
          </a:p>
        </p:txBody>
      </p:sp>
    </p:spTree>
    <p:extLst>
      <p:ext uri="{BB962C8B-B14F-4D97-AF65-F5344CB8AC3E}">
        <p14:creationId xmlns:p14="http://schemas.microsoft.com/office/powerpoint/2010/main" val="4020013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en-US" altLang="zh-CN" sz="1200" dirty="0" smtClean="0"/>
          </a:p>
        </p:txBody>
      </p:sp>
    </p:spTree>
    <p:extLst>
      <p:ext uri="{BB962C8B-B14F-4D97-AF65-F5344CB8AC3E}">
        <p14:creationId xmlns:p14="http://schemas.microsoft.com/office/powerpoint/2010/main" val="1277075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en-US" altLang="zh-CN" baseline="0" dirty="0" smtClean="0"/>
          </a:p>
        </p:txBody>
      </p:sp>
    </p:spTree>
    <p:extLst>
      <p:ext uri="{BB962C8B-B14F-4D97-AF65-F5344CB8AC3E}">
        <p14:creationId xmlns:p14="http://schemas.microsoft.com/office/powerpoint/2010/main" val="3558856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91621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4615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zh-CN" altLang="en-US" smtClean="0"/>
              <a:t>单击此处编辑母版标题样式</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699729" y="76200"/>
            <a:ext cx="2215671" cy="307777"/>
          </a:xfrm>
          <a:prstGeom prst="rect">
            <a:avLst/>
          </a:prstGeom>
        </p:spPr>
        <p:txBody>
          <a:bodyPr wrap="none">
            <a:spAutoFit/>
          </a:bodyPr>
          <a:lstStyle/>
          <a:p>
            <a:pPr algn="r"/>
            <a:r>
              <a:rPr lang="en-US" sz="1400" b="1" dirty="0" smtClean="0"/>
              <a:t>omniran-15-0060-01-CF00</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hf hdr="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IPR/copyrightpolicy.htm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tandards.ieee.org/guides/opman/sect6.html" TargetMode="External"/><Relationship Id="rId4" Type="http://schemas.openxmlformats.org/officeDocument/2006/relationships/hyperlink" Target="http://standards.ieee.org/guides/bylaws/sect6-7.html" TargetMode="Externa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8.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9.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0.e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1.emf"/></Relationships>
</file>

<file path=ppt/slides/_rels/slide2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999443842"/>
              </p:ext>
            </p:extLst>
          </p:nvPr>
        </p:nvGraphicFramePr>
        <p:xfrm>
          <a:off x="533400" y="483090"/>
          <a:ext cx="8077201" cy="3275729"/>
        </p:xfrm>
        <a:graphic>
          <a:graphicData uri="http://schemas.openxmlformats.org/drawingml/2006/table">
            <a:tbl>
              <a:tblPr firstRow="1" bandRow="1">
                <a:tableStyleId>{5940675A-B579-460E-94D1-54222C63F5DA}</a:tableStyleId>
              </a:tblPr>
              <a:tblGrid>
                <a:gridCol w="2056015"/>
                <a:gridCol w="2056015"/>
                <a:gridCol w="2056015"/>
                <a:gridCol w="1909156"/>
              </a:tblGrid>
              <a:tr h="399499">
                <a:tc gridSpan="4">
                  <a:txBody>
                    <a:bodyPr/>
                    <a:lstStyle/>
                    <a:p>
                      <a:pPr algn="ctr"/>
                      <a:r>
                        <a:rPr lang="en-US" sz="2000" dirty="0" smtClean="0">
                          <a:solidFill>
                            <a:schemeClr val="tx2"/>
                          </a:solidFill>
                          <a:latin typeface="+mj-lt"/>
                        </a:rPr>
                        <a:t>Key Concepts of Fault</a:t>
                      </a:r>
                      <a:r>
                        <a:rPr lang="en-US" sz="2000" baseline="0" dirty="0" smtClean="0">
                          <a:solidFill>
                            <a:schemeClr val="tx2"/>
                          </a:solidFill>
                          <a:latin typeface="+mj-lt"/>
                        </a:rPr>
                        <a:t> Diagnostics and Maintenance</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[2016-01-18]</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0000">
                <a:tc>
                  <a:txBody>
                    <a:bodyPr/>
                    <a:lstStyle/>
                    <a:p>
                      <a:pPr algn="l">
                        <a:spcAft>
                          <a:spcPts val="0"/>
                        </a:spcAft>
                      </a:pPr>
                      <a:r>
                        <a:rPr lang="en-US" sz="1100" kern="1200" dirty="0" smtClean="0">
                          <a:solidFill>
                            <a:srgbClr val="000000"/>
                          </a:solidFill>
                          <a:effectLst/>
                          <a:latin typeface="Times New Roman"/>
                          <a:ea typeface="宋体"/>
                          <a:cs typeface="Times New Roman"/>
                        </a:rPr>
                        <a:t>Hao Wang</a:t>
                      </a:r>
                      <a:endParaRPr lang="zh-CN" sz="1100" kern="100" dirty="0">
                        <a:effectLst/>
                        <a:latin typeface="Calibri"/>
                        <a:ea typeface="宋体"/>
                        <a:cs typeface="Times New Roman"/>
                      </a:endParaRPr>
                    </a:p>
                  </a:txBody>
                  <a:tcPr marL="68580" marR="68580" marT="9525"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a:solidFill>
                            <a:srgbClr val="000000"/>
                          </a:solidFill>
                          <a:effectLst/>
                          <a:latin typeface="Times New Roman"/>
                          <a:ea typeface="宋体"/>
                          <a:cs typeface="Times New Roman"/>
                        </a:rPr>
                        <a:t>Fujitsu R&amp;D Center</a:t>
                      </a:r>
                      <a:endParaRPr lang="zh-CN" sz="11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a:solidFill>
                            <a:srgbClr val="000000"/>
                          </a:solidFill>
                          <a:effectLst/>
                          <a:latin typeface="Times New Roman"/>
                          <a:ea typeface="宋体"/>
                          <a:cs typeface="Times New Roman"/>
                        </a:rPr>
                        <a:t>+</a:t>
                      </a:r>
                      <a:r>
                        <a:rPr lang="en-US" sz="1100" kern="1200" dirty="0" smtClean="0">
                          <a:solidFill>
                            <a:srgbClr val="000000"/>
                          </a:solidFill>
                          <a:effectLst/>
                          <a:latin typeface="Times New Roman"/>
                          <a:ea typeface="宋体"/>
                          <a:cs typeface="Times New Roman"/>
                        </a:rPr>
                        <a:t>86-10-59691000</a:t>
                      </a:r>
                      <a:endParaRPr lang="zh-CN" sz="11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err="1">
                          <a:solidFill>
                            <a:srgbClr val="000000"/>
                          </a:solidFill>
                          <a:effectLst/>
                          <a:latin typeface="Times New Roman"/>
                          <a:ea typeface="宋体"/>
                          <a:cs typeface="Times New Roman"/>
                        </a:rPr>
                        <a:t>wangh@cn.fujitsu.com</a:t>
                      </a:r>
                      <a:endParaRPr lang="zh-CN" sz="10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0000">
                <a:tc>
                  <a:txBody>
                    <a:bodyPr/>
                    <a:lstStyle/>
                    <a:p>
                      <a:pPr algn="l">
                        <a:spcAft>
                          <a:spcPts val="0"/>
                        </a:spcAft>
                      </a:pPr>
                      <a:r>
                        <a:rPr lang="en-US" altLang="zh-CN" sz="1100" kern="1200" dirty="0" smtClean="0">
                          <a:solidFill>
                            <a:srgbClr val="000000"/>
                          </a:solidFill>
                          <a:effectLst/>
                          <a:latin typeface="Times New Roman"/>
                          <a:ea typeface="宋体"/>
                          <a:cs typeface="Times New Roman"/>
                        </a:rPr>
                        <a:t>Su</a:t>
                      </a:r>
                      <a:r>
                        <a:rPr lang="en-US" altLang="zh-CN" sz="1100" kern="1200" baseline="0" dirty="0" smtClean="0">
                          <a:solidFill>
                            <a:srgbClr val="000000"/>
                          </a:solidFill>
                          <a:effectLst/>
                          <a:latin typeface="Times New Roman"/>
                          <a:ea typeface="宋体"/>
                          <a:cs typeface="Times New Roman"/>
                        </a:rPr>
                        <a:t> Yi</a:t>
                      </a:r>
                      <a:endParaRPr lang="zh-CN" sz="1100" kern="100" dirty="0">
                        <a:effectLst/>
                        <a:latin typeface="Calibri"/>
                        <a:ea typeface="宋体"/>
                        <a:cs typeface="Times New Roman"/>
                      </a:endParaRPr>
                    </a:p>
                  </a:txBody>
                  <a:tcPr marL="68580" marR="68580" marT="9525"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spcAft>
                          <a:spcPts val="0"/>
                        </a:spcAft>
                      </a:pPr>
                      <a:r>
                        <a:rPr lang="en-US" altLang="zh-CN" sz="1100" kern="1200" dirty="0" smtClean="0">
                          <a:solidFill>
                            <a:srgbClr val="000000"/>
                          </a:solidFill>
                          <a:effectLst/>
                          <a:latin typeface="Times New Roman"/>
                          <a:ea typeface="宋体"/>
                          <a:cs typeface="Times New Roman"/>
                        </a:rPr>
                        <a:t>Fujitsu R&amp;D Center</a:t>
                      </a:r>
                      <a:endParaRPr lang="zh-CN" altLang="zh-CN" sz="11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spcAft>
                          <a:spcPts val="0"/>
                        </a:spcAft>
                      </a:pPr>
                      <a:r>
                        <a:rPr lang="en-US" altLang="zh-CN" sz="1100" kern="1200" dirty="0" smtClean="0">
                          <a:solidFill>
                            <a:srgbClr val="000000"/>
                          </a:solidFill>
                          <a:effectLst/>
                          <a:latin typeface="Times New Roman"/>
                          <a:ea typeface="宋体"/>
                          <a:cs typeface="Times New Roman"/>
                        </a:rPr>
                        <a:t>+86-10-59691000</a:t>
                      </a:r>
                      <a:endParaRPr lang="zh-CN" altLang="zh-CN" sz="11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err="1" smtClean="0">
                          <a:solidFill>
                            <a:srgbClr val="000000"/>
                          </a:solidFill>
                          <a:effectLst/>
                          <a:latin typeface="Times New Roman"/>
                          <a:ea typeface="MS Mincho"/>
                          <a:cs typeface="Times New Roman"/>
                        </a:rPr>
                        <a:t>yisu@cn.fujitsu.com</a:t>
                      </a:r>
                      <a:endParaRPr lang="zh-CN" sz="10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0000">
                <a:tc>
                  <a:txBody>
                    <a:bodyPr/>
                    <a:lstStyle/>
                    <a:p>
                      <a:pPr algn="l">
                        <a:spcAft>
                          <a:spcPts val="0"/>
                        </a:spcAft>
                      </a:pPr>
                      <a:r>
                        <a:rPr lang="en-US" sz="1100" kern="1200" dirty="0" smtClean="0">
                          <a:solidFill>
                            <a:srgbClr val="000000"/>
                          </a:solidFill>
                          <a:effectLst/>
                          <a:latin typeface="Times New Roman"/>
                          <a:ea typeface="宋体"/>
                          <a:cs typeface="Times New Roman"/>
                        </a:rPr>
                        <a:t>Xiaojing Fan</a:t>
                      </a:r>
                      <a:endParaRPr lang="zh-CN" sz="1100" kern="100" dirty="0">
                        <a:effectLst/>
                        <a:latin typeface="Calibri"/>
                        <a:ea typeface="宋体"/>
                        <a:cs typeface="Times New Roman"/>
                      </a:endParaRPr>
                    </a:p>
                  </a:txBody>
                  <a:tcPr marL="68580" marR="68580" marT="9525"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altLang="zh-CN" sz="1100" kern="1200" dirty="0" smtClean="0">
                          <a:solidFill>
                            <a:srgbClr val="000000"/>
                          </a:solidFill>
                          <a:effectLst/>
                          <a:latin typeface="Times New Roman"/>
                          <a:ea typeface="宋体"/>
                          <a:cs typeface="Times New Roman"/>
                        </a:rPr>
                        <a:t>Fujitsu R&amp;D Center</a:t>
                      </a:r>
                      <a:endParaRPr lang="zh-CN" altLang="zh-CN" sz="11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altLang="zh-CN" sz="1100" kern="1200" dirty="0" smtClean="0">
                          <a:solidFill>
                            <a:srgbClr val="000000"/>
                          </a:solidFill>
                          <a:effectLst/>
                          <a:latin typeface="Times New Roman"/>
                          <a:ea typeface="宋体"/>
                          <a:cs typeface="Times New Roman"/>
                        </a:rPr>
                        <a:t>+86-10-59691000</a:t>
                      </a:r>
                      <a:endParaRPr lang="zh-CN" altLang="zh-CN" sz="11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err="1" smtClean="0">
                          <a:solidFill>
                            <a:srgbClr val="000000"/>
                          </a:solidFill>
                          <a:effectLst/>
                          <a:latin typeface="Times New Roman"/>
                          <a:ea typeface="MS Mincho"/>
                          <a:cs typeface="Times New Roman"/>
                        </a:rPr>
                        <a:t>fanxiaojing@cn.fujitsu.com</a:t>
                      </a:r>
                      <a:endParaRPr lang="zh-CN" sz="10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0000">
                <a:tc>
                  <a:txBody>
                    <a:bodyPr/>
                    <a:lstStyle/>
                    <a:p>
                      <a:pPr algn="l">
                        <a:spcAft>
                          <a:spcPts val="0"/>
                        </a:spcAft>
                      </a:pPr>
                      <a:r>
                        <a:rPr lang="en-US" sz="1100" kern="1200" dirty="0" err="1">
                          <a:solidFill>
                            <a:srgbClr val="000000"/>
                          </a:solidFill>
                          <a:effectLst/>
                          <a:latin typeface="Times New Roman"/>
                          <a:ea typeface="宋体"/>
                          <a:cs typeface="Times New Roman"/>
                        </a:rPr>
                        <a:t>Ryuichi</a:t>
                      </a:r>
                      <a:r>
                        <a:rPr lang="en-US" sz="1100" kern="1200" dirty="0">
                          <a:solidFill>
                            <a:srgbClr val="000000"/>
                          </a:solidFill>
                          <a:effectLst/>
                          <a:latin typeface="Times New Roman"/>
                          <a:ea typeface="宋体"/>
                          <a:cs typeface="Times New Roman"/>
                        </a:rPr>
                        <a:t> Matsukura</a:t>
                      </a:r>
                      <a:endParaRPr lang="zh-CN" sz="1100" kern="100" dirty="0">
                        <a:effectLst/>
                        <a:latin typeface="Calibri"/>
                        <a:ea typeface="宋体"/>
                        <a:cs typeface="Times New Roman"/>
                      </a:endParaRPr>
                    </a:p>
                  </a:txBody>
                  <a:tcPr marL="68580" marR="68580" marT="9525"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a:solidFill>
                            <a:srgbClr val="000000"/>
                          </a:solidFill>
                          <a:effectLst/>
                          <a:latin typeface="Times New Roman"/>
                          <a:ea typeface="宋体"/>
                          <a:cs typeface="Times New Roman"/>
                        </a:rPr>
                        <a:t>Fujitsu</a:t>
                      </a:r>
                      <a:r>
                        <a:rPr lang="en-US" sz="1100" kern="1200" dirty="0">
                          <a:solidFill>
                            <a:srgbClr val="000000"/>
                          </a:solidFill>
                          <a:effectLst/>
                          <a:latin typeface="Times New Roman"/>
                          <a:ea typeface="MS Mincho"/>
                          <a:cs typeface="Times New Roman"/>
                        </a:rPr>
                        <a:t>/Fujitsu</a:t>
                      </a:r>
                      <a:r>
                        <a:rPr lang="en-US" sz="1100" kern="1200" dirty="0">
                          <a:solidFill>
                            <a:srgbClr val="000000"/>
                          </a:solidFill>
                          <a:effectLst/>
                          <a:latin typeface="Times New Roman"/>
                          <a:ea typeface="宋体"/>
                          <a:cs typeface="Times New Roman"/>
                        </a:rPr>
                        <a:t> Laboratory</a:t>
                      </a:r>
                      <a:endParaRPr lang="zh-CN" sz="11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a:solidFill>
                            <a:srgbClr val="000000"/>
                          </a:solidFill>
                          <a:effectLst/>
                          <a:latin typeface="Times New Roman"/>
                          <a:ea typeface="MS Mincho"/>
                          <a:cs typeface="Times New Roman"/>
                        </a:rPr>
                        <a:t>+81-44-754-2667</a:t>
                      </a:r>
                      <a:endParaRPr lang="zh-CN" sz="1100" kern="100" dirty="0">
                        <a:effectLst/>
                        <a:latin typeface="Calibri"/>
                        <a:ea typeface="宋体"/>
                        <a:cs typeface="Times New Roman"/>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100" kern="1200" dirty="0" err="1">
                          <a:solidFill>
                            <a:srgbClr val="000000"/>
                          </a:solidFill>
                          <a:effectLst/>
                          <a:latin typeface="Times New Roman"/>
                          <a:ea typeface="MS Mincho"/>
                          <a:cs typeface="Times New Roman"/>
                        </a:rPr>
                        <a:t>r.matsukura@jp.fujitsu.com</a:t>
                      </a:r>
                      <a:endParaRPr lang="zh-CN" sz="1100" kern="1200" dirty="0">
                        <a:solidFill>
                          <a:srgbClr val="000000"/>
                        </a:solidFill>
                        <a:effectLst/>
                        <a:latin typeface="Times New Roman"/>
                        <a:ea typeface="MS Mincho"/>
                        <a:cs typeface="Times New Roman"/>
                      </a:endParaRPr>
                    </a:p>
                  </a:txBody>
                  <a:tcPr marL="68580" marR="68580" marT="9525"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OmniRAN EC SG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3"/>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4"/>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5"/>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3933056"/>
            <a:ext cx="8077200" cy="236220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smtClean="0">
                <a:latin typeface="+mn-lt"/>
              </a:rPr>
              <a:t>The </a:t>
            </a:r>
            <a:r>
              <a:rPr lang="en-US" sz="1600" dirty="0">
                <a:latin typeface="+mn-lt"/>
              </a:rPr>
              <a:t>presentation provides a summary of the key concepts and facts for the specification of fault diagnostics and </a:t>
            </a:r>
            <a:r>
              <a:rPr lang="en-US" sz="1600" dirty="0" smtClean="0">
                <a:latin typeface="+mn-lt"/>
              </a:rPr>
              <a:t>maintenance</a:t>
            </a:r>
            <a:r>
              <a:rPr lang="en-US" sz="1600" dirty="0">
                <a:latin typeface="+mn-lt"/>
              </a:rPr>
              <a:t>. This update is aimed for introduction of a text contribution to </a:t>
            </a:r>
            <a:r>
              <a:rPr lang="en-US" sz="1600" dirty="0" err="1">
                <a:latin typeface="+mn-lt"/>
              </a:rPr>
              <a:t>P802.1CF</a:t>
            </a:r>
            <a:r>
              <a:rPr lang="en-US" sz="1600" dirty="0">
                <a:latin typeface="+mn-lt"/>
              </a:rPr>
              <a:t> on fault diagnostics and </a:t>
            </a:r>
            <a:r>
              <a:rPr lang="en-US" sz="1600" dirty="0" smtClean="0">
                <a:latin typeface="+mn-lt"/>
              </a:rPr>
              <a:t>maintenance</a:t>
            </a:r>
            <a:r>
              <a:rPr lang="en-US" sz="1600" dirty="0">
                <a:latin typeface="+mn-lt"/>
              </a:rPr>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Use Cases</a:t>
            </a:r>
            <a:r>
              <a:rPr lang="en-US" altLang="zh-CN" dirty="0"/>
              <a:t/>
            </a:r>
            <a:br>
              <a:rPr lang="en-US" altLang="zh-CN" dirty="0"/>
            </a:br>
            <a:r>
              <a:rPr lang="en-US" altLang="zh-CN" dirty="0" smtClean="0"/>
              <a:t>Link FDM I</a:t>
            </a:r>
            <a:endParaRPr lang="zh-CN" altLang="en-US" dirty="0"/>
          </a:p>
        </p:txBody>
      </p:sp>
      <p:sp>
        <p:nvSpPr>
          <p:cNvPr id="3" name="内容占位符 2"/>
          <p:cNvSpPr>
            <a:spLocks noGrp="1"/>
          </p:cNvSpPr>
          <p:nvPr>
            <p:ph idx="1"/>
          </p:nvPr>
        </p:nvSpPr>
        <p:spPr>
          <a:xfrm>
            <a:off x="457200" y="1600200"/>
            <a:ext cx="8507288" cy="4525963"/>
          </a:xfrm>
        </p:spPr>
        <p:txBody>
          <a:bodyPr/>
          <a:lstStyle/>
          <a:p>
            <a:r>
              <a:rPr lang="en-US" altLang="zh-CN" sz="1500" dirty="0" smtClean="0"/>
              <a:t>When a fault occurs on the link, e.g. between TE and AN and affects communication capability, each of the controllers may detect the fault and generate alarm from its own perspective. </a:t>
            </a:r>
          </a:p>
          <a:p>
            <a:r>
              <a:rPr lang="en-US" altLang="zh-CN" sz="1500" dirty="0" smtClean="0"/>
              <a:t>In order to ease fault isolation and recovery, it is necessary to notify locally provided information to a remote entity for aggregation to the one with more resources.</a:t>
            </a:r>
          </a:p>
          <a:p>
            <a:r>
              <a:rPr lang="en-US" altLang="zh-CN" sz="1500" dirty="0" smtClean="0"/>
              <a:t>In order to detect the faults, the controllers shall be able to monitor each of the physical ports as well as the medium. As the access network is decomposed into a NA and BH, ANC should accomplish such task via either one observing the links towards both TE and AR, as well as the one between NA and BH.</a:t>
            </a:r>
          </a:p>
          <a:p>
            <a:r>
              <a:rPr lang="en-US" altLang="zh-CN" sz="1500" dirty="0" smtClean="0"/>
              <a:t>For some faults there is no need for any short term action, since the fault condition lasted for a short period of time only and then disappeared.</a:t>
            </a:r>
            <a:endParaRPr lang="zh-CN" altLang="en-US" sz="15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 name="对象 4"/>
          <p:cNvGraphicFramePr>
            <a:graphicFrameLocks noChangeAspect="1"/>
          </p:cNvGraphicFramePr>
          <p:nvPr>
            <p:extLst>
              <p:ext uri="{D42A27DB-BD31-4B8C-83A1-F6EECF244321}">
                <p14:modId xmlns:p14="http://schemas.microsoft.com/office/powerpoint/2010/main" val="642765088"/>
              </p:ext>
            </p:extLst>
          </p:nvPr>
        </p:nvGraphicFramePr>
        <p:xfrm>
          <a:off x="2627784" y="4293096"/>
          <a:ext cx="3611539" cy="2448272"/>
        </p:xfrm>
        <a:graphic>
          <a:graphicData uri="http://schemas.openxmlformats.org/presentationml/2006/ole">
            <mc:AlternateContent xmlns:mc="http://schemas.openxmlformats.org/markup-compatibility/2006">
              <mc:Choice xmlns:v="urn:schemas-microsoft-com:vml" Requires="v">
                <p:oleObj spid="_x0000_s1245" name="Visio" r:id="rId3" imgW="6136208" imgH="2387890" progId="Visio.Drawing.11">
                  <p:embed/>
                </p:oleObj>
              </mc:Choice>
              <mc:Fallback>
                <p:oleObj name="Visio" r:id="rId3" imgW="6136208" imgH="2387890"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r="42917"/>
                      <a:stretch>
                        <a:fillRect/>
                      </a:stretch>
                    </p:blipFill>
                    <p:spPr bwMode="auto">
                      <a:xfrm>
                        <a:off x="2627784" y="4293096"/>
                        <a:ext cx="3611539" cy="2448272"/>
                      </a:xfrm>
                      <a:prstGeom prst="rect">
                        <a:avLst/>
                      </a:prstGeom>
                      <a:noFill/>
                    </p:spPr>
                  </p:pic>
                </p:oleObj>
              </mc:Fallback>
            </mc:AlternateContent>
          </a:graphicData>
        </a:graphic>
      </p:graphicFrame>
    </p:spTree>
    <p:extLst>
      <p:ext uri="{BB962C8B-B14F-4D97-AF65-F5344CB8AC3E}">
        <p14:creationId xmlns:p14="http://schemas.microsoft.com/office/powerpoint/2010/main" val="3748819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Use Cases</a:t>
            </a:r>
            <a:br>
              <a:rPr lang="en-US" altLang="zh-CN" dirty="0"/>
            </a:br>
            <a:r>
              <a:rPr lang="en-US" altLang="zh-CN" dirty="0"/>
              <a:t>Link FDM </a:t>
            </a:r>
            <a:r>
              <a:rPr lang="en-US" altLang="zh-CN" dirty="0" smtClean="0"/>
              <a:t>II</a:t>
            </a:r>
            <a:endParaRPr lang="zh-CN" altLang="en-US" dirty="0"/>
          </a:p>
        </p:txBody>
      </p:sp>
      <p:sp>
        <p:nvSpPr>
          <p:cNvPr id="3" name="内容占位符 2"/>
          <p:cNvSpPr>
            <a:spLocks noGrp="1"/>
          </p:cNvSpPr>
          <p:nvPr>
            <p:ph idx="1"/>
          </p:nvPr>
        </p:nvSpPr>
        <p:spPr/>
        <p:txBody>
          <a:bodyPr/>
          <a:lstStyle/>
          <a:p>
            <a:r>
              <a:rPr lang="en-US" altLang="zh-CN" sz="1600" dirty="0" smtClean="0"/>
              <a:t>A mobile TE may seek services from multiple NA controlled by the same controller. </a:t>
            </a:r>
          </a:p>
          <a:p>
            <a:r>
              <a:rPr lang="en-US" altLang="zh-CN" sz="1600" dirty="0" smtClean="0"/>
              <a:t>As these NAs usually operating in overlapping area. It allows ANC to do enhanced features, such as interference coordination, load balancing, mobility support, etc.</a:t>
            </a:r>
          </a:p>
          <a:p>
            <a:r>
              <a:rPr lang="en-US" altLang="zh-CN" sz="1600" dirty="0" smtClean="0"/>
              <a:t>Thus, it is necessary for ANC to monitor multiple communication interfaces simultaneously. </a:t>
            </a:r>
          </a:p>
          <a:p>
            <a:r>
              <a:rPr lang="en-US" altLang="zh-CN" sz="1600" dirty="0" smtClean="0"/>
              <a:t>For some faults, additional means, such as test and diagnostic process may be necessary in order to obtain the required level of detail, e.g. an 802.11 AP requests specific station to perform scanning process, in either passive or active way, and convey the information.</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 name="对象 4"/>
          <p:cNvGraphicFramePr>
            <a:graphicFrameLocks noChangeAspect="1"/>
          </p:cNvGraphicFramePr>
          <p:nvPr>
            <p:extLst>
              <p:ext uri="{D42A27DB-BD31-4B8C-83A1-F6EECF244321}">
                <p14:modId xmlns:p14="http://schemas.microsoft.com/office/powerpoint/2010/main" val="4253791075"/>
              </p:ext>
            </p:extLst>
          </p:nvPr>
        </p:nvGraphicFramePr>
        <p:xfrm>
          <a:off x="2663788" y="4149080"/>
          <a:ext cx="3816424" cy="2436015"/>
        </p:xfrm>
        <a:graphic>
          <a:graphicData uri="http://schemas.openxmlformats.org/presentationml/2006/ole">
            <mc:AlternateContent xmlns:mc="http://schemas.openxmlformats.org/markup-compatibility/2006">
              <mc:Choice xmlns:v="urn:schemas-microsoft-com:vml" Requires="v">
                <p:oleObj spid="_x0000_s2266" name="Visio" r:id="rId3" imgW="6136208" imgH="2387890" progId="Visio.Drawing.11">
                  <p:embed/>
                </p:oleObj>
              </mc:Choice>
              <mc:Fallback>
                <p:oleObj name="Visio" r:id="rId3" imgW="6136208" imgH="2387890"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r="39134"/>
                      <a:stretch>
                        <a:fillRect/>
                      </a:stretch>
                    </p:blipFill>
                    <p:spPr bwMode="auto">
                      <a:xfrm>
                        <a:off x="2663788" y="4149080"/>
                        <a:ext cx="3816424" cy="2436015"/>
                      </a:xfrm>
                      <a:prstGeom prst="rect">
                        <a:avLst/>
                      </a:prstGeom>
                      <a:noFill/>
                    </p:spPr>
                  </p:pic>
                </p:oleObj>
              </mc:Fallback>
            </mc:AlternateContent>
          </a:graphicData>
        </a:graphic>
      </p:graphicFrame>
    </p:spTree>
    <p:extLst>
      <p:ext uri="{BB962C8B-B14F-4D97-AF65-F5344CB8AC3E}">
        <p14:creationId xmlns:p14="http://schemas.microsoft.com/office/powerpoint/2010/main" val="18320226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Use </a:t>
            </a:r>
            <a:r>
              <a:rPr lang="en-US" altLang="zh-CN" dirty="0" smtClean="0"/>
              <a:t>Cases</a:t>
            </a:r>
            <a:br>
              <a:rPr lang="en-US" altLang="zh-CN" dirty="0" smtClean="0"/>
            </a:br>
            <a:r>
              <a:rPr lang="en-US" altLang="zh-CN" dirty="0" smtClean="0"/>
              <a:t>Path FDM</a:t>
            </a:r>
            <a:endParaRPr lang="zh-CN" altLang="en-US" dirty="0"/>
          </a:p>
        </p:txBody>
      </p:sp>
      <p:sp>
        <p:nvSpPr>
          <p:cNvPr id="3" name="内容占位符 2"/>
          <p:cNvSpPr>
            <a:spLocks noGrp="1"/>
          </p:cNvSpPr>
          <p:nvPr>
            <p:ph idx="1"/>
          </p:nvPr>
        </p:nvSpPr>
        <p:spPr>
          <a:xfrm>
            <a:off x="457200" y="1600200"/>
            <a:ext cx="8435280" cy="4525963"/>
          </a:xfrm>
        </p:spPr>
        <p:txBody>
          <a:bodyPr/>
          <a:lstStyle/>
          <a:p>
            <a:r>
              <a:rPr lang="en-US" altLang="zh-CN" sz="1600" dirty="0" smtClean="0"/>
              <a:t>In IEEE 802 access networks, an integrated model of BH may consist of multiple IEEE 802.1 bridges</a:t>
            </a:r>
            <a:r>
              <a:rPr lang="en-US" altLang="zh-CN" sz="1600" dirty="0"/>
              <a:t>, each with restricted management access to </a:t>
            </a:r>
            <a:r>
              <a:rPr lang="en-US" altLang="zh-CN" sz="1600" dirty="0" smtClean="0"/>
              <a:t>other’s equipment. As increasing number of bridges are used as BH, to perform a full scale of link FDM functions will exhaust the resources in ANC.</a:t>
            </a:r>
          </a:p>
          <a:p>
            <a:r>
              <a:rPr lang="en-US" altLang="zh-CN" sz="1600" dirty="0" smtClean="0"/>
              <a:t>The purpose of path FDM is to </a:t>
            </a:r>
            <a:r>
              <a:rPr lang="en-US" altLang="zh-CN" sz="1600" dirty="0"/>
              <a:t>detect and </a:t>
            </a:r>
            <a:r>
              <a:rPr lang="en-US" altLang="zh-CN" sz="1600" dirty="0" smtClean="0"/>
              <a:t>isolate the </a:t>
            </a:r>
            <a:r>
              <a:rPr lang="en-US" altLang="zh-CN" sz="1600" dirty="0"/>
              <a:t>connectivity </a:t>
            </a:r>
            <a:r>
              <a:rPr lang="en-US" altLang="zh-CN" sz="1600" dirty="0" smtClean="0"/>
              <a:t>fault with a domain which denotes a segment of path bounded by end points.</a:t>
            </a:r>
          </a:p>
          <a:p>
            <a:r>
              <a:rPr lang="en-US" altLang="zh-CN" sz="1600" dirty="0" smtClean="0"/>
              <a:t>These configured end points issue trains of point-to-point messages and multicast messages to determine the availability of the path.</a:t>
            </a:r>
            <a:endParaRPr lang="zh-CN" altLang="en-US" sz="16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 name="对象 4"/>
          <p:cNvGraphicFramePr>
            <a:graphicFrameLocks noChangeAspect="1"/>
          </p:cNvGraphicFramePr>
          <p:nvPr>
            <p:extLst>
              <p:ext uri="{D42A27DB-BD31-4B8C-83A1-F6EECF244321}">
                <p14:modId xmlns:p14="http://schemas.microsoft.com/office/powerpoint/2010/main" val="3004738482"/>
              </p:ext>
            </p:extLst>
          </p:nvPr>
        </p:nvGraphicFramePr>
        <p:xfrm>
          <a:off x="2987824" y="3647038"/>
          <a:ext cx="3347864" cy="3210962"/>
        </p:xfrm>
        <a:graphic>
          <a:graphicData uri="http://schemas.openxmlformats.org/presentationml/2006/ole">
            <mc:AlternateContent xmlns:mc="http://schemas.openxmlformats.org/markup-compatibility/2006">
              <mc:Choice xmlns:v="urn:schemas-microsoft-com:vml" Requires="v">
                <p:oleObj spid="_x0000_s3298" name="Visio" r:id="rId4" imgW="6984125" imgH="2747088" progId="Visio.Drawing.11">
                  <p:embed/>
                </p:oleObj>
              </mc:Choice>
              <mc:Fallback>
                <p:oleObj name="Visio" r:id="rId4" imgW="6984125" imgH="2747088" progId="Visio.Drawing.11">
                  <p:embed/>
                  <p:pic>
                    <p:nvPicPr>
                      <p:cNvPr id="0" name="Object 1"/>
                      <p:cNvPicPr>
                        <a:picLocks noChangeAspect="1" noChangeArrowheads="1"/>
                      </p:cNvPicPr>
                      <p:nvPr/>
                    </p:nvPicPr>
                    <p:blipFill>
                      <a:blip r:embed="rId5"/>
                      <a:srcRect l="18959" r="40219"/>
                      <a:stretch>
                        <a:fillRect/>
                      </a:stretch>
                    </p:blipFill>
                    <p:spPr bwMode="auto">
                      <a:xfrm>
                        <a:off x="2987824" y="3647038"/>
                        <a:ext cx="3347864" cy="3210962"/>
                      </a:xfrm>
                      <a:prstGeom prst="rect">
                        <a:avLst/>
                      </a:prstGeom>
                      <a:noFill/>
                    </p:spPr>
                  </p:pic>
                </p:oleObj>
              </mc:Fallback>
            </mc:AlternateContent>
          </a:graphicData>
        </a:graphic>
      </p:graphicFrame>
    </p:spTree>
    <p:extLst>
      <p:ext uri="{BB962C8B-B14F-4D97-AF65-F5344CB8AC3E}">
        <p14:creationId xmlns:p14="http://schemas.microsoft.com/office/powerpoint/2010/main" val="16281004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Functional </a:t>
            </a:r>
            <a:r>
              <a:rPr lang="en-US" altLang="zh-CN" dirty="0" smtClean="0"/>
              <a:t>Requirements</a:t>
            </a:r>
            <a:endParaRPr lang="zh-CN" altLang="en-US" dirty="0"/>
          </a:p>
        </p:txBody>
      </p:sp>
      <p:sp>
        <p:nvSpPr>
          <p:cNvPr id="3" name="内容占位符 2"/>
          <p:cNvSpPr>
            <a:spLocks noGrp="1"/>
          </p:cNvSpPr>
          <p:nvPr>
            <p:ph idx="1"/>
          </p:nvPr>
        </p:nvSpPr>
        <p:spPr/>
        <p:txBody>
          <a:bodyPr/>
          <a:lstStyle/>
          <a:p>
            <a:r>
              <a:rPr lang="en-US" altLang="zh-CN" sz="2400" dirty="0"/>
              <a:t>In order to minimize the effects of </a:t>
            </a:r>
            <a:r>
              <a:rPr lang="en-US" altLang="zh-CN" sz="2400" dirty="0" smtClean="0"/>
              <a:t>faults on </a:t>
            </a:r>
            <a:r>
              <a:rPr lang="en-US" altLang="zh-CN" sz="2400" dirty="0"/>
              <a:t>the </a:t>
            </a:r>
            <a:r>
              <a:rPr lang="en-US" altLang="zh-CN" sz="2400" dirty="0" err="1" smtClean="0"/>
              <a:t>QoS</a:t>
            </a:r>
            <a:r>
              <a:rPr lang="en-US" altLang="zh-CN" sz="2400" dirty="0" smtClean="0"/>
              <a:t> </a:t>
            </a:r>
            <a:r>
              <a:rPr lang="en-US" altLang="zh-CN" sz="2400" dirty="0"/>
              <a:t>as perceived by the network users it is necessary </a:t>
            </a:r>
            <a:r>
              <a:rPr lang="en-US" altLang="zh-CN" sz="2400" dirty="0" smtClean="0"/>
              <a:t>to support:</a:t>
            </a:r>
            <a:endParaRPr lang="en-US" altLang="zh-CN" sz="2400" dirty="0"/>
          </a:p>
          <a:p>
            <a:pPr lvl="1"/>
            <a:r>
              <a:rPr lang="en-US" altLang="zh-CN" sz="1800" b="1" dirty="0"/>
              <a:t>Capability Discovery </a:t>
            </a:r>
            <a:r>
              <a:rPr lang="en-US" altLang="zh-CN" sz="1800" dirty="0"/>
              <a:t>to</a:t>
            </a:r>
            <a:r>
              <a:rPr lang="en-US" altLang="zh-CN" sz="1800" b="1" dirty="0"/>
              <a:t> </a:t>
            </a:r>
            <a:r>
              <a:rPr lang="en-US" altLang="zh-CN" sz="1800" dirty="0"/>
              <a:t>discover the FDM capability of a remote </a:t>
            </a:r>
            <a:r>
              <a:rPr lang="en-US" altLang="zh-CN" sz="1800" dirty="0" smtClean="0"/>
              <a:t>entity</a:t>
            </a:r>
          </a:p>
          <a:p>
            <a:pPr lvl="1"/>
            <a:r>
              <a:rPr lang="en-US" altLang="zh-CN" sz="1800" b="1" dirty="0" smtClean="0"/>
              <a:t>Configuration</a:t>
            </a:r>
            <a:r>
              <a:rPr lang="en-US" altLang="zh-CN" sz="1800" dirty="0" smtClean="0"/>
              <a:t> to configure parameters, thresholds used for FDM functions, as well as process flows and restoration actions depending on the nature and severity of the faults</a:t>
            </a:r>
            <a:endParaRPr lang="en-US" altLang="zh-CN" sz="1800" dirty="0"/>
          </a:p>
          <a:p>
            <a:pPr lvl="1"/>
            <a:r>
              <a:rPr lang="en-US" altLang="zh-CN" sz="1800" b="1" dirty="0"/>
              <a:t>Notification</a:t>
            </a:r>
            <a:r>
              <a:rPr lang="en-US" altLang="zh-CN" sz="1800" dirty="0"/>
              <a:t> to notify FDM related information, </a:t>
            </a:r>
            <a:r>
              <a:rPr lang="en-US" altLang="zh-CN" sz="1800" dirty="0" err="1"/>
              <a:t>e.g</a:t>
            </a:r>
            <a:r>
              <a:rPr lang="en-US" altLang="zh-CN" sz="1800" dirty="0"/>
              <a:t> alarms, to a remote entity</a:t>
            </a:r>
          </a:p>
          <a:p>
            <a:pPr lvl="1"/>
            <a:r>
              <a:rPr lang="en-US" altLang="zh-CN" sz="1800" b="1" dirty="0" smtClean="0"/>
              <a:t>Detection </a:t>
            </a:r>
            <a:r>
              <a:rPr lang="en-US" altLang="zh-CN" sz="1800" dirty="0" smtClean="0"/>
              <a:t>to</a:t>
            </a:r>
            <a:r>
              <a:rPr lang="en-US" altLang="zh-CN" sz="1800" b="1" dirty="0" smtClean="0"/>
              <a:t> </a:t>
            </a:r>
            <a:r>
              <a:rPr lang="en-US" altLang="zh-CN" sz="1800" dirty="0" smtClean="0"/>
              <a:t>detect faults in the network affects HW, SW, communication and end-to-end connectivity, as </a:t>
            </a:r>
            <a:r>
              <a:rPr lang="en-US" altLang="zh-CN" sz="1800" dirty="0"/>
              <a:t>soon as they </a:t>
            </a:r>
            <a:r>
              <a:rPr lang="en-US" altLang="zh-CN" sz="1800" dirty="0" smtClean="0"/>
              <a:t>occur</a:t>
            </a:r>
          </a:p>
          <a:p>
            <a:pPr lvl="1"/>
            <a:r>
              <a:rPr lang="en-US" altLang="zh-CN" sz="1800" b="1" dirty="0" smtClean="0"/>
              <a:t>Isolation </a:t>
            </a:r>
            <a:r>
              <a:rPr lang="en-US" altLang="zh-CN" sz="1800" dirty="0" smtClean="0"/>
              <a:t>to</a:t>
            </a:r>
            <a:r>
              <a:rPr lang="en-US" altLang="zh-CN" sz="1800" b="1" dirty="0" smtClean="0"/>
              <a:t> </a:t>
            </a:r>
            <a:r>
              <a:rPr lang="en-US" altLang="zh-CN" sz="1800" dirty="0" smtClean="0"/>
              <a:t>determine the cause of the failure using diagnosis </a:t>
            </a:r>
          </a:p>
          <a:p>
            <a:pPr lvl="1"/>
            <a:r>
              <a:rPr lang="en-US" altLang="zh-CN" sz="1800" b="1" dirty="0" smtClean="0"/>
              <a:t>Recovery </a:t>
            </a:r>
            <a:r>
              <a:rPr lang="en-US" altLang="zh-CN" sz="1800" dirty="0" smtClean="0"/>
              <a:t>to </a:t>
            </a:r>
            <a:r>
              <a:rPr lang="en-US" altLang="zh-CN" sz="1800" dirty="0"/>
              <a:t>isolate the faults and limit the effect </a:t>
            </a:r>
            <a:r>
              <a:rPr lang="en-US" altLang="zh-CN" sz="1800" dirty="0" smtClean="0"/>
              <a:t>, and repair/eliminate </a:t>
            </a:r>
            <a:r>
              <a:rPr lang="en-US" altLang="zh-CN" sz="1800" dirty="0"/>
              <a:t>failures in due </a:t>
            </a:r>
            <a:r>
              <a:rPr lang="en-US" altLang="zh-CN" sz="1800" dirty="0" smtClean="0"/>
              <a:t>time</a:t>
            </a:r>
          </a:p>
        </p:txBody>
      </p:sp>
    </p:spTree>
    <p:extLst>
      <p:ext uri="{BB962C8B-B14F-4D97-AF65-F5344CB8AC3E}">
        <p14:creationId xmlns:p14="http://schemas.microsoft.com/office/powerpoint/2010/main" val="31320532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ctr"/>
          <a:lstStyle/>
          <a:p>
            <a:r>
              <a:rPr lang="en-US" altLang="zh-CN" dirty="0"/>
              <a:t>Specific </a:t>
            </a:r>
            <a:r>
              <a:rPr lang="en-US" altLang="zh-CN" dirty="0" smtClean="0"/>
              <a:t>Attributes</a:t>
            </a:r>
            <a:endParaRPr lang="zh-CN" altLang="en-US" dirty="0"/>
          </a:p>
        </p:txBody>
      </p:sp>
      <p:sp>
        <p:nvSpPr>
          <p:cNvPr id="4" name="内容占位符 3"/>
          <p:cNvSpPr>
            <a:spLocks noGrp="1"/>
          </p:cNvSpPr>
          <p:nvPr>
            <p:ph sz="half" idx="1"/>
          </p:nvPr>
        </p:nvSpPr>
        <p:spPr/>
        <p:txBody>
          <a:bodyPr/>
          <a:lstStyle/>
          <a:p>
            <a:r>
              <a:rPr lang="en-US" altLang="zh-CN" sz="1600" dirty="0" smtClean="0"/>
              <a:t>Terminal</a:t>
            </a:r>
            <a:endParaRPr lang="en-US" altLang="zh-CN" sz="1600" dirty="0"/>
          </a:p>
          <a:p>
            <a:pPr lvl="1"/>
            <a:r>
              <a:rPr lang="en-US" altLang="zh-CN" sz="1400" dirty="0" smtClean="0"/>
              <a:t>Self-check parameters, e.g</a:t>
            </a:r>
            <a:r>
              <a:rPr lang="en-US" altLang="zh-CN" sz="1400" dirty="0"/>
              <a:t>. communication interface </a:t>
            </a:r>
            <a:r>
              <a:rPr lang="en-US" altLang="zh-CN" sz="1400" dirty="0" smtClean="0"/>
              <a:t>status</a:t>
            </a:r>
          </a:p>
          <a:p>
            <a:pPr lvl="1"/>
            <a:r>
              <a:rPr lang="en-US" altLang="zh-CN" sz="1400" dirty="0" smtClean="0"/>
              <a:t>R1 </a:t>
            </a:r>
            <a:r>
              <a:rPr lang="en-US" altLang="zh-CN" sz="1400" dirty="0"/>
              <a:t>MAC and PHY configuration parameters</a:t>
            </a:r>
          </a:p>
          <a:p>
            <a:pPr lvl="1"/>
            <a:r>
              <a:rPr lang="en-US" altLang="zh-CN" sz="1400" dirty="0" smtClean="0"/>
              <a:t>R1 </a:t>
            </a:r>
            <a:r>
              <a:rPr lang="en-US" altLang="zh-CN" sz="1400" dirty="0"/>
              <a:t>link monitoring </a:t>
            </a:r>
            <a:r>
              <a:rPr lang="en-US" altLang="zh-CN" sz="1400" dirty="0" smtClean="0"/>
              <a:t>parameters, e.g</a:t>
            </a:r>
            <a:r>
              <a:rPr lang="en-US" altLang="zh-CN" sz="1400" dirty="0"/>
              <a:t>. </a:t>
            </a:r>
            <a:r>
              <a:rPr lang="en-US" altLang="zh-CN" sz="1400" dirty="0" smtClean="0"/>
              <a:t>counters</a:t>
            </a:r>
            <a:endParaRPr lang="en-US" altLang="zh-CN" sz="1400" dirty="0"/>
          </a:p>
          <a:p>
            <a:pPr lvl="1"/>
            <a:r>
              <a:rPr lang="en-US" altLang="zh-CN" sz="1400" dirty="0" smtClean="0"/>
              <a:t>R8 alarm</a:t>
            </a:r>
            <a:r>
              <a:rPr lang="en-US" altLang="zh-CN" sz="1400" dirty="0"/>
              <a:t>, e.g. communication alarm</a:t>
            </a:r>
          </a:p>
          <a:p>
            <a:r>
              <a:rPr lang="en-US" altLang="zh-CN" sz="1600" dirty="0"/>
              <a:t>Node of Attachment</a:t>
            </a:r>
          </a:p>
          <a:p>
            <a:pPr lvl="1"/>
            <a:r>
              <a:rPr lang="en-US" altLang="zh-CN" sz="1400" dirty="0" smtClean="0"/>
              <a:t>R1 </a:t>
            </a:r>
            <a:r>
              <a:rPr lang="en-US" altLang="zh-CN" sz="1400" dirty="0"/>
              <a:t>MAC and PHY configuration parameters</a:t>
            </a:r>
          </a:p>
          <a:p>
            <a:pPr lvl="1"/>
            <a:r>
              <a:rPr lang="en-US" altLang="zh-CN" sz="1400" dirty="0" smtClean="0"/>
              <a:t>R1/R6 </a:t>
            </a:r>
            <a:r>
              <a:rPr lang="en-US" altLang="zh-CN" sz="1400" dirty="0"/>
              <a:t>link monitoring parameters</a:t>
            </a:r>
          </a:p>
          <a:p>
            <a:pPr lvl="1"/>
            <a:r>
              <a:rPr lang="en-US" altLang="zh-CN" sz="1400" dirty="0" smtClean="0"/>
              <a:t>R6 configuration </a:t>
            </a:r>
            <a:r>
              <a:rPr lang="en-US" altLang="zh-CN" sz="1400" dirty="0"/>
              <a:t>parameters</a:t>
            </a:r>
          </a:p>
          <a:p>
            <a:pPr lvl="1"/>
            <a:r>
              <a:rPr lang="en-US" altLang="zh-CN" sz="1400" dirty="0" smtClean="0"/>
              <a:t>R5 FDM configuration parameters, e.g. testing command</a:t>
            </a:r>
          </a:p>
          <a:p>
            <a:endParaRPr lang="zh-CN" altLang="en-US" sz="1600" dirty="0"/>
          </a:p>
        </p:txBody>
      </p:sp>
      <p:sp>
        <p:nvSpPr>
          <p:cNvPr id="5" name="内容占位符 4"/>
          <p:cNvSpPr>
            <a:spLocks noGrp="1"/>
          </p:cNvSpPr>
          <p:nvPr>
            <p:ph sz="half" idx="2"/>
          </p:nvPr>
        </p:nvSpPr>
        <p:spPr>
          <a:xfrm>
            <a:off x="4648200" y="1600200"/>
            <a:ext cx="4495800" cy="4525963"/>
          </a:xfrm>
        </p:spPr>
        <p:txBody>
          <a:bodyPr/>
          <a:lstStyle/>
          <a:p>
            <a:r>
              <a:rPr lang="en-US" altLang="zh-CN" sz="1600" dirty="0" smtClean="0"/>
              <a:t>Access Network Controller</a:t>
            </a:r>
          </a:p>
          <a:p>
            <a:pPr lvl="1"/>
            <a:r>
              <a:rPr lang="en-US" altLang="zh-CN" sz="1400" dirty="0" smtClean="0"/>
              <a:t>Self-check parameters, e.g. communication interface status</a:t>
            </a:r>
          </a:p>
          <a:p>
            <a:pPr lvl="1"/>
            <a:r>
              <a:rPr lang="en-US" altLang="zh-CN" sz="1400" dirty="0" smtClean="0"/>
              <a:t>R8/R9 alarm, e.g. communication alarm</a:t>
            </a:r>
          </a:p>
          <a:p>
            <a:pPr lvl="1"/>
            <a:r>
              <a:rPr lang="en-US" altLang="zh-CN" sz="1400" dirty="0" smtClean="0"/>
              <a:t>R5/R7 FDM configurations, e.g. testing command</a:t>
            </a:r>
            <a:endParaRPr lang="en-US" altLang="zh-CN" sz="1800" dirty="0" smtClean="0"/>
          </a:p>
          <a:p>
            <a:r>
              <a:rPr lang="en-US" altLang="zh-CN" sz="1600" dirty="0" smtClean="0"/>
              <a:t>Backhaul</a:t>
            </a:r>
            <a:endParaRPr lang="en-US" altLang="zh-CN" sz="1600" dirty="0"/>
          </a:p>
          <a:p>
            <a:pPr lvl="1"/>
            <a:r>
              <a:rPr lang="en-US" altLang="zh-CN" sz="1400" dirty="0"/>
              <a:t>R6/R3 link monitoring parameters, e.g. counters</a:t>
            </a:r>
          </a:p>
          <a:p>
            <a:pPr lvl="1"/>
            <a:r>
              <a:rPr lang="en-US" altLang="zh-CN" sz="1400" dirty="0"/>
              <a:t>R6/R3 configuration parameters</a:t>
            </a:r>
          </a:p>
          <a:p>
            <a:pPr lvl="1"/>
            <a:r>
              <a:rPr lang="en-US" altLang="zh-CN" sz="1400" dirty="0"/>
              <a:t>R7 FDM configuration parameters, e.g. threshold</a:t>
            </a:r>
          </a:p>
          <a:p>
            <a:r>
              <a:rPr lang="en-US" altLang="zh-CN" sz="1600" dirty="0"/>
              <a:t>Access Router</a:t>
            </a:r>
          </a:p>
          <a:p>
            <a:pPr lvl="1"/>
            <a:r>
              <a:rPr lang="en-US" altLang="zh-CN" sz="1400" dirty="0"/>
              <a:t>Self-check parameters, e.g. communication interface status</a:t>
            </a:r>
          </a:p>
          <a:p>
            <a:pPr lvl="1"/>
            <a:r>
              <a:rPr lang="en-US" altLang="zh-CN" sz="1400" dirty="0"/>
              <a:t>Alarm e.g. </a:t>
            </a:r>
            <a:r>
              <a:rPr lang="en-US" altLang="zh-CN" sz="1400" dirty="0" err="1"/>
              <a:t>QoS</a:t>
            </a:r>
            <a:r>
              <a:rPr lang="en-US" altLang="zh-CN" sz="1400" dirty="0"/>
              <a:t> alarm.</a:t>
            </a:r>
          </a:p>
          <a:p>
            <a:pPr lvl="1"/>
            <a:r>
              <a:rPr lang="en-US" altLang="zh-CN" sz="1400" dirty="0"/>
              <a:t>R3 link monitoring parameters, e.g. counters</a:t>
            </a:r>
          </a:p>
          <a:p>
            <a:pPr lvl="1"/>
            <a:r>
              <a:rPr lang="en-US" altLang="zh-CN" sz="1400" dirty="0"/>
              <a:t>R9 FDM configuration parameters, e.g. testing command</a:t>
            </a:r>
          </a:p>
          <a:p>
            <a:endParaRPr lang="zh-CN" altLang="en-US" sz="1400" dirty="0"/>
          </a:p>
        </p:txBody>
      </p:sp>
    </p:spTree>
    <p:extLst>
      <p:ext uri="{BB962C8B-B14F-4D97-AF65-F5344CB8AC3E}">
        <p14:creationId xmlns:p14="http://schemas.microsoft.com/office/powerpoint/2010/main" val="4078423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Specific </a:t>
            </a:r>
            <a:r>
              <a:rPr lang="en-US" altLang="zh-CN" dirty="0"/>
              <a:t>basic </a:t>
            </a:r>
            <a:r>
              <a:rPr lang="en-US" altLang="zh-CN" dirty="0" smtClean="0"/>
              <a:t>functions</a:t>
            </a:r>
            <a:r>
              <a:rPr lang="en-US" altLang="zh-CN" dirty="0"/>
              <a:t/>
            </a:r>
            <a:br>
              <a:rPr lang="en-US" altLang="zh-CN" dirty="0"/>
            </a:br>
            <a:r>
              <a:rPr lang="en-US" altLang="zh-CN" dirty="0" smtClean="0"/>
              <a:t>Capability Discovery</a:t>
            </a:r>
            <a:endParaRPr lang="zh-CN" altLang="en-US" dirty="0"/>
          </a:p>
        </p:txBody>
      </p:sp>
      <p:sp>
        <p:nvSpPr>
          <p:cNvPr id="3" name="内容占位符 2"/>
          <p:cNvSpPr>
            <a:spLocks noGrp="1"/>
          </p:cNvSpPr>
          <p:nvPr>
            <p:ph idx="1"/>
          </p:nvPr>
        </p:nvSpPr>
        <p:spPr/>
        <p:txBody>
          <a:bodyPr/>
          <a:lstStyle/>
          <a:p>
            <a:r>
              <a:rPr lang="en-US" altLang="zh-CN" sz="2000" dirty="0" smtClean="0"/>
              <a:t>A mechanism is provided to </a:t>
            </a:r>
            <a:r>
              <a:rPr lang="en-US" altLang="zh-CN" sz="2000" dirty="0"/>
              <a:t>detect the </a:t>
            </a:r>
            <a:r>
              <a:rPr lang="en-US" altLang="zh-CN" sz="2000" dirty="0" smtClean="0"/>
              <a:t>presence of FDM </a:t>
            </a:r>
            <a:r>
              <a:rPr lang="en-US" altLang="zh-CN" sz="2000" dirty="0"/>
              <a:t>functionalities </a:t>
            </a:r>
            <a:r>
              <a:rPr lang="en-US" altLang="zh-CN" sz="2000" dirty="0" smtClean="0"/>
              <a:t>at a </a:t>
            </a:r>
            <a:r>
              <a:rPr lang="en-US" altLang="zh-CN" sz="2000" dirty="0"/>
              <a:t>remote entity. The discovery procedure identifies the devices in the network along with their FDM </a:t>
            </a:r>
            <a:r>
              <a:rPr lang="en-US" altLang="zh-CN" sz="2000" dirty="0" smtClean="0"/>
              <a:t>capability. </a:t>
            </a:r>
          </a:p>
          <a:p>
            <a:r>
              <a:rPr lang="en-US" altLang="zh-CN" sz="2000" dirty="0" smtClean="0"/>
              <a:t>It indicates the FDM functions that can be performed, thus determines the FDM process.</a:t>
            </a:r>
          </a:p>
          <a:p>
            <a:r>
              <a:rPr lang="en-US" altLang="zh-CN" sz="2000" dirty="0" smtClean="0"/>
              <a:t>It </a:t>
            </a:r>
            <a:r>
              <a:rPr lang="en-US" altLang="zh-CN" sz="2000" dirty="0"/>
              <a:t>typically involves the discovery of a TE by AN. It may also involve discovery of </a:t>
            </a:r>
            <a:r>
              <a:rPr lang="en-US" altLang="zh-CN" sz="2000" dirty="0" smtClean="0"/>
              <a:t>any connected entity, e.g. between NA and BH, inside BH, </a:t>
            </a:r>
            <a:r>
              <a:rPr lang="en-US" altLang="zh-CN" sz="2000" dirty="0"/>
              <a:t>or between </a:t>
            </a:r>
            <a:r>
              <a:rPr lang="en-US" altLang="zh-CN" sz="2000" dirty="0" smtClean="0"/>
              <a:t>BH </a:t>
            </a:r>
            <a:r>
              <a:rPr lang="en-US" altLang="zh-CN" sz="2000" dirty="0"/>
              <a:t>and </a:t>
            </a:r>
            <a:r>
              <a:rPr lang="en-US" altLang="zh-CN" sz="2000" dirty="0" smtClean="0"/>
              <a:t>AR</a:t>
            </a:r>
            <a:r>
              <a:rPr lang="en-US" altLang="zh-CN" sz="2000" dirty="0"/>
              <a:t>.</a:t>
            </a:r>
            <a:endParaRPr lang="zh-CN" altLang="zh-CN" sz="2000" dirty="0"/>
          </a:p>
          <a:p>
            <a:r>
              <a:rPr lang="en-US" altLang="zh-CN" sz="2000" dirty="0"/>
              <a:t>The controller should be able to response with </a:t>
            </a:r>
            <a:r>
              <a:rPr lang="en-US" altLang="zh-CN" sz="2000" dirty="0" smtClean="0"/>
              <a:t>descriptions of own capability</a:t>
            </a:r>
            <a:r>
              <a:rPr lang="en-US" altLang="zh-CN" sz="2000" dirty="0"/>
              <a:t>, when a </a:t>
            </a:r>
            <a:r>
              <a:rPr lang="en-US" altLang="zh-CN" sz="2000" dirty="0" smtClean="0"/>
              <a:t>discovery request </a:t>
            </a:r>
            <a:r>
              <a:rPr lang="en-US" altLang="zh-CN" sz="2000" dirty="0"/>
              <a:t>is received from a remote controller. </a:t>
            </a:r>
            <a:r>
              <a:rPr lang="en-US" altLang="zh-CN" sz="2000" dirty="0" smtClean="0"/>
              <a:t>If necessary, </a:t>
            </a:r>
            <a:r>
              <a:rPr lang="en-US" altLang="zh-CN" sz="2000" dirty="0"/>
              <a:t>it </a:t>
            </a:r>
            <a:r>
              <a:rPr lang="en-US" altLang="zh-CN" sz="2000" dirty="0" smtClean="0"/>
              <a:t>may actively announce own FDM </a:t>
            </a:r>
            <a:r>
              <a:rPr lang="en-US" altLang="zh-CN" sz="2000" dirty="0"/>
              <a:t>capability to </a:t>
            </a:r>
            <a:r>
              <a:rPr lang="en-US" altLang="zh-CN" sz="2000" dirty="0" smtClean="0"/>
              <a:t>the network.</a:t>
            </a:r>
          </a:p>
        </p:txBody>
      </p:sp>
    </p:spTree>
    <p:extLst>
      <p:ext uri="{BB962C8B-B14F-4D97-AF65-F5344CB8AC3E}">
        <p14:creationId xmlns:p14="http://schemas.microsoft.com/office/powerpoint/2010/main" val="27923629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Specific </a:t>
            </a:r>
            <a:r>
              <a:rPr lang="en-US" altLang="zh-CN" dirty="0"/>
              <a:t>basic </a:t>
            </a:r>
            <a:r>
              <a:rPr lang="en-US" altLang="zh-CN" dirty="0" smtClean="0"/>
              <a:t>functions</a:t>
            </a:r>
            <a:br>
              <a:rPr lang="en-US" altLang="zh-CN" dirty="0" smtClean="0"/>
            </a:br>
            <a:r>
              <a:rPr lang="en-US" altLang="zh-CN" dirty="0"/>
              <a:t>Remote </a:t>
            </a:r>
            <a:r>
              <a:rPr lang="en-US" altLang="zh-CN" dirty="0" smtClean="0"/>
              <a:t>Failure Indication</a:t>
            </a:r>
            <a:endParaRPr lang="zh-CN" altLang="en-US" dirty="0"/>
          </a:p>
        </p:txBody>
      </p:sp>
      <p:sp>
        <p:nvSpPr>
          <p:cNvPr id="3" name="内容占位符 2"/>
          <p:cNvSpPr>
            <a:spLocks noGrp="1"/>
          </p:cNvSpPr>
          <p:nvPr>
            <p:ph idx="1"/>
          </p:nvPr>
        </p:nvSpPr>
        <p:spPr>
          <a:xfrm>
            <a:off x="457200" y="1600200"/>
            <a:ext cx="8435280" cy="4525963"/>
          </a:xfrm>
        </p:spPr>
        <p:txBody>
          <a:bodyPr/>
          <a:lstStyle/>
          <a:p>
            <a:r>
              <a:rPr lang="en-US" altLang="zh-CN" sz="1700" dirty="0"/>
              <a:t>In order to detect faults, the controllers may use autonomous self check circuits and </a:t>
            </a:r>
            <a:r>
              <a:rPr lang="en-US" altLang="zh-CN" sz="1700" dirty="0" smtClean="0"/>
              <a:t>daemon programs to validate </a:t>
            </a:r>
            <a:r>
              <a:rPr lang="en-US" altLang="zh-CN" sz="1700" dirty="0"/>
              <a:t>the </a:t>
            </a:r>
            <a:r>
              <a:rPr lang="en-US" altLang="zh-CN" sz="1700" dirty="0" smtClean="0"/>
              <a:t>availability and operation of HW/SW.</a:t>
            </a:r>
          </a:p>
          <a:p>
            <a:pPr lvl="1"/>
            <a:r>
              <a:rPr lang="en-US" altLang="zh-CN" sz="1400" dirty="0"/>
              <a:t>For some faults there is no need for any short term action, since the fault condition lasted for a short period of time only and then disappeared</a:t>
            </a:r>
            <a:r>
              <a:rPr lang="en-US" altLang="zh-CN" sz="1400" dirty="0" smtClean="0"/>
              <a:t>.</a:t>
            </a:r>
          </a:p>
          <a:p>
            <a:r>
              <a:rPr lang="en-US" altLang="zh-CN" sz="1700" dirty="0" smtClean="0"/>
              <a:t>For each detected fault, appropriate alarm should be generated by the faulty entity which contains all the information provided by the fault detection process.</a:t>
            </a:r>
          </a:p>
          <a:p>
            <a:r>
              <a:rPr lang="en-US" altLang="zh-CN" sz="1700" dirty="0" smtClean="0"/>
              <a:t>The alarm may be forwarded to a remote entity, in the form of unsolicited notifications.</a:t>
            </a:r>
          </a:p>
          <a:p>
            <a:r>
              <a:rPr lang="en-US" altLang="zh-CN" sz="1700" dirty="0" smtClean="0"/>
              <a:t>If forwarding is not possible at this time, e.g. due to communication breakdown, the notification shall be sent as soon as the communication capability has been restored.</a:t>
            </a:r>
          </a:p>
          <a:p>
            <a:r>
              <a:rPr lang="en-US" altLang="zh-CN" sz="1700" dirty="0" smtClean="0"/>
              <a:t>All </a:t>
            </a:r>
            <a:r>
              <a:rPr lang="en-US" altLang="zh-CN" sz="1700" dirty="0"/>
              <a:t>alarms generated </a:t>
            </a:r>
            <a:r>
              <a:rPr lang="en-US" altLang="zh-CN" sz="1700" dirty="0" smtClean="0"/>
              <a:t>may be filtered and input </a:t>
            </a:r>
            <a:r>
              <a:rPr lang="en-US" altLang="zh-CN" sz="1700" dirty="0"/>
              <a:t>into a list </a:t>
            </a:r>
            <a:r>
              <a:rPr lang="en-US" altLang="zh-CN" sz="1700" dirty="0" smtClean="0"/>
              <a:t>within local entity, which could be provided to a remote entity when requested.</a:t>
            </a:r>
          </a:p>
          <a:p>
            <a:r>
              <a:rPr lang="en-US" altLang="zh-CN" sz="1700" dirty="0" smtClean="0"/>
              <a:t>Specific procedures maybe different depending on specific 802 technologies</a:t>
            </a:r>
            <a:endParaRPr lang="en-US" altLang="zh-CN" sz="1700" dirty="0"/>
          </a:p>
          <a:p>
            <a:pPr lvl="1"/>
            <a:r>
              <a:rPr lang="en-US" altLang="zh-CN" sz="1400" dirty="0" smtClean="0"/>
              <a:t>Some </a:t>
            </a:r>
            <a:r>
              <a:rPr lang="en-US" altLang="zh-CN" sz="1400" dirty="0"/>
              <a:t>physical layer devices have specific remote failure signaling mechanisms in the physical layer</a:t>
            </a:r>
            <a:r>
              <a:rPr lang="en-US" altLang="zh-CN" sz="1400" dirty="0" smtClean="0"/>
              <a:t>.</a:t>
            </a:r>
            <a:endParaRPr lang="zh-CN" altLang="zh-CN" sz="1400" dirty="0"/>
          </a:p>
        </p:txBody>
      </p:sp>
    </p:spTree>
    <p:extLst>
      <p:ext uri="{BB962C8B-B14F-4D97-AF65-F5344CB8AC3E}">
        <p14:creationId xmlns:p14="http://schemas.microsoft.com/office/powerpoint/2010/main" val="24696549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Specific </a:t>
            </a:r>
            <a:r>
              <a:rPr lang="en-US" altLang="zh-CN" dirty="0"/>
              <a:t>basic </a:t>
            </a:r>
            <a:r>
              <a:rPr lang="en-US" altLang="zh-CN" dirty="0" smtClean="0"/>
              <a:t>functions</a:t>
            </a:r>
            <a:br>
              <a:rPr lang="en-US" altLang="zh-CN" dirty="0" smtClean="0"/>
            </a:br>
            <a:r>
              <a:rPr lang="en-US" altLang="zh-CN" dirty="0"/>
              <a:t>Link </a:t>
            </a:r>
            <a:r>
              <a:rPr lang="en-US" altLang="zh-CN" dirty="0" smtClean="0"/>
              <a:t>Monitoring</a:t>
            </a:r>
            <a:endParaRPr lang="zh-CN" altLang="en-US" dirty="0"/>
          </a:p>
        </p:txBody>
      </p:sp>
      <p:sp>
        <p:nvSpPr>
          <p:cNvPr id="3" name="内容占位符 2"/>
          <p:cNvSpPr>
            <a:spLocks noGrp="1"/>
          </p:cNvSpPr>
          <p:nvPr>
            <p:ph idx="1"/>
          </p:nvPr>
        </p:nvSpPr>
        <p:spPr>
          <a:xfrm>
            <a:off x="457200" y="1600200"/>
            <a:ext cx="8435280" cy="4525963"/>
          </a:xfrm>
        </p:spPr>
        <p:txBody>
          <a:bodyPr/>
          <a:lstStyle/>
          <a:p>
            <a:r>
              <a:rPr lang="en-US" altLang="zh-CN" sz="2000" dirty="0" smtClean="0"/>
              <a:t>Link monitoring allows the entity to monitor the performance of the communication interface and the medium.</a:t>
            </a:r>
          </a:p>
          <a:p>
            <a:r>
              <a:rPr lang="en-US" altLang="zh-CN" sz="2000" dirty="0"/>
              <a:t>M</a:t>
            </a:r>
            <a:r>
              <a:rPr lang="en-US" altLang="zh-CN" sz="2000" dirty="0" smtClean="0"/>
              <a:t>easurement procedures are provided on the physical or logical resources to evaluate the quality of current services. </a:t>
            </a:r>
          </a:p>
          <a:p>
            <a:r>
              <a:rPr lang="en-US" altLang="zh-CN" sz="2000" dirty="0" smtClean="0"/>
              <a:t>It is also necessary to exchange or notify information about the link with/to a remote entity.</a:t>
            </a:r>
          </a:p>
          <a:p>
            <a:r>
              <a:rPr lang="en-US" altLang="zh-CN" sz="2000" dirty="0" smtClean="0"/>
              <a:t>Link monitoring may supply the following information for further FDM procedures:</a:t>
            </a:r>
          </a:p>
          <a:p>
            <a:pPr lvl="1"/>
            <a:r>
              <a:rPr lang="en-US" altLang="zh-CN" sz="1600" dirty="0" smtClean="0"/>
              <a:t>Communication statistic</a:t>
            </a:r>
            <a:r>
              <a:rPr lang="en-US" altLang="zh-CN" sz="1600" dirty="0"/>
              <a:t>, </a:t>
            </a:r>
            <a:r>
              <a:rPr lang="en-US" altLang="zh-CN" sz="1600" dirty="0" smtClean="0"/>
              <a:t>e.g. error counters</a:t>
            </a:r>
            <a:endParaRPr lang="zh-CN" altLang="zh-CN" sz="1600" dirty="0"/>
          </a:p>
          <a:p>
            <a:pPr lvl="1"/>
            <a:r>
              <a:rPr lang="en-US" altLang="zh-CN" sz="1600" dirty="0" smtClean="0"/>
              <a:t>Resource </a:t>
            </a:r>
            <a:r>
              <a:rPr lang="en-US" altLang="zh-CN" sz="1600" dirty="0"/>
              <a:t>measurement, </a:t>
            </a:r>
            <a:r>
              <a:rPr lang="en-US" altLang="zh-CN" sz="1600" dirty="0" smtClean="0"/>
              <a:t>e.g. signal-to-noise ratio (SINR)</a:t>
            </a:r>
            <a:endParaRPr lang="zh-CN" altLang="zh-CN" sz="1600" dirty="0"/>
          </a:p>
          <a:p>
            <a:pPr lvl="1"/>
            <a:r>
              <a:rPr lang="en-US" altLang="zh-CN" sz="1600" dirty="0"/>
              <a:t>Variables in the local Management Information Base (MIB</a:t>
            </a:r>
            <a:r>
              <a:rPr lang="en-US" altLang="zh-CN" sz="1600" dirty="0" smtClean="0"/>
              <a:t>)</a:t>
            </a:r>
          </a:p>
          <a:p>
            <a:pPr lvl="1"/>
            <a:r>
              <a:rPr lang="en-US" altLang="zh-CN" sz="1600" dirty="0" smtClean="0"/>
              <a:t>Configurations of the physical port</a:t>
            </a:r>
          </a:p>
          <a:p>
            <a:r>
              <a:rPr lang="en-US" altLang="zh-CN" sz="2000" dirty="0" smtClean="0"/>
              <a:t>Above information associated with threshold is commonly used for declaration of fault occurrence and clearing.</a:t>
            </a:r>
            <a:endParaRPr lang="zh-CN" altLang="zh-CN" sz="2000" dirty="0"/>
          </a:p>
        </p:txBody>
      </p:sp>
    </p:spTree>
    <p:extLst>
      <p:ext uri="{BB962C8B-B14F-4D97-AF65-F5344CB8AC3E}">
        <p14:creationId xmlns:p14="http://schemas.microsoft.com/office/powerpoint/2010/main" val="11792791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Specific </a:t>
            </a:r>
            <a:r>
              <a:rPr lang="en-US" altLang="zh-CN" dirty="0"/>
              <a:t>basic </a:t>
            </a:r>
            <a:r>
              <a:rPr lang="en-US" altLang="zh-CN" dirty="0" smtClean="0"/>
              <a:t>functions</a:t>
            </a:r>
            <a:br>
              <a:rPr lang="en-US" altLang="zh-CN" dirty="0" smtClean="0"/>
            </a:br>
            <a:r>
              <a:rPr lang="en-US" altLang="zh-CN" dirty="0"/>
              <a:t>Remote </a:t>
            </a:r>
            <a:r>
              <a:rPr lang="en-US" altLang="zh-CN" dirty="0" smtClean="0"/>
              <a:t>Test (I)</a:t>
            </a:r>
            <a:endParaRPr lang="zh-CN" altLang="en-US" dirty="0"/>
          </a:p>
        </p:txBody>
      </p:sp>
      <p:sp>
        <p:nvSpPr>
          <p:cNvPr id="3" name="内容占位符 2"/>
          <p:cNvSpPr>
            <a:spLocks noGrp="1"/>
          </p:cNvSpPr>
          <p:nvPr>
            <p:ph idx="1"/>
          </p:nvPr>
        </p:nvSpPr>
        <p:spPr>
          <a:xfrm>
            <a:off x="457200" y="1600200"/>
            <a:ext cx="8435280" cy="4525963"/>
          </a:xfrm>
        </p:spPr>
        <p:txBody>
          <a:bodyPr/>
          <a:lstStyle/>
          <a:p>
            <a:r>
              <a:rPr lang="en-US" altLang="zh-CN" sz="1600" dirty="0"/>
              <a:t>The remote test is the </a:t>
            </a:r>
            <a:r>
              <a:rPr lang="en-US" altLang="zh-CN" sz="1600" dirty="0" smtClean="0"/>
              <a:t>mechanism </a:t>
            </a:r>
            <a:r>
              <a:rPr lang="en-US" altLang="zh-CN" sz="1600" dirty="0"/>
              <a:t>provided to actively </a:t>
            </a:r>
            <a:r>
              <a:rPr lang="en-US" altLang="zh-CN" sz="1600" dirty="0" smtClean="0"/>
              <a:t>evaluate the </a:t>
            </a:r>
            <a:r>
              <a:rPr lang="en-US" altLang="zh-CN" sz="1600" dirty="0"/>
              <a:t>performance of the links or the validity of the remote entities. </a:t>
            </a:r>
            <a:endParaRPr lang="en-US" altLang="zh-CN" sz="1600" dirty="0" smtClean="0"/>
          </a:p>
          <a:p>
            <a:r>
              <a:rPr lang="en-US" altLang="zh-CN" sz="1600" dirty="0" smtClean="0"/>
              <a:t>The testing procedures as such specified by IEEE </a:t>
            </a:r>
            <a:r>
              <a:rPr lang="en-US" altLang="zh-CN" sz="1600" dirty="0" err="1" smtClean="0"/>
              <a:t>std</a:t>
            </a:r>
            <a:r>
              <a:rPr lang="en-US" altLang="zh-CN" sz="1600" dirty="0" smtClean="0"/>
              <a:t> 802.3, IEEE </a:t>
            </a:r>
            <a:r>
              <a:rPr lang="en-US" altLang="zh-CN" sz="1600" dirty="0" err="1" smtClean="0"/>
              <a:t>std</a:t>
            </a:r>
            <a:r>
              <a:rPr lang="en-US" altLang="zh-CN" sz="1600" dirty="0" smtClean="0"/>
              <a:t> 802.11 and other IEEE standards are summarized as follows,</a:t>
            </a:r>
            <a:endParaRPr lang="zh-CN" altLang="zh-CN" sz="1600" dirty="0"/>
          </a:p>
          <a:p>
            <a:pPr lvl="1"/>
            <a:r>
              <a:rPr lang="en-US" altLang="zh-CN" sz="1500" dirty="0"/>
              <a:t>Loopback test. </a:t>
            </a:r>
            <a:r>
              <a:rPr lang="en-US" altLang="zh-CN" sz="1500" dirty="0" smtClean="0"/>
              <a:t>As such test executed on link, the remote entity is controlled to enter a loopback mode in which frames are echoed back. Statistics </a:t>
            </a:r>
            <a:r>
              <a:rPr lang="en-US" altLang="zh-CN" sz="1500" dirty="0"/>
              <a:t>from both local and remote entities can be queried and compared for fault localization and link performance </a:t>
            </a:r>
            <a:r>
              <a:rPr lang="en-US" altLang="zh-CN" sz="1500" dirty="0" smtClean="0"/>
              <a:t>testing. </a:t>
            </a:r>
            <a:br>
              <a:rPr lang="en-US" altLang="zh-CN" sz="1500" dirty="0" smtClean="0"/>
            </a:br>
            <a:r>
              <a:rPr lang="en-US" altLang="zh-CN" sz="1500" dirty="0" smtClean="0"/>
              <a:t>Such test executed towards a data path is referred to the </a:t>
            </a:r>
            <a:r>
              <a:rPr lang="en-US" altLang="zh-CN" sz="1500" dirty="0"/>
              <a:t>Ethernet ping scheme. </a:t>
            </a:r>
            <a:r>
              <a:rPr lang="en-US" altLang="zh-CN" sz="1500" dirty="0" smtClean="0"/>
              <a:t>Through </a:t>
            </a:r>
            <a:r>
              <a:rPr lang="en-US" altLang="zh-CN" sz="1500" dirty="0"/>
              <a:t>unicast and bi-directional ping </a:t>
            </a:r>
            <a:r>
              <a:rPr lang="en-US" altLang="zh-CN" sz="1500" dirty="0" smtClean="0"/>
              <a:t>message, it can </a:t>
            </a:r>
            <a:r>
              <a:rPr lang="en-US" altLang="zh-CN" sz="1500" dirty="0"/>
              <a:t>detect and verify connectivity failures along the </a:t>
            </a:r>
            <a:r>
              <a:rPr lang="en-US" altLang="zh-CN" sz="1500" dirty="0" smtClean="0"/>
              <a:t>path and measure </a:t>
            </a:r>
            <a:r>
              <a:rPr lang="en-US" altLang="zh-CN" sz="1500" dirty="0"/>
              <a:t>round-trip delay and one-way </a:t>
            </a:r>
            <a:r>
              <a:rPr lang="en-US" altLang="zh-CN" sz="1500" dirty="0" smtClean="0"/>
              <a:t>jitter</a:t>
            </a:r>
            <a:r>
              <a:rPr lang="en-US" altLang="zh-CN" sz="1500" dirty="0"/>
              <a:t> </a:t>
            </a:r>
            <a:r>
              <a:rPr lang="en-US" altLang="zh-CN" sz="1500" dirty="0" smtClean="0"/>
              <a:t>by using embedded timestamps.</a:t>
            </a:r>
            <a:r>
              <a:rPr lang="en-US" altLang="zh-CN" sz="1500" dirty="0"/>
              <a:t> </a:t>
            </a:r>
            <a:endParaRPr lang="zh-CN" altLang="zh-CN" sz="1500" dirty="0" smtClean="0"/>
          </a:p>
          <a:p>
            <a:pPr lvl="0"/>
            <a:endParaRPr lang="en-US" altLang="zh-CN" sz="1600" dirty="0"/>
          </a:p>
          <a:p>
            <a:pPr lvl="0"/>
            <a:endParaRPr lang="en-US" altLang="zh-CN" sz="1600" dirty="0" smtClean="0"/>
          </a:p>
          <a:p>
            <a:pPr lvl="0"/>
            <a:endParaRPr lang="en-US" altLang="zh-CN" sz="1600" dirty="0"/>
          </a:p>
          <a:p>
            <a:pPr lvl="0"/>
            <a:endParaRPr lang="en-US" altLang="zh-CN" sz="1600" dirty="0" smtClean="0"/>
          </a:p>
          <a:p>
            <a:pPr lvl="1"/>
            <a:endParaRPr lang="en-US" altLang="zh-CN" sz="1400" dirty="0" smtClean="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4725144"/>
            <a:ext cx="5716996" cy="1859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03648" y="4437112"/>
            <a:ext cx="2304256" cy="276999"/>
          </a:xfrm>
          <a:prstGeom prst="rect">
            <a:avLst/>
          </a:prstGeom>
          <a:noFill/>
        </p:spPr>
        <p:txBody>
          <a:bodyPr wrap="square" rtlCol="0">
            <a:spAutoFit/>
          </a:bodyPr>
          <a:lstStyle/>
          <a:p>
            <a:r>
              <a:rPr lang="en-US" altLang="zh-CN" dirty="0" smtClean="0"/>
              <a:t>Loopback test on Ethernet link</a:t>
            </a:r>
            <a:endParaRPr lang="zh-CN" altLang="en-US" dirty="0"/>
          </a:p>
        </p:txBody>
      </p:sp>
    </p:spTree>
    <p:extLst>
      <p:ext uri="{BB962C8B-B14F-4D97-AF65-F5344CB8AC3E}">
        <p14:creationId xmlns:p14="http://schemas.microsoft.com/office/powerpoint/2010/main" val="20263699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Specific </a:t>
            </a:r>
            <a:r>
              <a:rPr lang="en-US" altLang="zh-CN" dirty="0"/>
              <a:t>basic </a:t>
            </a:r>
            <a:r>
              <a:rPr lang="en-US" altLang="zh-CN" dirty="0" smtClean="0"/>
              <a:t>functions</a:t>
            </a:r>
            <a:br>
              <a:rPr lang="en-US" altLang="zh-CN" dirty="0" smtClean="0"/>
            </a:br>
            <a:r>
              <a:rPr lang="en-US" altLang="zh-CN" dirty="0"/>
              <a:t>Remote </a:t>
            </a:r>
            <a:r>
              <a:rPr lang="en-US" altLang="zh-CN" dirty="0" smtClean="0"/>
              <a:t>Test (II)</a:t>
            </a:r>
            <a:endParaRPr lang="zh-CN" altLang="en-US" dirty="0"/>
          </a:p>
        </p:txBody>
      </p:sp>
      <p:sp>
        <p:nvSpPr>
          <p:cNvPr id="3" name="内容占位符 2"/>
          <p:cNvSpPr>
            <a:spLocks noGrp="1"/>
          </p:cNvSpPr>
          <p:nvPr>
            <p:ph idx="1"/>
          </p:nvPr>
        </p:nvSpPr>
        <p:spPr>
          <a:xfrm>
            <a:off x="457200" y="1600200"/>
            <a:ext cx="8435280" cy="4525963"/>
          </a:xfrm>
        </p:spPr>
        <p:txBody>
          <a:bodyPr/>
          <a:lstStyle/>
          <a:p>
            <a:pPr lvl="0"/>
            <a:r>
              <a:rPr lang="en-US" altLang="zh-CN" sz="1800" dirty="0" smtClean="0"/>
              <a:t>IEEE 802 specified test procedures also include:</a:t>
            </a:r>
          </a:p>
          <a:p>
            <a:pPr lvl="1"/>
            <a:r>
              <a:rPr lang="en-US" altLang="zh-CN" sz="1600" dirty="0" smtClean="0"/>
              <a:t>The remote functionality test is provided to verify the operation and configuration of the remote entity.  For example, TE may be requested to perform authentication </a:t>
            </a:r>
            <a:r>
              <a:rPr lang="en-US" altLang="zh-CN" sz="1600" dirty="0" smtClean="0"/>
              <a:t>or </a:t>
            </a:r>
            <a:r>
              <a:rPr lang="en-US" altLang="zh-CN" sz="1600" dirty="0" smtClean="0"/>
              <a:t>association test with another specified AN and convey the information to the original AN.</a:t>
            </a:r>
          </a:p>
          <a:p>
            <a:pPr lvl="0"/>
            <a:endParaRPr lang="en-US" altLang="zh-CN" sz="1600" dirty="0" smtClean="0"/>
          </a:p>
          <a:p>
            <a:pPr lvl="1"/>
            <a:endParaRPr lang="en-US" altLang="zh-CN" sz="1400" dirty="0" smtClean="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矩形 6"/>
          <p:cNvSpPr/>
          <p:nvPr/>
        </p:nvSpPr>
        <p:spPr>
          <a:xfrm>
            <a:off x="457200" y="2974300"/>
            <a:ext cx="4572000" cy="3046988"/>
          </a:xfrm>
          <a:prstGeom prst="rect">
            <a:avLst/>
          </a:prstGeom>
        </p:spPr>
        <p:txBody>
          <a:bodyPr>
            <a:spAutoFit/>
          </a:bodyPr>
          <a:lstStyle/>
          <a:p>
            <a:pPr marL="742950" lvl="1" indent="-285750" eaLnBrk="1" hangingPunct="1">
              <a:spcBef>
                <a:spcPct val="20000"/>
              </a:spcBef>
              <a:buFontTx/>
              <a:buChar char="–"/>
            </a:pPr>
            <a:r>
              <a:rPr lang="en-US" altLang="zh-CN" sz="1600" kern="0" dirty="0">
                <a:solidFill>
                  <a:prstClr val="black"/>
                </a:solidFill>
                <a:latin typeface="Arial" pitchFamily="34" charset="0"/>
                <a:ea typeface="ＭＳ Ｐゴシック" charset="-128"/>
                <a:cs typeface="Arial" pitchFamily="34" charset="0"/>
              </a:rPr>
              <a:t>Continuity check (CC) and Ethernet traceroute are commonly used for connectivity verification towards the path (domain). In practice, CC may issues multicast, unidirectional heartbeat message (CCM) in the specific domain which can also be used to carry the information </a:t>
            </a:r>
            <a:r>
              <a:rPr lang="en-US" altLang="zh-CN" sz="1600" kern="0" dirty="0" smtClean="0">
                <a:solidFill>
                  <a:prstClr val="black"/>
                </a:solidFill>
                <a:latin typeface="Arial" pitchFamily="34" charset="0"/>
                <a:ea typeface="ＭＳ Ｐゴシック" charset="-128"/>
                <a:cs typeface="Arial" pitchFamily="34" charset="0"/>
              </a:rPr>
              <a:t>indicating defective </a:t>
            </a:r>
            <a:r>
              <a:rPr lang="en-US" altLang="zh-CN" sz="1600" kern="0" dirty="0">
                <a:solidFill>
                  <a:prstClr val="black"/>
                </a:solidFill>
                <a:latin typeface="Arial" pitchFamily="34" charset="0"/>
                <a:ea typeface="ＭＳ Ｐゴシック" charset="-128"/>
                <a:cs typeface="Arial" pitchFamily="34" charset="0"/>
              </a:rPr>
              <a:t>bridge port. </a:t>
            </a:r>
            <a:r>
              <a:rPr lang="en-US" altLang="zh-CN" sz="1600" kern="0" dirty="0" smtClean="0">
                <a:solidFill>
                  <a:prstClr val="black"/>
                </a:solidFill>
                <a:latin typeface="Arial" pitchFamily="34" charset="0"/>
                <a:ea typeface="ＭＳ Ｐゴシック" charset="-128"/>
                <a:cs typeface="Arial" pitchFamily="34" charset="0"/>
              </a:rPr>
              <a:t/>
            </a:r>
            <a:br>
              <a:rPr lang="en-US" altLang="zh-CN" sz="1600" kern="0" dirty="0" smtClean="0">
                <a:solidFill>
                  <a:prstClr val="black"/>
                </a:solidFill>
                <a:latin typeface="Arial" pitchFamily="34" charset="0"/>
                <a:ea typeface="ＭＳ Ｐゴシック" charset="-128"/>
                <a:cs typeface="Arial" pitchFamily="34" charset="0"/>
              </a:rPr>
            </a:br>
            <a:r>
              <a:rPr lang="en-US" altLang="zh-CN" sz="1600" kern="0" dirty="0" smtClean="0">
                <a:solidFill>
                  <a:prstClr val="black"/>
                </a:solidFill>
                <a:latin typeface="Arial" pitchFamily="34" charset="0"/>
                <a:ea typeface="ＭＳ Ｐゴシック" charset="-128"/>
                <a:cs typeface="Arial" pitchFamily="34" charset="0"/>
              </a:rPr>
              <a:t>Ethernet </a:t>
            </a:r>
            <a:r>
              <a:rPr lang="en-US" altLang="zh-CN" sz="1600" kern="0" dirty="0">
                <a:solidFill>
                  <a:prstClr val="black"/>
                </a:solidFill>
                <a:latin typeface="Arial" pitchFamily="34" charset="0"/>
                <a:ea typeface="ＭＳ Ｐゴシック" charset="-128"/>
                <a:cs typeface="Arial" pitchFamily="34" charset="0"/>
              </a:rPr>
              <a:t>traceroute provides the mechanism to discover all the enable entities in a domain.</a:t>
            </a:r>
            <a:endParaRPr lang="en-US" altLang="zh-CN" sz="1400" kern="0" dirty="0">
              <a:solidFill>
                <a:prstClr val="black"/>
              </a:solidFill>
              <a:latin typeface="Arial" pitchFamily="34" charset="0"/>
              <a:ea typeface="ＭＳ Ｐゴシック" charset="-128"/>
              <a:cs typeface="Arial" pitchFamily="34" charset="0"/>
            </a:endParaRPr>
          </a:p>
        </p:txBody>
      </p:sp>
      <p:sp>
        <p:nvSpPr>
          <p:cNvPr id="9" name="TextBox 8"/>
          <p:cNvSpPr txBox="1"/>
          <p:nvPr/>
        </p:nvSpPr>
        <p:spPr>
          <a:xfrm>
            <a:off x="6156176" y="6448797"/>
            <a:ext cx="1656184" cy="276999"/>
          </a:xfrm>
          <a:prstGeom prst="rect">
            <a:avLst/>
          </a:prstGeom>
          <a:noFill/>
        </p:spPr>
        <p:txBody>
          <a:bodyPr wrap="square" rtlCol="0">
            <a:spAutoFit/>
          </a:bodyPr>
          <a:lstStyle/>
          <a:p>
            <a:r>
              <a:rPr lang="en-US" altLang="zh-CN" dirty="0" smtClean="0"/>
              <a:t>Ethernet traceroute</a:t>
            </a:r>
            <a:endParaRPr lang="zh-CN" alt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6553" y="2767598"/>
            <a:ext cx="3627895" cy="3757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9180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zh-CN" dirty="0" smtClean="0"/>
              <a:t>Key Concepts of Fault Diagnostics and Maintenance</a:t>
            </a:r>
            <a:endParaRPr lang="en-US" altLang="zh-CN" dirty="0"/>
          </a:p>
        </p:txBody>
      </p:sp>
      <p:sp>
        <p:nvSpPr>
          <p:cNvPr id="3" name="Subtitle 2"/>
          <p:cNvSpPr>
            <a:spLocks noGrp="1"/>
          </p:cNvSpPr>
          <p:nvPr>
            <p:ph type="subTitle" idx="1"/>
          </p:nvPr>
        </p:nvSpPr>
        <p:spPr/>
        <p:txBody>
          <a:bodyPr/>
          <a:lstStyle/>
          <a:p>
            <a:r>
              <a:rPr lang="en-US" dirty="0" smtClean="0"/>
              <a:t>2016-01-18</a:t>
            </a:r>
          </a:p>
          <a:p>
            <a:r>
              <a:rPr lang="en-US" dirty="0" smtClean="0"/>
              <a:t>Hao Wang</a:t>
            </a:r>
          </a:p>
          <a:p>
            <a:r>
              <a:rPr lang="en-US" dirty="0" smtClean="0"/>
              <a:t>Fujitsu R&amp;D Center</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Specific basic functions</a:t>
            </a:r>
            <a:br>
              <a:rPr lang="en-US" altLang="zh-CN" dirty="0" smtClean="0"/>
            </a:br>
            <a:r>
              <a:rPr lang="en-US" altLang="zh-CN" dirty="0" smtClean="0"/>
              <a:t>Aggregation</a:t>
            </a:r>
            <a:endParaRPr lang="zh-CN" altLang="en-US" dirty="0"/>
          </a:p>
        </p:txBody>
      </p:sp>
      <p:sp>
        <p:nvSpPr>
          <p:cNvPr id="3" name="内容占位符 2"/>
          <p:cNvSpPr>
            <a:spLocks noGrp="1"/>
          </p:cNvSpPr>
          <p:nvPr>
            <p:ph idx="1"/>
          </p:nvPr>
        </p:nvSpPr>
        <p:spPr/>
        <p:txBody>
          <a:bodyPr/>
          <a:lstStyle/>
          <a:p>
            <a:r>
              <a:rPr lang="en-US" altLang="zh-CN" sz="2400" dirty="0" smtClean="0"/>
              <a:t>In order to ease the fault isolation and recovery, it is necessary to configure the controller with sufficient resources to aggregate information which is separately provided by different entities or physical ports.</a:t>
            </a:r>
          </a:p>
          <a:p>
            <a:r>
              <a:rPr lang="en-US" altLang="zh-CN" sz="2400" dirty="0" smtClean="0"/>
              <a:t>The information includes those associated with individual FDM function, such as remote failure indication, link monitoring and remote test, if necessary, also includes those provided by other functions which allows the aggregator have a comprehensive view of the overall heath status of the network.</a:t>
            </a:r>
          </a:p>
          <a:p>
            <a:endParaRPr lang="zh-CN" altLang="en-US" sz="2400" dirty="0"/>
          </a:p>
        </p:txBody>
      </p:sp>
    </p:spTree>
    <p:extLst>
      <p:ext uri="{BB962C8B-B14F-4D97-AF65-F5344CB8AC3E}">
        <p14:creationId xmlns:p14="http://schemas.microsoft.com/office/powerpoint/2010/main" val="38809991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Specific </a:t>
            </a:r>
            <a:r>
              <a:rPr lang="en-US" altLang="zh-CN" dirty="0"/>
              <a:t>basic </a:t>
            </a:r>
            <a:r>
              <a:rPr lang="en-US" altLang="zh-CN" dirty="0" smtClean="0"/>
              <a:t>functions</a:t>
            </a:r>
            <a:br>
              <a:rPr lang="en-US" altLang="zh-CN" dirty="0" smtClean="0"/>
            </a:br>
            <a:r>
              <a:rPr lang="en-US" altLang="zh-CN" dirty="0" smtClean="0"/>
              <a:t>Failure Isolation</a:t>
            </a:r>
            <a:endParaRPr lang="zh-CN" altLang="en-US" dirty="0"/>
          </a:p>
        </p:txBody>
      </p:sp>
      <p:sp>
        <p:nvSpPr>
          <p:cNvPr id="3" name="内容占位符 2"/>
          <p:cNvSpPr>
            <a:spLocks noGrp="1"/>
          </p:cNvSpPr>
          <p:nvPr>
            <p:ph idx="1"/>
          </p:nvPr>
        </p:nvSpPr>
        <p:spPr/>
        <p:txBody>
          <a:bodyPr/>
          <a:lstStyle/>
          <a:p>
            <a:r>
              <a:rPr lang="en-US" altLang="zh-CN" sz="2800" dirty="0" smtClean="0"/>
              <a:t>Failure isolation is to pinpoint one or more root causes of the faults, intended to help take correct actions to recover from the failure condition.</a:t>
            </a:r>
          </a:p>
          <a:p>
            <a:r>
              <a:rPr lang="en-US" altLang="zh-CN" sz="2800" dirty="0"/>
              <a:t>The isolation </a:t>
            </a:r>
            <a:r>
              <a:rPr lang="en-US" altLang="zh-CN" sz="2800" dirty="0" smtClean="0"/>
              <a:t>algorithms and procedures can be tailored to the information provided according to the entity's capability and FDM configuration.</a:t>
            </a:r>
          </a:p>
          <a:p>
            <a:r>
              <a:rPr lang="en-US" altLang="zh-CN" sz="2800" dirty="0" smtClean="0"/>
              <a:t>Details are implementation specific and therefore they are out of scope of IEEE 802.1CF.</a:t>
            </a:r>
            <a:endParaRPr lang="en-US" altLang="zh-CN" sz="2800" dirty="0"/>
          </a:p>
          <a:p>
            <a:endParaRPr lang="en-US" altLang="zh-CN" sz="2800" dirty="0" smtClean="0"/>
          </a:p>
        </p:txBody>
      </p:sp>
    </p:spTree>
    <p:extLst>
      <p:ext uri="{BB962C8B-B14F-4D97-AF65-F5344CB8AC3E}">
        <p14:creationId xmlns:p14="http://schemas.microsoft.com/office/powerpoint/2010/main" val="9366346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Specific basic functions</a:t>
            </a:r>
            <a:br>
              <a:rPr lang="en-US" altLang="zh-CN" dirty="0"/>
            </a:br>
            <a:r>
              <a:rPr lang="en-US" altLang="zh-CN" dirty="0"/>
              <a:t>Failure </a:t>
            </a:r>
            <a:r>
              <a:rPr lang="en-US" altLang="zh-CN" dirty="0" smtClean="0"/>
              <a:t>Recovery</a:t>
            </a:r>
            <a:endParaRPr lang="zh-CN" altLang="en-US" dirty="0"/>
          </a:p>
        </p:txBody>
      </p:sp>
      <p:sp>
        <p:nvSpPr>
          <p:cNvPr id="3" name="内容占位符 2"/>
          <p:cNvSpPr>
            <a:spLocks noGrp="1"/>
          </p:cNvSpPr>
          <p:nvPr>
            <p:ph idx="1"/>
          </p:nvPr>
        </p:nvSpPr>
        <p:spPr/>
        <p:txBody>
          <a:bodyPr/>
          <a:lstStyle/>
          <a:p>
            <a:r>
              <a:rPr lang="en-US" altLang="zh-CN" sz="2400" dirty="0"/>
              <a:t>After a fault has been detected and the </a:t>
            </a:r>
            <a:r>
              <a:rPr lang="en-US" altLang="zh-CN" sz="2400" dirty="0" smtClean="0"/>
              <a:t>root cause </a:t>
            </a:r>
            <a:r>
              <a:rPr lang="en-US" altLang="zh-CN" sz="2400" dirty="0"/>
              <a:t>have been identified, some </a:t>
            </a:r>
            <a:r>
              <a:rPr lang="en-US" altLang="zh-CN" sz="2400" dirty="0" smtClean="0"/>
              <a:t>actions and procedures are necessary </a:t>
            </a:r>
            <a:r>
              <a:rPr lang="en-US" altLang="zh-CN" sz="2400" dirty="0"/>
              <a:t>in order to perform system recovery and/or </a:t>
            </a:r>
            <a:r>
              <a:rPr lang="en-US" altLang="zh-CN" sz="2400" dirty="0" smtClean="0"/>
              <a:t>restoration.</a:t>
            </a:r>
          </a:p>
          <a:p>
            <a:r>
              <a:rPr lang="en-US" altLang="zh-CN" sz="2400" dirty="0"/>
              <a:t>The recovery actions that </a:t>
            </a:r>
            <a:r>
              <a:rPr lang="en-US" altLang="zh-CN" sz="2400" dirty="0" smtClean="0"/>
              <a:t>performed by the entities in case of faults depend </a:t>
            </a:r>
            <a:r>
              <a:rPr lang="en-US" altLang="zh-CN" sz="2400" dirty="0"/>
              <a:t>on the nature </a:t>
            </a:r>
            <a:r>
              <a:rPr lang="en-US" altLang="zh-CN" sz="2400" dirty="0" smtClean="0"/>
              <a:t>and severity </a:t>
            </a:r>
            <a:r>
              <a:rPr lang="en-US" altLang="zh-CN" sz="2400" dirty="0"/>
              <a:t>of the faults, on the hardware and software capabilities of the </a:t>
            </a:r>
            <a:r>
              <a:rPr lang="en-US" altLang="zh-CN" sz="2400" dirty="0" smtClean="0"/>
              <a:t>entity </a:t>
            </a:r>
            <a:r>
              <a:rPr lang="en-US" altLang="zh-CN" sz="2400" dirty="0"/>
              <a:t>and on the current configuration of the </a:t>
            </a:r>
            <a:r>
              <a:rPr lang="en-US" altLang="zh-CN" sz="2400" dirty="0" smtClean="0"/>
              <a:t>entity.</a:t>
            </a:r>
          </a:p>
          <a:p>
            <a:r>
              <a:rPr lang="en-US" altLang="zh-CN" sz="2400" dirty="0" smtClean="0"/>
              <a:t>As soon as the system is confirmed of recovery, the corresponding alarm shall be cleared.</a:t>
            </a:r>
          </a:p>
          <a:p>
            <a:r>
              <a:rPr lang="en-US" altLang="zh-CN" sz="2400" dirty="0"/>
              <a:t>The detailed </a:t>
            </a:r>
            <a:r>
              <a:rPr lang="en-US" altLang="zh-CN" sz="2400" dirty="0" smtClean="0"/>
              <a:t>implementation of </a:t>
            </a:r>
            <a:r>
              <a:rPr lang="en-US" altLang="zh-CN" sz="2400" dirty="0" smtClean="0"/>
              <a:t>recovery is also out </a:t>
            </a:r>
            <a:r>
              <a:rPr lang="en-US" altLang="zh-CN" sz="2400" dirty="0"/>
              <a:t>of the scope of </a:t>
            </a:r>
            <a:r>
              <a:rPr lang="en-US" altLang="zh-CN" sz="2400" dirty="0" smtClean="0"/>
              <a:t>IEEE 802.1CF.</a:t>
            </a:r>
            <a:endParaRPr lang="zh-CN" altLang="en-US" sz="2400" dirty="0"/>
          </a:p>
        </p:txBody>
      </p:sp>
    </p:spTree>
    <p:extLst>
      <p:ext uri="{BB962C8B-B14F-4D97-AF65-F5344CB8AC3E}">
        <p14:creationId xmlns:p14="http://schemas.microsoft.com/office/powerpoint/2010/main" val="1267373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Detailed </a:t>
            </a:r>
            <a:r>
              <a:rPr lang="en-US" altLang="zh-CN" dirty="0" smtClean="0"/>
              <a:t>procedures</a:t>
            </a:r>
            <a:br>
              <a:rPr lang="en-US" altLang="zh-CN" dirty="0" smtClean="0"/>
            </a:br>
            <a:r>
              <a:rPr lang="en-US" altLang="zh-CN" dirty="0" smtClean="0"/>
              <a:t>Remote Failure Indication</a:t>
            </a:r>
            <a:endParaRPr lang="zh-CN" altLang="en-US"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 name="对象 5"/>
          <p:cNvGraphicFramePr>
            <a:graphicFrameLocks noChangeAspect="1"/>
          </p:cNvGraphicFramePr>
          <p:nvPr>
            <p:extLst>
              <p:ext uri="{D42A27DB-BD31-4B8C-83A1-F6EECF244321}">
                <p14:modId xmlns:p14="http://schemas.microsoft.com/office/powerpoint/2010/main" val="3537210312"/>
              </p:ext>
            </p:extLst>
          </p:nvPr>
        </p:nvGraphicFramePr>
        <p:xfrm>
          <a:off x="1835150" y="1727200"/>
          <a:ext cx="5329238" cy="4264025"/>
        </p:xfrm>
        <a:graphic>
          <a:graphicData uri="http://schemas.openxmlformats.org/presentationml/2006/ole">
            <mc:AlternateContent xmlns:mc="http://schemas.openxmlformats.org/markup-compatibility/2006">
              <mc:Choice xmlns:v="urn:schemas-microsoft-com:vml" Requires="v">
                <p:oleObj spid="_x0000_s6156" name="Visio" r:id="rId3" imgW="2696575" imgH="2164752" progId="Visio.Drawing.11">
                  <p:embed/>
                </p:oleObj>
              </mc:Choice>
              <mc:Fallback>
                <p:oleObj name="Visio" r:id="rId3" imgW="2696575" imgH="2164752" progId="Visio.Drawing.11">
                  <p:embed/>
                  <p:pic>
                    <p:nvPicPr>
                      <p:cNvPr id="0" name="对象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150" y="1727200"/>
                        <a:ext cx="5329238" cy="426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499888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Detailed </a:t>
            </a:r>
            <a:r>
              <a:rPr lang="en-US" altLang="zh-CN" dirty="0" smtClean="0"/>
              <a:t>procedures</a:t>
            </a:r>
            <a:br>
              <a:rPr lang="en-US" altLang="zh-CN" dirty="0" smtClean="0"/>
            </a:br>
            <a:r>
              <a:rPr lang="en-US" altLang="zh-CN" dirty="0" smtClean="0"/>
              <a:t>Link Monitoring</a:t>
            </a:r>
            <a:endParaRPr lang="zh-CN" altLang="en-US"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 name="对象 4"/>
          <p:cNvGraphicFramePr>
            <a:graphicFrameLocks noChangeAspect="1"/>
          </p:cNvGraphicFramePr>
          <p:nvPr>
            <p:extLst>
              <p:ext uri="{D42A27DB-BD31-4B8C-83A1-F6EECF244321}">
                <p14:modId xmlns:p14="http://schemas.microsoft.com/office/powerpoint/2010/main" val="1237418680"/>
              </p:ext>
            </p:extLst>
          </p:nvPr>
        </p:nvGraphicFramePr>
        <p:xfrm>
          <a:off x="1835150" y="1727200"/>
          <a:ext cx="5329238" cy="4264025"/>
        </p:xfrm>
        <a:graphic>
          <a:graphicData uri="http://schemas.openxmlformats.org/presentationml/2006/ole">
            <mc:AlternateContent xmlns:mc="http://schemas.openxmlformats.org/markup-compatibility/2006">
              <mc:Choice xmlns:v="urn:schemas-microsoft-com:vml" Requires="v">
                <p:oleObj spid="_x0000_s8201" name="Visio" r:id="rId3" imgW="2696575" imgH="2164752" progId="Visio.Drawing.11">
                  <p:embed/>
                </p:oleObj>
              </mc:Choice>
              <mc:Fallback>
                <p:oleObj name="Visio" r:id="rId3" imgW="2696575" imgH="2164752" progId="Visio.Drawing.11">
                  <p:embed/>
                  <p:pic>
                    <p:nvPicPr>
                      <p:cNvPr id="0" name=""/>
                      <p:cNvPicPr>
                        <a:picLocks noChangeAspect="1" noChangeArrowheads="1"/>
                      </p:cNvPicPr>
                      <p:nvPr/>
                    </p:nvPicPr>
                    <p:blipFill>
                      <a:blip r:embed="rId4"/>
                      <a:srcRect/>
                      <a:stretch>
                        <a:fillRect/>
                      </a:stretch>
                    </p:blipFill>
                    <p:spPr bwMode="auto">
                      <a:xfrm>
                        <a:off x="1835150" y="1727200"/>
                        <a:ext cx="5329238" cy="426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101054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Detailed </a:t>
            </a:r>
            <a:r>
              <a:rPr lang="en-US" altLang="zh-CN" dirty="0" smtClean="0"/>
              <a:t>procedures</a:t>
            </a:r>
            <a:br>
              <a:rPr lang="en-US" altLang="zh-CN" dirty="0" smtClean="0"/>
            </a:br>
            <a:r>
              <a:rPr lang="en-US" altLang="zh-CN" dirty="0" smtClean="0"/>
              <a:t>Remote Test</a:t>
            </a:r>
            <a:endParaRPr lang="zh-CN" altLang="en-US"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 name="对象 3"/>
          <p:cNvGraphicFramePr>
            <a:graphicFrameLocks noChangeAspect="1"/>
          </p:cNvGraphicFramePr>
          <p:nvPr>
            <p:extLst>
              <p:ext uri="{D42A27DB-BD31-4B8C-83A1-F6EECF244321}">
                <p14:modId xmlns:p14="http://schemas.microsoft.com/office/powerpoint/2010/main" val="2837678016"/>
              </p:ext>
            </p:extLst>
          </p:nvPr>
        </p:nvGraphicFramePr>
        <p:xfrm>
          <a:off x="1835150" y="1727200"/>
          <a:ext cx="5329238" cy="4264025"/>
        </p:xfrm>
        <a:graphic>
          <a:graphicData uri="http://schemas.openxmlformats.org/presentationml/2006/ole">
            <mc:AlternateContent xmlns:mc="http://schemas.openxmlformats.org/markup-compatibility/2006">
              <mc:Choice xmlns:v="urn:schemas-microsoft-com:vml" Requires="v">
                <p:oleObj spid="_x0000_s7179" name="Visio" r:id="rId3" imgW="2696575" imgH="2164752" progId="Visio.Drawing.11">
                  <p:embed/>
                </p:oleObj>
              </mc:Choice>
              <mc:Fallback>
                <p:oleObj name="Visio" r:id="rId3" imgW="2696575" imgH="2164752" progId="Visio.Drawing.11">
                  <p:embed/>
                  <p:pic>
                    <p:nvPicPr>
                      <p:cNvPr id="0" name="对象 3"/>
                      <p:cNvPicPr>
                        <a:picLocks noChangeAspect="1" noChangeArrowheads="1"/>
                      </p:cNvPicPr>
                      <p:nvPr/>
                    </p:nvPicPr>
                    <p:blipFill>
                      <a:blip r:embed="rId4"/>
                      <a:srcRect/>
                      <a:stretch>
                        <a:fillRect/>
                      </a:stretch>
                    </p:blipFill>
                    <p:spPr bwMode="auto">
                      <a:xfrm>
                        <a:off x="1835150" y="1727200"/>
                        <a:ext cx="5329238" cy="426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0533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Detailed </a:t>
            </a:r>
            <a:r>
              <a:rPr lang="en-US" altLang="zh-CN" dirty="0" smtClean="0"/>
              <a:t>procedures</a:t>
            </a:r>
            <a:br>
              <a:rPr lang="en-US" altLang="zh-CN" dirty="0" smtClean="0"/>
            </a:br>
            <a:r>
              <a:rPr lang="en-US" altLang="zh-CN" dirty="0" smtClean="0"/>
              <a:t>Aggregation</a:t>
            </a:r>
            <a:endParaRPr lang="zh-CN" altLang="en-US"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 name="对象 3"/>
          <p:cNvGraphicFramePr>
            <a:graphicFrameLocks noChangeAspect="1"/>
          </p:cNvGraphicFramePr>
          <p:nvPr>
            <p:extLst>
              <p:ext uri="{D42A27DB-BD31-4B8C-83A1-F6EECF244321}">
                <p14:modId xmlns:p14="http://schemas.microsoft.com/office/powerpoint/2010/main" val="1855982218"/>
              </p:ext>
            </p:extLst>
          </p:nvPr>
        </p:nvGraphicFramePr>
        <p:xfrm>
          <a:off x="1835150" y="1727200"/>
          <a:ext cx="5329238" cy="4264025"/>
        </p:xfrm>
        <a:graphic>
          <a:graphicData uri="http://schemas.openxmlformats.org/presentationml/2006/ole">
            <mc:AlternateContent xmlns:mc="http://schemas.openxmlformats.org/markup-compatibility/2006">
              <mc:Choice xmlns:v="urn:schemas-microsoft-com:vml" Requires="v">
                <p:oleObj spid="_x0000_s9224" name="Visio" r:id="rId3" imgW="2696575" imgH="2164752" progId="Visio.Drawing.11">
                  <p:embed/>
                </p:oleObj>
              </mc:Choice>
              <mc:Fallback>
                <p:oleObj name="Visio" r:id="rId3" imgW="2696575" imgH="2164752" progId="Visio.Drawing.11">
                  <p:embed/>
                  <p:pic>
                    <p:nvPicPr>
                      <p:cNvPr id="0" name=""/>
                      <p:cNvPicPr>
                        <a:picLocks noChangeAspect="1" noChangeArrowheads="1"/>
                      </p:cNvPicPr>
                      <p:nvPr/>
                    </p:nvPicPr>
                    <p:blipFill>
                      <a:blip r:embed="rId4"/>
                      <a:srcRect/>
                      <a:stretch>
                        <a:fillRect/>
                      </a:stretch>
                    </p:blipFill>
                    <p:spPr bwMode="auto">
                      <a:xfrm>
                        <a:off x="1835150" y="1727200"/>
                        <a:ext cx="5329238" cy="426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406962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An Implementation of FDM Process Flow</a:t>
            </a:r>
            <a:br>
              <a:rPr lang="en-US" altLang="zh-CN" dirty="0" smtClean="0"/>
            </a:br>
            <a:r>
              <a:rPr lang="en-US" altLang="zh-CN" dirty="0" smtClean="0"/>
              <a:t>(Informative)</a:t>
            </a:r>
            <a:endParaRPr lang="zh-CN" altLang="en-US" dirty="0"/>
          </a:p>
        </p:txBody>
      </p:sp>
      <p:pic>
        <p:nvPicPr>
          <p:cNvPr id="5300" name="Picture 18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3296" y="1556792"/>
            <a:ext cx="6769050" cy="5080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65784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a:t>
            </a:r>
            <a:endParaRPr lang="zh-CN" altLang="en-US" dirty="0"/>
          </a:p>
        </p:txBody>
      </p:sp>
      <p:sp>
        <p:nvSpPr>
          <p:cNvPr id="3" name="内容占位符 2"/>
          <p:cNvSpPr>
            <a:spLocks noGrp="1"/>
          </p:cNvSpPr>
          <p:nvPr>
            <p:ph idx="1"/>
          </p:nvPr>
        </p:nvSpPr>
        <p:spPr/>
        <p:txBody>
          <a:bodyPr/>
          <a:lstStyle/>
          <a:p>
            <a:r>
              <a:rPr lang="en-US" altLang="zh-CN" sz="1400" dirty="0"/>
              <a:t>IEEE</a:t>
            </a:r>
          </a:p>
          <a:p>
            <a:pPr lvl="1"/>
            <a:r>
              <a:rPr lang="en-US" altLang="zh-CN" sz="900" dirty="0"/>
              <a:t>[1] IEEE 802.1ag-2007 "Local and metropolitan area networks – Virtual Bridged Local Area Networks, Amendment 5: Connectivity Fault Management Virtual Bridged Local Area Networks, Amendment 5: Connectivity Fault Management"</a:t>
            </a:r>
          </a:p>
          <a:p>
            <a:pPr lvl="1"/>
            <a:r>
              <a:rPr lang="en-US" altLang="zh-CN" sz="900" dirty="0"/>
              <a:t>[2] IEEE 802.3ah-2004 "Local and metropolitan area networks – Specific requirements, Part 3: Carrier Sense Multiple Access with Collision Detection (CSMA/CD) Access Method and Physical Layer Specifications, Amendment: Media Access Control Parameters, Physical Layers, and Management Parameters for Subscriber Access Networks" </a:t>
            </a:r>
          </a:p>
          <a:p>
            <a:pPr lvl="1"/>
            <a:r>
              <a:rPr lang="en-US" altLang="zh-CN" sz="900" dirty="0"/>
              <a:t>[3] IEEE 802.11-2012 "Local and metropolitan area networks – Specific requirements, Part 11: Wireless LAN Medium Access Control (MAC) and Physical Layer (PHY) Specifications"</a:t>
            </a:r>
          </a:p>
          <a:p>
            <a:pPr lvl="1"/>
            <a:r>
              <a:rPr lang="en-US" altLang="zh-CN" sz="900" dirty="0"/>
              <a:t>[4] IEEE 802.11k-2008 "Local and metropolitan area networks – Specific requirements, Part 11: Wireless LAN Medium Access Control (MAC) and Physical Layer (PHY) Specifications Amendment 1: Radio Resource Measurement of Wireless LANs"</a:t>
            </a:r>
          </a:p>
          <a:p>
            <a:pPr lvl="1"/>
            <a:r>
              <a:rPr lang="en-US" altLang="zh-CN" sz="900" dirty="0"/>
              <a:t>[5] IEEE 802.11v-2011 "Local and metropolitan area networks – Specific requirements, Part 11: Wireless LAN Medium Access Control (MAC) and Physical Layer (PHY) specifications, Amendment 8: IEEE 802.11 Wireless Network Management"</a:t>
            </a:r>
          </a:p>
          <a:p>
            <a:pPr lvl="1"/>
            <a:r>
              <a:rPr lang="en-US" altLang="zh-CN" sz="900" dirty="0"/>
              <a:t>[6] IEEE 802.16-2012 "IEEE Standard for Air Interface for Broadband Wireless Access Systems”</a:t>
            </a:r>
          </a:p>
          <a:p>
            <a:pPr lvl="1"/>
            <a:r>
              <a:rPr lang="en-US" altLang="zh-CN" sz="900" dirty="0"/>
              <a:t>[7] IEEE 802.16g-2007 "Local and metropolitan area networks, Part 16: Air Interface for Fixed and Mobile Broadband Wireless Access Systems, Amendment 3: Management Plane Procedures and Services</a:t>
            </a:r>
            <a:r>
              <a:rPr lang="en-US" altLang="zh-CN" sz="900" dirty="0" smtClean="0"/>
              <a:t>"</a:t>
            </a:r>
            <a:endParaRPr lang="en-US" altLang="zh-CN" sz="1400" dirty="0"/>
          </a:p>
          <a:p>
            <a:r>
              <a:rPr lang="en-US" altLang="zh-CN" sz="1400" dirty="0"/>
              <a:t>ITU</a:t>
            </a:r>
          </a:p>
          <a:p>
            <a:pPr lvl="1"/>
            <a:r>
              <a:rPr lang="en-US" altLang="zh-CN" sz="900" dirty="0"/>
              <a:t>[8] ITU-T X.733 "Information Technology – Open System Interconnection – System Management: Alarm Reporting Function"</a:t>
            </a:r>
          </a:p>
          <a:p>
            <a:pPr lvl="1"/>
            <a:r>
              <a:rPr lang="en-US" altLang="zh-CN" sz="900" dirty="0"/>
              <a:t>[9] ITU-T X.745 “Information Technology – Open System Interconnection – System Management: Test Management Function” </a:t>
            </a:r>
          </a:p>
          <a:p>
            <a:pPr lvl="1"/>
            <a:r>
              <a:rPr lang="en-US" altLang="zh-CN" sz="900" dirty="0" smtClean="0"/>
              <a:t>[10] </a:t>
            </a:r>
            <a:r>
              <a:rPr lang="en-US" altLang="zh-CN" sz="900" dirty="0"/>
              <a:t>ITU-T M.3400 "Telecommunications management network, TMN management functions" 02/2000</a:t>
            </a:r>
          </a:p>
          <a:p>
            <a:pPr lvl="1"/>
            <a:r>
              <a:rPr lang="en-US" altLang="zh-CN" sz="900" dirty="0" smtClean="0"/>
              <a:t>[11] </a:t>
            </a:r>
            <a:r>
              <a:rPr lang="en-US" altLang="zh-CN" sz="900" dirty="0"/>
              <a:t>ITU-T Y.2070 "Next Generation Networks – Frameworks and functional architecture models, Requirements and architecture of the home energy management system and home network services" </a:t>
            </a:r>
            <a:r>
              <a:rPr lang="en-US" altLang="zh-CN" sz="900" dirty="0" smtClean="0"/>
              <a:t>01/2015</a:t>
            </a:r>
            <a:endParaRPr lang="en-US" altLang="zh-CN" sz="1400" dirty="0"/>
          </a:p>
          <a:p>
            <a:r>
              <a:rPr lang="en-US" altLang="zh-CN" sz="1400" dirty="0"/>
              <a:t>3GPP</a:t>
            </a:r>
          </a:p>
          <a:p>
            <a:pPr lvl="1"/>
            <a:r>
              <a:rPr lang="en-US" altLang="zh-CN" sz="900" dirty="0"/>
              <a:t>[</a:t>
            </a:r>
            <a:r>
              <a:rPr lang="en-US" altLang="zh-CN" sz="900" dirty="0" smtClean="0"/>
              <a:t>12] </a:t>
            </a:r>
            <a:r>
              <a:rPr lang="en-US" altLang="zh-CN" sz="900" dirty="0"/>
              <a:t>3GPP TS 32.111-1 "Telecommunication management; Fault Management; Part 1: 3G Fault Management Requirements" (v12.2.0</a:t>
            </a:r>
            <a:r>
              <a:rPr lang="en-US" altLang="zh-CN" sz="900" dirty="0" smtClean="0"/>
              <a:t>)</a:t>
            </a:r>
            <a:endParaRPr lang="en-US" altLang="zh-CN" sz="1400" dirty="0"/>
          </a:p>
          <a:p>
            <a:r>
              <a:rPr lang="en-US" altLang="zh-CN" sz="1400" dirty="0"/>
              <a:t>WiMAX Forum</a:t>
            </a:r>
          </a:p>
          <a:p>
            <a:pPr lvl="1"/>
            <a:r>
              <a:rPr lang="en-US" altLang="zh-CN" sz="900" dirty="0"/>
              <a:t>[</a:t>
            </a:r>
            <a:r>
              <a:rPr lang="en-US" altLang="zh-CN" sz="900" dirty="0" smtClean="0"/>
              <a:t>13] </a:t>
            </a:r>
            <a:r>
              <a:rPr lang="en-US" altLang="zh-CN" sz="900" dirty="0"/>
              <a:t>WMF-T31-119-R016v01 "WiMAX Forum Network Requirements; WiMAX Network Management: NMS to EMS Interface</a:t>
            </a:r>
            <a:r>
              <a:rPr lang="en-US" altLang="zh-CN" sz="900" dirty="0" smtClean="0"/>
              <a:t>"</a:t>
            </a:r>
            <a:endParaRPr lang="en-US" altLang="zh-CN" sz="1400" dirty="0"/>
          </a:p>
          <a:p>
            <a:r>
              <a:rPr lang="en-US" altLang="zh-CN" sz="1400" dirty="0"/>
              <a:t>TTC</a:t>
            </a:r>
          </a:p>
          <a:p>
            <a:pPr lvl="1"/>
            <a:r>
              <a:rPr lang="en-US" altLang="zh-CN" sz="900" dirty="0"/>
              <a:t>[</a:t>
            </a:r>
            <a:r>
              <a:rPr lang="en-US" altLang="zh-CN" sz="900" dirty="0" smtClean="0"/>
              <a:t>14] </a:t>
            </a:r>
            <a:r>
              <a:rPr lang="en-US" altLang="zh-CN" sz="900" dirty="0"/>
              <a:t>TR-1053 "Customer support functions for home network service platform" (Edition 1.0)</a:t>
            </a:r>
          </a:p>
          <a:p>
            <a:pPr lvl="1"/>
            <a:r>
              <a:rPr lang="en-US" altLang="zh-CN" sz="900" dirty="0"/>
              <a:t>[</a:t>
            </a:r>
            <a:r>
              <a:rPr lang="en-US" altLang="zh-CN" sz="900" dirty="0" smtClean="0"/>
              <a:t>15] </a:t>
            </a:r>
            <a:r>
              <a:rPr lang="en-US" altLang="zh-CN" sz="900" dirty="0"/>
              <a:t>TR-1057 "Customer support guideline for home network service" (Edition 1.0)</a:t>
            </a:r>
          </a:p>
          <a:p>
            <a:endParaRPr lang="zh-CN" altLang="en-US" sz="1400" dirty="0"/>
          </a:p>
        </p:txBody>
      </p:sp>
    </p:spTree>
    <p:extLst>
      <p:ext uri="{BB962C8B-B14F-4D97-AF65-F5344CB8AC3E}">
        <p14:creationId xmlns:p14="http://schemas.microsoft.com/office/powerpoint/2010/main" val="13097727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Questions, Comments</a:t>
            </a:r>
            <a:endParaRPr lang="zh-CN" altLang="en-US" dirty="0"/>
          </a:p>
        </p:txBody>
      </p:sp>
      <p:sp>
        <p:nvSpPr>
          <p:cNvPr id="5" name="文本占位符 4"/>
          <p:cNvSpPr>
            <a:spLocks noGrp="1"/>
          </p:cNvSpPr>
          <p:nvPr>
            <p:ph type="body" idx="1"/>
          </p:nvPr>
        </p:nvSpPr>
        <p:spPr/>
        <p:txBody>
          <a:bodyPr/>
          <a:lstStyle/>
          <a:p>
            <a:r>
              <a:rPr lang="en-US" altLang="zh-CN" dirty="0"/>
              <a:t>Fault Diagnosis and Maintenance</a:t>
            </a:r>
          </a:p>
        </p:txBody>
      </p:sp>
    </p:spTree>
    <p:extLst>
      <p:ext uri="{BB962C8B-B14F-4D97-AF65-F5344CB8AC3E}">
        <p14:creationId xmlns:p14="http://schemas.microsoft.com/office/powerpoint/2010/main" val="2800751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P802.1CF</a:t>
            </a:r>
            <a:r>
              <a:rPr lang="en-US" altLang="zh-CN" dirty="0"/>
              <a:t> Draft </a:t>
            </a:r>
            <a:r>
              <a:rPr lang="en-US" altLang="zh-CN" dirty="0" err="1"/>
              <a:t>ToC</a:t>
            </a:r>
            <a:endParaRPr lang="zh-CN" altLang="en-US" dirty="0"/>
          </a:p>
        </p:txBody>
      </p:sp>
      <p:sp>
        <p:nvSpPr>
          <p:cNvPr id="3" name="内容占位符 2"/>
          <p:cNvSpPr>
            <a:spLocks noGrp="1"/>
          </p:cNvSpPr>
          <p:nvPr>
            <p:ph idx="1"/>
          </p:nvPr>
        </p:nvSpPr>
        <p:spPr/>
        <p:txBody>
          <a:bodyPr/>
          <a:lstStyle/>
          <a:p>
            <a:endParaRPr lang="zh-CN" altLang="en-US" dirty="0"/>
          </a:p>
        </p:txBody>
      </p:sp>
      <p:sp>
        <p:nvSpPr>
          <p:cNvPr id="4" name="Content Placeholder 2"/>
          <p:cNvSpPr>
            <a:spLocks noGrp="1"/>
          </p:cNvSpPr>
          <p:nvPr/>
        </p:nvSpPr>
        <p:spPr>
          <a:xfrm>
            <a:off x="826389" y="1268760"/>
            <a:ext cx="7201599" cy="5184576"/>
          </a:xfrm>
          <a:prstGeom prst="rect">
            <a:avLst/>
          </a:prstGeom>
          <a:solidFill>
            <a:schemeClr val="bg1">
              <a:lumMod val="95000"/>
            </a:schemeClr>
          </a:solidFill>
        </p:spPr>
        <p:txBody>
          <a:bodyPr vert="horz">
            <a:normAutofit fontScale="55000" lnSpcReduction="20000"/>
          </a:bodyPr>
          <a:lstStyle>
            <a:lvl1pPr marL="342900" indent="-342900" algn="l" rtl="0" eaLnBrk="1" fontAlgn="base" hangingPunct="1">
              <a:spcBef>
                <a:spcPct val="20000"/>
              </a:spcBef>
              <a:spcAft>
                <a:spcPct val="0"/>
              </a:spcAft>
              <a:buChar char="•"/>
              <a:defRPr sz="3200">
                <a:solidFill>
                  <a:schemeClr val="tx1"/>
                </a:solidFill>
                <a:latin typeface="Arial" pitchFamily="34" charset="0"/>
                <a:ea typeface="ＭＳ Ｐゴシック" charset="-128"/>
                <a:cs typeface="Arial" pitchFamily="34" charset="0"/>
              </a:defRPr>
            </a:lvl1pPr>
            <a:lvl2pPr marL="742950" indent="-285750" algn="l" rtl="0" eaLnBrk="1" fontAlgn="base" hangingPunct="1">
              <a:spcBef>
                <a:spcPct val="20000"/>
              </a:spcBef>
              <a:spcAft>
                <a:spcPct val="0"/>
              </a:spcAft>
              <a:buChar char="–"/>
              <a:defRPr sz="2800">
                <a:solidFill>
                  <a:schemeClr val="tx1"/>
                </a:solidFill>
                <a:latin typeface="Arial" pitchFamily="34" charset="0"/>
                <a:ea typeface="ＭＳ Ｐゴシック" charset="-128"/>
                <a:cs typeface="Arial" pitchFamily="34" charset="0"/>
              </a:defRPr>
            </a:lvl2pPr>
            <a:lvl3pPr marL="1085850" indent="-228600" algn="l" rtl="0" eaLnBrk="1" fontAlgn="base" hangingPunct="1">
              <a:spcBef>
                <a:spcPct val="20000"/>
              </a:spcBef>
              <a:spcAft>
                <a:spcPct val="0"/>
              </a:spcAft>
              <a:buChar char="•"/>
              <a:defRPr sz="2400">
                <a:solidFill>
                  <a:schemeClr val="tx1"/>
                </a:solidFill>
                <a:latin typeface="Arial" pitchFamily="34" charset="0"/>
                <a:ea typeface="ＭＳ Ｐゴシック" charset="-128"/>
                <a:cs typeface="Arial" pitchFamily="34" charset="0"/>
              </a:defRPr>
            </a:lvl3pPr>
            <a:lvl4pPr marL="1428750" indent="-228600" algn="l" rtl="0" eaLnBrk="1" fontAlgn="base" hangingPunct="1">
              <a:spcBef>
                <a:spcPct val="20000"/>
              </a:spcBef>
              <a:spcAft>
                <a:spcPct val="0"/>
              </a:spcAft>
              <a:buChar char="–"/>
              <a:defRPr sz="2000">
                <a:solidFill>
                  <a:schemeClr val="tx1"/>
                </a:solidFill>
                <a:latin typeface="Arial" pitchFamily="34" charset="0"/>
                <a:ea typeface="ＭＳ Ｐゴシック" charset="-128"/>
                <a:cs typeface="Arial" pitchFamily="34" charset="0"/>
              </a:defRPr>
            </a:lvl4pPr>
            <a:lvl5pPr marL="1771650" indent="-228600" algn="l" rtl="0" eaLnBrk="1" fontAlgn="base" hangingPunct="1">
              <a:spcBef>
                <a:spcPct val="20000"/>
              </a:spcBef>
              <a:spcAft>
                <a:spcPct val="0"/>
              </a:spcAft>
              <a:buChar char="•"/>
              <a:defRPr sz="2000">
                <a:solidFill>
                  <a:schemeClr val="tx1"/>
                </a:solidFill>
                <a:latin typeface="Arial" pitchFamily="34" charset="0"/>
                <a:ea typeface="ＭＳ Ｐゴシック" charset="-128"/>
                <a:cs typeface="Arial" pitchFamily="34" charset="0"/>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a:lstStyle>
          <a:p>
            <a:pPr>
              <a:lnSpc>
                <a:spcPct val="110000"/>
              </a:lnSpc>
              <a:spcBef>
                <a:spcPts val="0"/>
              </a:spcBef>
            </a:pPr>
            <a:r>
              <a:rPr lang="en-US" dirty="0"/>
              <a:t>Introduction and Scope</a:t>
            </a:r>
          </a:p>
          <a:p>
            <a:pPr>
              <a:lnSpc>
                <a:spcPct val="110000"/>
              </a:lnSpc>
              <a:spcBef>
                <a:spcPts val="0"/>
              </a:spcBef>
            </a:pPr>
            <a:r>
              <a:rPr lang="en-US" dirty="0"/>
              <a:t>Abbreviations, Acronyms, Definitions, and Conventions</a:t>
            </a:r>
          </a:p>
          <a:p>
            <a:pPr>
              <a:lnSpc>
                <a:spcPct val="110000"/>
              </a:lnSpc>
              <a:spcBef>
                <a:spcPts val="0"/>
              </a:spcBef>
            </a:pPr>
            <a:r>
              <a:rPr lang="en-US" dirty="0"/>
              <a:t>References</a:t>
            </a:r>
          </a:p>
          <a:p>
            <a:pPr>
              <a:lnSpc>
                <a:spcPct val="110000"/>
              </a:lnSpc>
              <a:spcBef>
                <a:spcPts val="0"/>
              </a:spcBef>
            </a:pPr>
            <a:r>
              <a:rPr lang="en-US" dirty="0"/>
              <a:t>Identifiers</a:t>
            </a:r>
          </a:p>
          <a:p>
            <a:pPr>
              <a:lnSpc>
                <a:spcPct val="110000"/>
              </a:lnSpc>
              <a:spcBef>
                <a:spcPts val="0"/>
              </a:spcBef>
            </a:pPr>
            <a:r>
              <a:rPr lang="en-US" dirty="0"/>
              <a:t>Network Reference Model</a:t>
            </a:r>
          </a:p>
          <a:p>
            <a:pPr lvl="1">
              <a:lnSpc>
                <a:spcPct val="110000"/>
              </a:lnSpc>
              <a:spcBef>
                <a:spcPts val="0"/>
              </a:spcBef>
            </a:pPr>
            <a:r>
              <a:rPr lang="en-US" dirty="0"/>
              <a:t>Overview</a:t>
            </a:r>
          </a:p>
          <a:p>
            <a:pPr lvl="1">
              <a:lnSpc>
                <a:spcPct val="110000"/>
              </a:lnSpc>
              <a:spcBef>
                <a:spcPts val="0"/>
              </a:spcBef>
            </a:pPr>
            <a:r>
              <a:rPr lang="en-US" dirty="0"/>
              <a:t>Reference Points</a:t>
            </a:r>
          </a:p>
          <a:p>
            <a:pPr lvl="1">
              <a:lnSpc>
                <a:spcPct val="110000"/>
              </a:lnSpc>
              <a:spcBef>
                <a:spcPts val="0"/>
              </a:spcBef>
            </a:pPr>
            <a:r>
              <a:rPr lang="en-US" dirty="0"/>
              <a:t>Access Network Control Architecture</a:t>
            </a:r>
          </a:p>
          <a:p>
            <a:pPr lvl="2">
              <a:lnSpc>
                <a:spcPct val="110000"/>
              </a:lnSpc>
              <a:spcBef>
                <a:spcPts val="0"/>
              </a:spcBef>
            </a:pPr>
            <a:r>
              <a:rPr lang="en-US" dirty="0"/>
              <a:t>Multiple deployment scenarios including backhaul</a:t>
            </a:r>
          </a:p>
          <a:p>
            <a:pPr>
              <a:lnSpc>
                <a:spcPct val="110000"/>
              </a:lnSpc>
              <a:spcBef>
                <a:spcPts val="0"/>
              </a:spcBef>
            </a:pPr>
            <a:r>
              <a:rPr lang="en-US" dirty="0"/>
              <a:t>Functional Design and Decomposition</a:t>
            </a:r>
          </a:p>
          <a:p>
            <a:pPr lvl="1">
              <a:lnSpc>
                <a:spcPct val="110000"/>
              </a:lnSpc>
              <a:spcBef>
                <a:spcPts val="0"/>
              </a:spcBef>
            </a:pPr>
            <a:r>
              <a:rPr lang="en-US" dirty="0"/>
              <a:t>Access network setup</a:t>
            </a:r>
          </a:p>
          <a:p>
            <a:pPr lvl="1">
              <a:lnSpc>
                <a:spcPct val="110000"/>
              </a:lnSpc>
              <a:spcBef>
                <a:spcPts val="0"/>
              </a:spcBef>
            </a:pPr>
            <a:r>
              <a:rPr lang="en-US" dirty="0"/>
              <a:t>Access network discovery and selection</a:t>
            </a:r>
          </a:p>
          <a:p>
            <a:pPr lvl="1">
              <a:lnSpc>
                <a:spcPct val="110000"/>
              </a:lnSpc>
              <a:spcBef>
                <a:spcPts val="0"/>
              </a:spcBef>
            </a:pPr>
            <a:r>
              <a:rPr lang="en-US" dirty="0" smtClean="0"/>
              <a:t>Association </a:t>
            </a:r>
            <a:r>
              <a:rPr lang="en-US" dirty="0"/>
              <a:t>and Disassociaiton</a:t>
            </a:r>
          </a:p>
          <a:p>
            <a:pPr lvl="1">
              <a:lnSpc>
                <a:spcPct val="110000"/>
              </a:lnSpc>
              <a:spcBef>
                <a:spcPts val="0"/>
              </a:spcBef>
            </a:pPr>
            <a:r>
              <a:rPr lang="en-US" dirty="0"/>
              <a:t>Authentication and Trust Establishment</a:t>
            </a:r>
          </a:p>
          <a:p>
            <a:pPr lvl="1">
              <a:lnSpc>
                <a:spcPct val="110000"/>
              </a:lnSpc>
              <a:spcBef>
                <a:spcPts val="0"/>
              </a:spcBef>
            </a:pPr>
            <a:r>
              <a:rPr lang="en-US" dirty="0" err="1"/>
              <a:t>Datapath</a:t>
            </a:r>
            <a:r>
              <a:rPr lang="en-US" dirty="0"/>
              <a:t> establishment, </a:t>
            </a:r>
            <a:r>
              <a:rPr lang="en-US" dirty="0" smtClean="0"/>
              <a:t>relocation </a:t>
            </a:r>
            <a:r>
              <a:rPr lang="en-US" dirty="0"/>
              <a:t>and teardown</a:t>
            </a:r>
          </a:p>
          <a:p>
            <a:pPr lvl="1">
              <a:lnSpc>
                <a:spcPct val="110000"/>
              </a:lnSpc>
              <a:spcBef>
                <a:spcPts val="0"/>
              </a:spcBef>
            </a:pPr>
            <a:r>
              <a:rPr lang="en-US" dirty="0"/>
              <a:t>Authorization, QoS and policy control</a:t>
            </a:r>
          </a:p>
          <a:p>
            <a:pPr lvl="1">
              <a:lnSpc>
                <a:spcPct val="110000"/>
              </a:lnSpc>
              <a:spcBef>
                <a:spcPts val="0"/>
              </a:spcBef>
            </a:pPr>
            <a:r>
              <a:rPr lang="en-US" dirty="0"/>
              <a:t>Accounting and </a:t>
            </a:r>
            <a:r>
              <a:rPr lang="en-US" dirty="0" smtClean="0"/>
              <a:t>monitoring</a:t>
            </a:r>
          </a:p>
          <a:p>
            <a:pPr lvl="1">
              <a:lnSpc>
                <a:spcPct val="110000"/>
              </a:lnSpc>
              <a:spcBef>
                <a:spcPts val="0"/>
              </a:spcBef>
            </a:pPr>
            <a:r>
              <a:rPr lang="en-US" b="1" dirty="0" smtClean="0">
                <a:solidFill>
                  <a:srgbClr val="FF0000"/>
                </a:solidFill>
              </a:rPr>
              <a:t>Fault diagnostics and maintenance (</a:t>
            </a:r>
            <a:r>
              <a:rPr lang="en-US" b="1" dirty="0" err="1" smtClean="0">
                <a:solidFill>
                  <a:srgbClr val="FF0000"/>
                </a:solidFill>
              </a:rPr>
              <a:t>FDM</a:t>
            </a:r>
            <a:r>
              <a:rPr lang="en-US" b="1" dirty="0" smtClean="0">
                <a:solidFill>
                  <a:srgbClr val="FF0000"/>
                </a:solidFill>
              </a:rPr>
              <a:t>)</a:t>
            </a:r>
            <a:endParaRPr lang="en-US" b="1" dirty="0">
              <a:solidFill>
                <a:srgbClr val="FF0000"/>
              </a:solidFill>
            </a:endParaRPr>
          </a:p>
          <a:p>
            <a:pPr>
              <a:lnSpc>
                <a:spcPct val="110000"/>
              </a:lnSpc>
              <a:spcBef>
                <a:spcPts val="0"/>
              </a:spcBef>
            </a:pPr>
            <a:r>
              <a:rPr lang="en-US" i="1" dirty="0"/>
              <a:t>SDN Abstraction	</a:t>
            </a:r>
          </a:p>
          <a:p>
            <a:pPr>
              <a:lnSpc>
                <a:spcPct val="110000"/>
              </a:lnSpc>
              <a:spcBef>
                <a:spcPts val="0"/>
              </a:spcBef>
            </a:pPr>
            <a:r>
              <a:rPr lang="en-US" dirty="0" smtClean="0"/>
              <a:t>Annex</a:t>
            </a:r>
            <a:r>
              <a:rPr lang="en-US" dirty="0"/>
              <a:t>:</a:t>
            </a:r>
          </a:p>
          <a:p>
            <a:pPr lvl="1">
              <a:lnSpc>
                <a:spcPct val="110000"/>
              </a:lnSpc>
              <a:spcBef>
                <a:spcPts val="0"/>
              </a:spcBef>
            </a:pPr>
            <a:r>
              <a:rPr lang="en-US" dirty="0" smtClean="0"/>
              <a:t>Privacy Engineering</a:t>
            </a:r>
          </a:p>
          <a:p>
            <a:pPr lvl="1">
              <a:lnSpc>
                <a:spcPct val="110000"/>
              </a:lnSpc>
              <a:spcBef>
                <a:spcPts val="0"/>
              </a:spcBef>
            </a:pPr>
            <a:r>
              <a:rPr lang="en-US" dirty="0" smtClean="0"/>
              <a:t>Tenets </a:t>
            </a:r>
            <a:r>
              <a:rPr lang="en-US" dirty="0"/>
              <a:t>(Informative)</a:t>
            </a:r>
          </a:p>
        </p:txBody>
      </p:sp>
    </p:spTree>
    <p:extLst>
      <p:ext uri="{BB962C8B-B14F-4D97-AF65-F5344CB8AC3E}">
        <p14:creationId xmlns:p14="http://schemas.microsoft.com/office/powerpoint/2010/main" val="3639157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FDM</a:t>
            </a:r>
            <a:r>
              <a:rPr lang="en-US" altLang="zh-CN" dirty="0" smtClean="0"/>
              <a:t> Chapter </a:t>
            </a:r>
            <a:r>
              <a:rPr lang="en-US" altLang="zh-CN" dirty="0" err="1"/>
              <a:t>ToC</a:t>
            </a:r>
            <a:endParaRPr lang="zh-CN" altLang="en-US" dirty="0"/>
          </a:p>
        </p:txBody>
      </p:sp>
      <p:sp>
        <p:nvSpPr>
          <p:cNvPr id="3" name="内容占位符 2"/>
          <p:cNvSpPr>
            <a:spLocks noGrp="1"/>
          </p:cNvSpPr>
          <p:nvPr>
            <p:ph idx="1"/>
          </p:nvPr>
        </p:nvSpPr>
        <p:spPr/>
        <p:txBody>
          <a:bodyPr/>
          <a:lstStyle/>
          <a:p>
            <a:r>
              <a:rPr lang="en-US" altLang="zh-CN" dirty="0" smtClean="0"/>
              <a:t>Introduction</a:t>
            </a:r>
            <a:endParaRPr lang="en-US" altLang="zh-CN" dirty="0"/>
          </a:p>
          <a:p>
            <a:r>
              <a:rPr lang="en-US" altLang="zh-CN" dirty="0" smtClean="0"/>
              <a:t>Roles </a:t>
            </a:r>
            <a:r>
              <a:rPr lang="en-US" altLang="zh-CN" dirty="0"/>
              <a:t>and identifiers</a:t>
            </a:r>
          </a:p>
          <a:p>
            <a:r>
              <a:rPr lang="en-US" altLang="zh-CN" dirty="0" smtClean="0"/>
              <a:t>Use cases</a:t>
            </a:r>
            <a:endParaRPr lang="en-US" altLang="zh-CN" dirty="0"/>
          </a:p>
          <a:p>
            <a:r>
              <a:rPr lang="en-US" altLang="zh-CN" dirty="0" smtClean="0"/>
              <a:t>Functional requirements</a:t>
            </a:r>
            <a:endParaRPr lang="en-US" altLang="zh-CN" dirty="0"/>
          </a:p>
          <a:p>
            <a:r>
              <a:rPr lang="en-US" altLang="zh-CN" dirty="0" smtClean="0"/>
              <a:t>Specific attributes</a:t>
            </a:r>
            <a:endParaRPr lang="en-US" altLang="zh-CN" dirty="0"/>
          </a:p>
          <a:p>
            <a:r>
              <a:rPr lang="en-US" altLang="zh-CN" dirty="0" smtClean="0"/>
              <a:t>Specific </a:t>
            </a:r>
            <a:r>
              <a:rPr lang="en-US" altLang="zh-CN" dirty="0"/>
              <a:t>basic functions</a:t>
            </a:r>
          </a:p>
          <a:p>
            <a:r>
              <a:rPr lang="en-US" altLang="zh-CN" dirty="0" smtClean="0"/>
              <a:t>Detailed </a:t>
            </a:r>
            <a:r>
              <a:rPr lang="en-US" altLang="zh-CN" dirty="0"/>
              <a:t>procedures</a:t>
            </a:r>
          </a:p>
          <a:p>
            <a:r>
              <a:rPr lang="en-US" altLang="zh-CN" dirty="0" smtClean="0">
                <a:solidFill>
                  <a:schemeClr val="bg1">
                    <a:lumMod val="65000"/>
                  </a:schemeClr>
                </a:solidFill>
              </a:rPr>
              <a:t>Mapping </a:t>
            </a:r>
            <a:r>
              <a:rPr lang="en-US" altLang="zh-CN" dirty="0">
                <a:solidFill>
                  <a:schemeClr val="bg1">
                    <a:lumMod val="65000"/>
                  </a:schemeClr>
                </a:solidFill>
              </a:rPr>
              <a:t>to IEEE 802 </a:t>
            </a:r>
            <a:r>
              <a:rPr lang="en-US" altLang="zh-CN" dirty="0" smtClean="0">
                <a:solidFill>
                  <a:schemeClr val="bg1">
                    <a:lumMod val="65000"/>
                  </a:schemeClr>
                </a:solidFill>
              </a:rPr>
              <a:t>Technologies</a:t>
            </a:r>
            <a:endParaRPr lang="en-US" altLang="zh-CN" dirty="0">
              <a:solidFill>
                <a:schemeClr val="bg1">
                  <a:lumMod val="65000"/>
                </a:schemeClr>
              </a:solidFill>
            </a:endParaRPr>
          </a:p>
          <a:p>
            <a:endParaRPr lang="zh-CN" altLang="en-US" dirty="0"/>
          </a:p>
        </p:txBody>
      </p:sp>
    </p:spTree>
    <p:extLst>
      <p:ext uri="{BB962C8B-B14F-4D97-AF65-F5344CB8AC3E}">
        <p14:creationId xmlns:p14="http://schemas.microsoft.com/office/powerpoint/2010/main" val="8392487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3" name="内容占位符 2"/>
          <p:cNvSpPr>
            <a:spLocks noGrp="1"/>
          </p:cNvSpPr>
          <p:nvPr>
            <p:ph idx="1"/>
          </p:nvPr>
        </p:nvSpPr>
        <p:spPr/>
        <p:txBody>
          <a:bodyPr/>
          <a:lstStyle/>
          <a:p>
            <a:r>
              <a:rPr lang="en-US" altLang="zh-CN" sz="2000" dirty="0" smtClean="0"/>
              <a:t>Fault diagnosis </a:t>
            </a:r>
            <a:r>
              <a:rPr lang="en-US" altLang="zh-CN" sz="2000" dirty="0"/>
              <a:t>and </a:t>
            </a:r>
            <a:r>
              <a:rPr lang="en-US" altLang="zh-CN" sz="2000" dirty="0" smtClean="0"/>
              <a:t>maintenance (FDM) provides the capabilities useful for detecting, isolating, reporting and mitigation the failures during the life cycle of a terminal session.</a:t>
            </a:r>
          </a:p>
          <a:p>
            <a:r>
              <a:rPr lang="en-US" altLang="zh-CN" sz="2000" dirty="0" smtClean="0"/>
              <a:t>These </a:t>
            </a:r>
            <a:r>
              <a:rPr lang="en-US" altLang="zh-CN" sz="2000" dirty="0"/>
              <a:t>capabilities </a:t>
            </a:r>
            <a:r>
              <a:rPr lang="en-US" altLang="zh-CN" sz="2000" dirty="0" smtClean="0"/>
              <a:t>allow the network operators as well as the service providers to monitor the health of the network, quickly determine the location of failing links or fault conditions, and perform necessary functions to recover the faults.</a:t>
            </a:r>
          </a:p>
        </p:txBody>
      </p:sp>
      <p:sp>
        <p:nvSpPr>
          <p:cNvPr id="5" name="Line 6"/>
          <p:cNvSpPr>
            <a:spLocks noChangeShapeType="1"/>
          </p:cNvSpPr>
          <p:nvPr/>
        </p:nvSpPr>
        <p:spPr bwMode="auto">
          <a:xfrm>
            <a:off x="1898435" y="4451990"/>
            <a:ext cx="54276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mn-lt"/>
            </a:endParaRPr>
          </a:p>
        </p:txBody>
      </p:sp>
      <p:sp>
        <p:nvSpPr>
          <p:cNvPr id="6" name="Line 7"/>
          <p:cNvSpPr>
            <a:spLocks noChangeShapeType="1"/>
          </p:cNvSpPr>
          <p:nvPr/>
        </p:nvSpPr>
        <p:spPr bwMode="auto">
          <a:xfrm>
            <a:off x="1403136" y="5300245"/>
            <a:ext cx="1711325"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mn-lt"/>
            </a:endParaRPr>
          </a:p>
        </p:txBody>
      </p:sp>
      <p:sp>
        <p:nvSpPr>
          <p:cNvPr id="7" name="Line 8"/>
          <p:cNvSpPr>
            <a:spLocks noChangeShapeType="1"/>
          </p:cNvSpPr>
          <p:nvPr/>
        </p:nvSpPr>
        <p:spPr bwMode="auto">
          <a:xfrm>
            <a:off x="6111361" y="5301208"/>
            <a:ext cx="17113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mn-lt"/>
            </a:endParaRPr>
          </a:p>
        </p:txBody>
      </p:sp>
      <p:sp>
        <p:nvSpPr>
          <p:cNvPr id="8" name="Line 10"/>
          <p:cNvSpPr>
            <a:spLocks noChangeShapeType="1"/>
          </p:cNvSpPr>
          <p:nvPr/>
        </p:nvSpPr>
        <p:spPr bwMode="auto">
          <a:xfrm>
            <a:off x="3114461" y="5299620"/>
            <a:ext cx="299671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latin typeface="+mn-lt"/>
            </a:endParaRPr>
          </a:p>
        </p:txBody>
      </p:sp>
      <p:sp>
        <p:nvSpPr>
          <p:cNvPr id="9" name="Rectangle 11"/>
          <p:cNvSpPr>
            <a:spLocks noChangeArrowheads="1"/>
          </p:cNvSpPr>
          <p:nvPr/>
        </p:nvSpPr>
        <p:spPr bwMode="auto">
          <a:xfrm>
            <a:off x="1403136" y="4182115"/>
            <a:ext cx="495300" cy="44401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800">
                <a:latin typeface="+mn-lt"/>
                <a:ea typeface="宋体" charset="0"/>
                <a:cs typeface="宋体" charset="0"/>
              </a:rPr>
              <a:t>TE</a:t>
            </a:r>
            <a:endParaRPr lang="en-US" altLang="zh-CN" sz="1800">
              <a:solidFill>
                <a:schemeClr val="tx1"/>
              </a:solidFill>
              <a:latin typeface="+mn-lt"/>
              <a:ea typeface="宋体" charset="0"/>
              <a:cs typeface="宋体" charset="0"/>
            </a:endParaRPr>
          </a:p>
        </p:txBody>
      </p:sp>
      <p:sp>
        <p:nvSpPr>
          <p:cNvPr id="10" name="Rectangle 19"/>
          <p:cNvSpPr>
            <a:spLocks noChangeArrowheads="1"/>
          </p:cNvSpPr>
          <p:nvPr/>
        </p:nvSpPr>
        <p:spPr bwMode="auto">
          <a:xfrm>
            <a:off x="7327386" y="4182115"/>
            <a:ext cx="989030" cy="44401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800" dirty="0" smtClean="0">
                <a:latin typeface="+mn-lt"/>
                <a:ea typeface="宋体" charset="0"/>
                <a:cs typeface="宋体" charset="0"/>
              </a:rPr>
              <a:t>AR</a:t>
            </a:r>
            <a:endParaRPr lang="en-US" altLang="zh-CN" sz="1800" dirty="0">
              <a:solidFill>
                <a:schemeClr val="tx1"/>
              </a:solidFill>
              <a:latin typeface="+mn-lt"/>
              <a:ea typeface="宋体" charset="0"/>
              <a:cs typeface="宋体" charset="0"/>
            </a:endParaRPr>
          </a:p>
        </p:txBody>
      </p:sp>
      <p:sp>
        <p:nvSpPr>
          <p:cNvPr id="11" name="Rectangle 22"/>
          <p:cNvSpPr>
            <a:spLocks noChangeArrowheads="1"/>
          </p:cNvSpPr>
          <p:nvPr/>
        </p:nvSpPr>
        <p:spPr bwMode="auto">
          <a:xfrm>
            <a:off x="2619161" y="4182115"/>
            <a:ext cx="990600" cy="44401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800" dirty="0">
                <a:latin typeface="+mn-lt"/>
                <a:ea typeface="宋体" charset="0"/>
                <a:cs typeface="宋体" charset="0"/>
              </a:rPr>
              <a:t>NA</a:t>
            </a:r>
            <a:endParaRPr lang="en-US" altLang="zh-CN" sz="1800" dirty="0">
              <a:solidFill>
                <a:schemeClr val="tx1"/>
              </a:solidFill>
              <a:latin typeface="+mn-lt"/>
              <a:ea typeface="宋体" charset="0"/>
              <a:cs typeface="宋体" charset="0"/>
            </a:endParaRPr>
          </a:p>
        </p:txBody>
      </p:sp>
      <p:sp>
        <p:nvSpPr>
          <p:cNvPr id="12" name="Rectangle 36"/>
          <p:cNvSpPr>
            <a:spLocks noChangeArrowheads="1"/>
          </p:cNvSpPr>
          <p:nvPr/>
        </p:nvSpPr>
        <p:spPr bwMode="auto">
          <a:xfrm>
            <a:off x="1403136" y="5153759"/>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3" name="Rectangle 37"/>
          <p:cNvSpPr>
            <a:spLocks noChangeArrowheads="1"/>
          </p:cNvSpPr>
          <p:nvPr/>
        </p:nvSpPr>
        <p:spPr bwMode="auto">
          <a:xfrm>
            <a:off x="2619161" y="5153759"/>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4" name="Rectangle 38"/>
          <p:cNvSpPr>
            <a:spLocks noChangeArrowheads="1"/>
          </p:cNvSpPr>
          <p:nvPr/>
        </p:nvSpPr>
        <p:spPr bwMode="auto">
          <a:xfrm>
            <a:off x="3114461" y="5153135"/>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5" name="Rectangle 39"/>
          <p:cNvSpPr>
            <a:spLocks noChangeArrowheads="1"/>
          </p:cNvSpPr>
          <p:nvPr/>
        </p:nvSpPr>
        <p:spPr bwMode="auto">
          <a:xfrm>
            <a:off x="5616061" y="5153135"/>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6" name="Rectangle 40"/>
          <p:cNvSpPr>
            <a:spLocks noChangeArrowheads="1"/>
          </p:cNvSpPr>
          <p:nvPr/>
        </p:nvSpPr>
        <p:spPr bwMode="auto">
          <a:xfrm>
            <a:off x="6111361" y="5154722"/>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7" name="Rectangle 41"/>
          <p:cNvSpPr>
            <a:spLocks noChangeArrowheads="1"/>
          </p:cNvSpPr>
          <p:nvPr/>
        </p:nvSpPr>
        <p:spPr bwMode="auto">
          <a:xfrm>
            <a:off x="7327386" y="5154722"/>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18" name="Rectangle 44"/>
          <p:cNvSpPr>
            <a:spLocks noChangeArrowheads="1"/>
          </p:cNvSpPr>
          <p:nvPr/>
        </p:nvSpPr>
        <p:spPr bwMode="auto">
          <a:xfrm>
            <a:off x="1403136" y="5017234"/>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19" name="Rectangle 45"/>
          <p:cNvSpPr>
            <a:spLocks noChangeArrowheads="1"/>
          </p:cNvSpPr>
          <p:nvPr/>
        </p:nvSpPr>
        <p:spPr bwMode="auto">
          <a:xfrm>
            <a:off x="2619161" y="5017234"/>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20" name="Rectangle 46"/>
          <p:cNvSpPr>
            <a:spLocks noChangeArrowheads="1"/>
          </p:cNvSpPr>
          <p:nvPr/>
        </p:nvSpPr>
        <p:spPr bwMode="auto">
          <a:xfrm>
            <a:off x="3114461" y="5016610"/>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21" name="Rectangle 47"/>
          <p:cNvSpPr>
            <a:spLocks noChangeArrowheads="1"/>
          </p:cNvSpPr>
          <p:nvPr/>
        </p:nvSpPr>
        <p:spPr bwMode="auto">
          <a:xfrm>
            <a:off x="5616061" y="5016610"/>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22" name="Rectangle 48"/>
          <p:cNvSpPr>
            <a:spLocks noChangeArrowheads="1"/>
          </p:cNvSpPr>
          <p:nvPr/>
        </p:nvSpPr>
        <p:spPr bwMode="auto">
          <a:xfrm>
            <a:off x="6111361" y="5018197"/>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23" name="Rectangle 49"/>
          <p:cNvSpPr>
            <a:spLocks noChangeArrowheads="1"/>
          </p:cNvSpPr>
          <p:nvPr/>
        </p:nvSpPr>
        <p:spPr bwMode="auto">
          <a:xfrm>
            <a:off x="7327386" y="5018197"/>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sp>
        <p:nvSpPr>
          <p:cNvPr id="24" name="Rectangle 52"/>
          <p:cNvSpPr>
            <a:spLocks noChangeArrowheads="1"/>
          </p:cNvSpPr>
          <p:nvPr/>
        </p:nvSpPr>
        <p:spPr bwMode="auto">
          <a:xfrm>
            <a:off x="1403136" y="4882297"/>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dirty="0">
                <a:solidFill>
                  <a:schemeClr val="tx1"/>
                </a:solidFill>
                <a:latin typeface="+mn-lt"/>
                <a:ea typeface="宋体" charset="0"/>
                <a:cs typeface="宋体" charset="0"/>
              </a:rPr>
              <a:t>IP</a:t>
            </a:r>
          </a:p>
        </p:txBody>
      </p:sp>
      <p:sp>
        <p:nvSpPr>
          <p:cNvPr id="25" name="Rectangle 57"/>
          <p:cNvSpPr>
            <a:spLocks noChangeArrowheads="1"/>
          </p:cNvSpPr>
          <p:nvPr/>
        </p:nvSpPr>
        <p:spPr bwMode="auto">
          <a:xfrm>
            <a:off x="7327386" y="4883260"/>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IP</a:t>
            </a:r>
          </a:p>
        </p:txBody>
      </p:sp>
      <p:pic>
        <p:nvPicPr>
          <p:cNvPr id="26" name="Picture 372" descr="switch"/>
          <p:cNvPicPr>
            <a:picLocks noChangeAspect="1" noChangeArrowheads="1"/>
          </p:cNvPicPr>
          <p:nvPr/>
        </p:nvPicPr>
        <p:blipFill>
          <a:blip r:embed="rId3"/>
          <a:srcRect/>
          <a:stretch>
            <a:fillRect/>
          </a:stretch>
        </p:blipFill>
        <p:spPr bwMode="auto">
          <a:xfrm>
            <a:off x="4347824" y="4331265"/>
            <a:ext cx="503237" cy="252412"/>
          </a:xfrm>
          <a:prstGeom prst="rect">
            <a:avLst/>
          </a:prstGeom>
          <a:noFill/>
        </p:spPr>
      </p:pic>
      <p:sp>
        <p:nvSpPr>
          <p:cNvPr id="27" name="Rectangle 39"/>
          <p:cNvSpPr>
            <a:spLocks noChangeArrowheads="1"/>
          </p:cNvSpPr>
          <p:nvPr/>
        </p:nvSpPr>
        <p:spPr bwMode="auto">
          <a:xfrm>
            <a:off x="4131061" y="5155772"/>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28" name="Rectangle 40"/>
          <p:cNvSpPr>
            <a:spLocks noChangeArrowheads="1"/>
          </p:cNvSpPr>
          <p:nvPr/>
        </p:nvSpPr>
        <p:spPr bwMode="auto">
          <a:xfrm>
            <a:off x="4626361" y="5157359"/>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PHY</a:t>
            </a:r>
          </a:p>
        </p:txBody>
      </p:sp>
      <p:sp>
        <p:nvSpPr>
          <p:cNvPr id="29" name="Rectangle 47"/>
          <p:cNvSpPr>
            <a:spLocks noChangeArrowheads="1"/>
          </p:cNvSpPr>
          <p:nvPr/>
        </p:nvSpPr>
        <p:spPr bwMode="auto">
          <a:xfrm>
            <a:off x="4131061" y="5019247"/>
            <a:ext cx="495300" cy="13493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solidFill>
                  <a:schemeClr val="tx1"/>
                </a:solidFill>
                <a:latin typeface="+mn-lt"/>
                <a:ea typeface="宋体" charset="0"/>
                <a:cs typeface="宋体" charset="0"/>
              </a:rPr>
              <a:t>DLL</a:t>
            </a:r>
          </a:p>
        </p:txBody>
      </p:sp>
      <p:sp>
        <p:nvSpPr>
          <p:cNvPr id="30" name="Rectangle 48"/>
          <p:cNvSpPr>
            <a:spLocks noChangeArrowheads="1"/>
          </p:cNvSpPr>
          <p:nvPr/>
        </p:nvSpPr>
        <p:spPr bwMode="auto">
          <a:xfrm>
            <a:off x="4626361" y="5020834"/>
            <a:ext cx="495300" cy="1349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hangingPunct="0"/>
            <a:r>
              <a:rPr lang="en-US" altLang="zh-CN" sz="1000">
                <a:latin typeface="+mn-lt"/>
                <a:ea typeface="宋体" charset="0"/>
                <a:cs typeface="宋体" charset="0"/>
              </a:rPr>
              <a:t>DLL</a:t>
            </a:r>
            <a:endParaRPr lang="en-US" altLang="zh-CN" sz="1000">
              <a:solidFill>
                <a:schemeClr val="tx1"/>
              </a:solidFill>
              <a:latin typeface="+mn-lt"/>
              <a:ea typeface="宋体" charset="0"/>
              <a:cs typeface="宋体" charset="0"/>
            </a:endParaRPr>
          </a:p>
        </p:txBody>
      </p:sp>
      <p:pic>
        <p:nvPicPr>
          <p:cNvPr id="31" name="Picture 372" descr="switch"/>
          <p:cNvPicPr>
            <a:picLocks noChangeAspect="1" noChangeArrowheads="1"/>
          </p:cNvPicPr>
          <p:nvPr/>
        </p:nvPicPr>
        <p:blipFill>
          <a:blip r:embed="rId3"/>
          <a:srcRect/>
          <a:stretch>
            <a:fillRect/>
          </a:stretch>
        </p:blipFill>
        <p:spPr bwMode="auto">
          <a:xfrm>
            <a:off x="5841141" y="4331096"/>
            <a:ext cx="503237" cy="252412"/>
          </a:xfrm>
          <a:prstGeom prst="rect">
            <a:avLst/>
          </a:prstGeom>
          <a:noFill/>
        </p:spPr>
      </p:pic>
      <p:sp>
        <p:nvSpPr>
          <p:cNvPr id="32" name="Rectangle 22"/>
          <p:cNvSpPr>
            <a:spLocks noChangeArrowheads="1"/>
          </p:cNvSpPr>
          <p:nvPr/>
        </p:nvSpPr>
        <p:spPr bwMode="auto">
          <a:xfrm>
            <a:off x="4040941" y="4176084"/>
            <a:ext cx="2610289" cy="450050"/>
          </a:xfrm>
          <a:prstGeom prst="rect">
            <a:avLst/>
          </a:prstGeom>
          <a:noFill/>
          <a:ln w="9525">
            <a:solidFill>
              <a:schemeClr val="tx1"/>
            </a:solidFill>
            <a:miter lim="800000"/>
            <a:headEnd/>
            <a:tailEnd/>
          </a:ln>
          <a:effectLst/>
          <a:extLst/>
        </p:spPr>
        <p:txBody>
          <a:bodyPr wrap="none" tIns="0" anchor="t" anchorCtr="1"/>
          <a:lstStyle/>
          <a:p>
            <a:pPr algn="ctr" eaLnBrk="0" hangingPunct="0"/>
            <a:r>
              <a:rPr lang="en-US" altLang="zh-CN" sz="1800" dirty="0">
                <a:latin typeface="+mn-lt"/>
                <a:ea typeface="宋体" charset="0"/>
                <a:cs typeface="宋体" charset="0"/>
              </a:rPr>
              <a:t>BH</a:t>
            </a:r>
            <a:endParaRPr lang="en-US" altLang="zh-CN" sz="1800" dirty="0">
              <a:solidFill>
                <a:schemeClr val="tx1"/>
              </a:solidFill>
              <a:latin typeface="+mn-lt"/>
              <a:ea typeface="宋体" charset="0"/>
              <a:cs typeface="宋体" charset="0"/>
            </a:endParaRPr>
          </a:p>
        </p:txBody>
      </p:sp>
      <p:cxnSp>
        <p:nvCxnSpPr>
          <p:cNvPr id="34" name="直接箭头连接符 33"/>
          <p:cNvCxnSpPr/>
          <p:nvPr/>
        </p:nvCxnSpPr>
        <p:spPr bwMode="auto">
          <a:xfrm>
            <a:off x="1403136" y="5517232"/>
            <a:ext cx="1711325"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35" name="TextBox 34"/>
          <p:cNvSpPr txBox="1"/>
          <p:nvPr/>
        </p:nvSpPr>
        <p:spPr>
          <a:xfrm>
            <a:off x="2051720" y="5517232"/>
            <a:ext cx="655195" cy="276999"/>
          </a:xfrm>
          <a:prstGeom prst="rect">
            <a:avLst/>
          </a:prstGeom>
          <a:noFill/>
        </p:spPr>
        <p:txBody>
          <a:bodyPr wrap="square" rtlCol="0">
            <a:spAutoFit/>
          </a:bodyPr>
          <a:lstStyle/>
          <a:p>
            <a:r>
              <a:rPr lang="en-US" altLang="zh-CN" dirty="0" smtClean="0"/>
              <a:t>LAN</a:t>
            </a:r>
            <a:endParaRPr lang="zh-CN" altLang="en-US" dirty="0"/>
          </a:p>
        </p:txBody>
      </p:sp>
      <p:cxnSp>
        <p:nvCxnSpPr>
          <p:cNvPr id="37" name="直接箭头连接符 36"/>
          <p:cNvCxnSpPr/>
          <p:nvPr/>
        </p:nvCxnSpPr>
        <p:spPr bwMode="auto">
          <a:xfrm>
            <a:off x="3114461" y="5517232"/>
            <a:ext cx="3536769"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39" name="TextBox 38"/>
          <p:cNvSpPr txBox="1"/>
          <p:nvPr/>
        </p:nvSpPr>
        <p:spPr>
          <a:xfrm>
            <a:off x="4708893" y="5517232"/>
            <a:ext cx="1402468" cy="276999"/>
          </a:xfrm>
          <a:prstGeom prst="rect">
            <a:avLst/>
          </a:prstGeom>
          <a:noFill/>
        </p:spPr>
        <p:txBody>
          <a:bodyPr wrap="square" rtlCol="0">
            <a:spAutoFit/>
          </a:bodyPr>
          <a:lstStyle/>
          <a:p>
            <a:r>
              <a:rPr lang="en-US" altLang="zh-CN" dirty="0" smtClean="0"/>
              <a:t>Access Network</a:t>
            </a:r>
            <a:endParaRPr lang="zh-CN" altLang="en-US" dirty="0"/>
          </a:p>
        </p:txBody>
      </p:sp>
      <p:cxnSp>
        <p:nvCxnSpPr>
          <p:cNvPr id="40" name="直接箭头连接符 39"/>
          <p:cNvCxnSpPr/>
          <p:nvPr/>
        </p:nvCxnSpPr>
        <p:spPr bwMode="auto">
          <a:xfrm>
            <a:off x="1403136" y="5933920"/>
            <a:ext cx="5248094"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1" name="TextBox 40"/>
          <p:cNvSpPr txBox="1"/>
          <p:nvPr/>
        </p:nvSpPr>
        <p:spPr>
          <a:xfrm>
            <a:off x="2997568" y="5933920"/>
            <a:ext cx="655195" cy="276999"/>
          </a:xfrm>
          <a:prstGeom prst="rect">
            <a:avLst/>
          </a:prstGeom>
          <a:noFill/>
        </p:spPr>
        <p:txBody>
          <a:bodyPr wrap="square" rtlCol="0">
            <a:spAutoFit/>
          </a:bodyPr>
          <a:lstStyle/>
          <a:p>
            <a:r>
              <a:rPr lang="en-US" altLang="zh-CN" dirty="0" smtClean="0"/>
              <a:t>MAN</a:t>
            </a:r>
            <a:endParaRPr lang="zh-CN" altLang="en-US" dirty="0"/>
          </a:p>
        </p:txBody>
      </p:sp>
      <p:cxnSp>
        <p:nvCxnSpPr>
          <p:cNvPr id="38" name="直接箭头连接符 37"/>
          <p:cNvCxnSpPr/>
          <p:nvPr/>
        </p:nvCxnSpPr>
        <p:spPr bwMode="auto">
          <a:xfrm>
            <a:off x="1403648" y="6320353"/>
            <a:ext cx="64440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2" name="TextBox 41"/>
          <p:cNvSpPr txBox="1"/>
          <p:nvPr/>
        </p:nvSpPr>
        <p:spPr>
          <a:xfrm>
            <a:off x="2998080" y="6320353"/>
            <a:ext cx="655195" cy="276999"/>
          </a:xfrm>
          <a:prstGeom prst="rect">
            <a:avLst/>
          </a:prstGeom>
          <a:noFill/>
        </p:spPr>
        <p:txBody>
          <a:bodyPr wrap="square" rtlCol="0">
            <a:spAutoFit/>
          </a:bodyPr>
          <a:lstStyle/>
          <a:p>
            <a:r>
              <a:rPr lang="en-US" altLang="zh-CN" dirty="0" smtClean="0"/>
              <a:t>RAN</a:t>
            </a:r>
            <a:endParaRPr lang="zh-CN" altLang="en-US" dirty="0"/>
          </a:p>
        </p:txBody>
      </p:sp>
    </p:spTree>
    <p:extLst>
      <p:ext uri="{BB962C8B-B14F-4D97-AF65-F5344CB8AC3E}">
        <p14:creationId xmlns:p14="http://schemas.microsoft.com/office/powerpoint/2010/main" val="994396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Fault</a:t>
            </a:r>
            <a:endParaRPr lang="zh-CN" altLang="en-US" dirty="0"/>
          </a:p>
        </p:txBody>
      </p:sp>
      <p:sp>
        <p:nvSpPr>
          <p:cNvPr id="3" name="内容占位符 2"/>
          <p:cNvSpPr>
            <a:spLocks noGrp="1"/>
          </p:cNvSpPr>
          <p:nvPr>
            <p:ph idx="1"/>
          </p:nvPr>
        </p:nvSpPr>
        <p:spPr/>
        <p:txBody>
          <a:bodyPr/>
          <a:lstStyle/>
          <a:p>
            <a:pPr lvl="0"/>
            <a:r>
              <a:rPr lang="en-US" altLang="zh-CN" sz="2400" b="1" dirty="0">
                <a:solidFill>
                  <a:prstClr val="black"/>
                </a:solidFill>
              </a:rPr>
              <a:t>Fault</a:t>
            </a:r>
            <a:r>
              <a:rPr lang="en-US" altLang="zh-CN" sz="2400" dirty="0">
                <a:solidFill>
                  <a:prstClr val="black"/>
                </a:solidFill>
              </a:rPr>
              <a:t> denotes a deviation of a system from normal operation, which may result in the loss of operational capabilities of the element or the loss of redundancy in case of a redundant </a:t>
            </a:r>
            <a:r>
              <a:rPr lang="en-US" altLang="zh-CN" sz="2400" dirty="0" smtClean="0">
                <a:solidFill>
                  <a:prstClr val="black"/>
                </a:solidFill>
              </a:rPr>
              <a:t>configuration.</a:t>
            </a:r>
          </a:p>
          <a:p>
            <a:pPr lvl="1"/>
            <a:r>
              <a:rPr lang="en-US" altLang="zh-CN" sz="1900" dirty="0">
                <a:solidFill>
                  <a:prstClr val="black"/>
                </a:solidFill>
              </a:rPr>
              <a:t>Fault may occur on a </a:t>
            </a:r>
            <a:r>
              <a:rPr lang="en-US" altLang="zh-CN" sz="1900" dirty="0" smtClean="0">
                <a:solidFill>
                  <a:prstClr val="black"/>
                </a:solidFill>
              </a:rPr>
              <a:t>network element (NE) </a:t>
            </a:r>
            <a:r>
              <a:rPr lang="en-US" altLang="zh-CN" sz="1900" dirty="0">
                <a:solidFill>
                  <a:prstClr val="black"/>
                </a:solidFill>
              </a:rPr>
              <a:t>and cause the malfunction of the logical and physical resources and will, in severe cases, lead to the complete unavailability of the respective NE.</a:t>
            </a:r>
          </a:p>
          <a:p>
            <a:pPr lvl="1"/>
            <a:r>
              <a:rPr lang="en-US" altLang="zh-CN" sz="1900" dirty="0">
                <a:solidFill>
                  <a:prstClr val="black"/>
                </a:solidFill>
              </a:rPr>
              <a:t>Fault may occur on a </a:t>
            </a:r>
            <a:r>
              <a:rPr lang="en-US" altLang="zh-CN" sz="1900" dirty="0" smtClean="0">
                <a:solidFill>
                  <a:prstClr val="black"/>
                </a:solidFill>
              </a:rPr>
              <a:t>link and </a:t>
            </a:r>
            <a:r>
              <a:rPr lang="en-US" altLang="zh-CN" sz="1900" dirty="0">
                <a:solidFill>
                  <a:prstClr val="black"/>
                </a:solidFill>
              </a:rPr>
              <a:t>cause </a:t>
            </a:r>
            <a:r>
              <a:rPr lang="en-US" altLang="zh-CN" sz="1900" dirty="0" smtClean="0">
                <a:solidFill>
                  <a:prstClr val="black"/>
                </a:solidFill>
              </a:rPr>
              <a:t>communication </a:t>
            </a:r>
            <a:r>
              <a:rPr lang="en-US" altLang="zh-CN" sz="1900" dirty="0">
                <a:solidFill>
                  <a:prstClr val="black"/>
                </a:solidFill>
              </a:rPr>
              <a:t>performance deterioration thus affect </a:t>
            </a:r>
            <a:r>
              <a:rPr lang="en-US" altLang="zh-CN" sz="1900" dirty="0" smtClean="0">
                <a:solidFill>
                  <a:prstClr val="black"/>
                </a:solidFill>
              </a:rPr>
              <a:t>quality of service.</a:t>
            </a:r>
            <a:endParaRPr lang="en-US" altLang="zh-CN" sz="1900" dirty="0">
              <a:solidFill>
                <a:prstClr val="black"/>
              </a:solidFill>
            </a:endParaRPr>
          </a:p>
          <a:p>
            <a:pPr lvl="1"/>
            <a:r>
              <a:rPr lang="en-US" altLang="zh-CN" sz="1900" dirty="0">
                <a:solidFill>
                  <a:prstClr val="black"/>
                </a:solidFill>
              </a:rPr>
              <a:t>Fault may occur along a data path which is established to carry user payload between the terminal and access router, or between the terminal and another terminal, and affects the end-to-end connectivity.</a:t>
            </a:r>
          </a:p>
          <a:p>
            <a:pPr lvl="1"/>
            <a:endParaRPr lang="en-US" altLang="zh-CN" sz="1800" dirty="0" smtClean="0">
              <a:solidFill>
                <a:prstClr val="black"/>
              </a:solidFill>
            </a:endParaRPr>
          </a:p>
        </p:txBody>
      </p:sp>
    </p:spTree>
    <p:extLst>
      <p:ext uri="{BB962C8B-B14F-4D97-AF65-F5344CB8AC3E}">
        <p14:creationId xmlns:p14="http://schemas.microsoft.com/office/powerpoint/2010/main" val="34396308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Alarm</a:t>
            </a:r>
            <a:endParaRPr lang="zh-CN" altLang="en-US" dirty="0"/>
          </a:p>
        </p:txBody>
      </p:sp>
      <p:sp>
        <p:nvSpPr>
          <p:cNvPr id="3" name="内容占位符 2"/>
          <p:cNvSpPr>
            <a:spLocks noGrp="1"/>
          </p:cNvSpPr>
          <p:nvPr>
            <p:ph idx="1"/>
          </p:nvPr>
        </p:nvSpPr>
        <p:spPr/>
        <p:txBody>
          <a:bodyPr/>
          <a:lstStyle/>
          <a:p>
            <a:pPr lvl="0"/>
            <a:r>
              <a:rPr lang="en-US" altLang="zh-CN" sz="2200" dirty="0">
                <a:solidFill>
                  <a:prstClr val="black"/>
                </a:solidFill>
              </a:rPr>
              <a:t>As a consequence of faults, appropriate </a:t>
            </a:r>
            <a:r>
              <a:rPr lang="en-US" altLang="zh-CN" sz="2200" b="1" dirty="0">
                <a:solidFill>
                  <a:prstClr val="black"/>
                </a:solidFill>
              </a:rPr>
              <a:t>alarms</a:t>
            </a:r>
            <a:r>
              <a:rPr lang="en-US" altLang="zh-CN" sz="2200" dirty="0">
                <a:solidFill>
                  <a:prstClr val="black"/>
                </a:solidFill>
              </a:rPr>
              <a:t> related to the physical or logical resources affected by the faults, shall be generated by a NE</a:t>
            </a:r>
            <a:r>
              <a:rPr lang="en-US" altLang="zh-CN" sz="2200" dirty="0" smtClean="0">
                <a:solidFill>
                  <a:prstClr val="black"/>
                </a:solidFill>
              </a:rPr>
              <a:t>.</a:t>
            </a:r>
            <a:endParaRPr lang="en-US" altLang="zh-CN" sz="2200" dirty="0" smtClean="0"/>
          </a:p>
          <a:p>
            <a:pPr lvl="0"/>
            <a:r>
              <a:rPr lang="en-US" altLang="zh-CN" sz="2200" dirty="0">
                <a:solidFill>
                  <a:prstClr val="black"/>
                </a:solidFill>
              </a:rPr>
              <a:t>An alarm signifies an undesired condition of </a:t>
            </a:r>
            <a:r>
              <a:rPr lang="en-US" altLang="zh-CN" sz="2200" dirty="0" smtClean="0">
                <a:solidFill>
                  <a:prstClr val="black"/>
                </a:solidFill>
              </a:rPr>
              <a:t>network </a:t>
            </a:r>
            <a:r>
              <a:rPr lang="en-US" altLang="zh-CN" sz="2200" dirty="0">
                <a:solidFill>
                  <a:prstClr val="black"/>
                </a:solidFill>
              </a:rPr>
              <a:t>resource </a:t>
            </a:r>
            <a:r>
              <a:rPr lang="en-US" altLang="zh-CN" sz="2200" dirty="0" smtClean="0">
                <a:solidFill>
                  <a:prstClr val="black"/>
                </a:solidFill>
              </a:rPr>
              <a:t>that </a:t>
            </a:r>
            <a:r>
              <a:rPr lang="en-US" altLang="zh-CN" sz="2200" dirty="0">
                <a:solidFill>
                  <a:prstClr val="black"/>
                </a:solidFill>
              </a:rPr>
              <a:t>can be grouped into one of the following </a:t>
            </a:r>
            <a:r>
              <a:rPr lang="en-US" altLang="zh-CN" sz="2200" dirty="0" smtClean="0">
                <a:solidFill>
                  <a:prstClr val="black"/>
                </a:solidFill>
              </a:rPr>
              <a:t>categories [8]:</a:t>
            </a:r>
            <a:endParaRPr lang="en-US" altLang="zh-CN" sz="2200" dirty="0">
              <a:solidFill>
                <a:prstClr val="black"/>
              </a:solidFill>
            </a:endParaRPr>
          </a:p>
          <a:p>
            <a:pPr lvl="1"/>
            <a:r>
              <a:rPr lang="en-US" altLang="zh-CN" sz="1600" dirty="0">
                <a:solidFill>
                  <a:prstClr val="black"/>
                </a:solidFill>
              </a:rPr>
              <a:t>communications alarm type: An alarm of this type is principally associated with the procedures </a:t>
            </a:r>
            <a:r>
              <a:rPr lang="en-US" altLang="zh-CN" sz="1600" dirty="0" smtClean="0">
                <a:solidFill>
                  <a:prstClr val="black"/>
                </a:solidFill>
              </a:rPr>
              <a:t>and/or processes </a:t>
            </a:r>
            <a:r>
              <a:rPr lang="en-US" altLang="zh-CN" sz="1600" dirty="0">
                <a:solidFill>
                  <a:prstClr val="black"/>
                </a:solidFill>
              </a:rPr>
              <a:t>required to convey information from one point to another;</a:t>
            </a:r>
          </a:p>
          <a:p>
            <a:pPr lvl="1"/>
            <a:r>
              <a:rPr lang="en-US" altLang="zh-CN" sz="1600" dirty="0" smtClean="0">
                <a:solidFill>
                  <a:prstClr val="black"/>
                </a:solidFill>
              </a:rPr>
              <a:t>quality </a:t>
            </a:r>
            <a:r>
              <a:rPr lang="en-US" altLang="zh-CN" sz="1600" dirty="0">
                <a:solidFill>
                  <a:prstClr val="black"/>
                </a:solidFill>
              </a:rPr>
              <a:t>of service alarm type: An alarm of this type is principally associated with a degradation in </a:t>
            </a:r>
            <a:r>
              <a:rPr lang="en-US" altLang="zh-CN" sz="1600" dirty="0" smtClean="0">
                <a:solidFill>
                  <a:prstClr val="black"/>
                </a:solidFill>
              </a:rPr>
              <a:t>the quality </a:t>
            </a:r>
            <a:r>
              <a:rPr lang="en-US" altLang="zh-CN" sz="1600" dirty="0">
                <a:solidFill>
                  <a:prstClr val="black"/>
                </a:solidFill>
              </a:rPr>
              <a:t>of a service;</a:t>
            </a:r>
          </a:p>
          <a:p>
            <a:pPr lvl="1"/>
            <a:r>
              <a:rPr lang="en-US" altLang="zh-CN" sz="1600" dirty="0" smtClean="0">
                <a:solidFill>
                  <a:prstClr val="black"/>
                </a:solidFill>
              </a:rPr>
              <a:t>processing </a:t>
            </a:r>
            <a:r>
              <a:rPr lang="en-US" altLang="zh-CN" sz="1600" dirty="0">
                <a:solidFill>
                  <a:prstClr val="black"/>
                </a:solidFill>
              </a:rPr>
              <a:t>error alarm type: An alarm of this type is principally associated with a software or </a:t>
            </a:r>
            <a:r>
              <a:rPr lang="en-US" altLang="zh-CN" sz="1600" dirty="0" smtClean="0">
                <a:solidFill>
                  <a:prstClr val="black"/>
                </a:solidFill>
              </a:rPr>
              <a:t>processing fault</a:t>
            </a:r>
            <a:r>
              <a:rPr lang="en-US" altLang="zh-CN" sz="1600" dirty="0">
                <a:solidFill>
                  <a:prstClr val="black"/>
                </a:solidFill>
              </a:rPr>
              <a:t>;</a:t>
            </a:r>
          </a:p>
          <a:p>
            <a:pPr lvl="1"/>
            <a:r>
              <a:rPr lang="en-US" altLang="zh-CN" sz="1600" dirty="0" smtClean="0">
                <a:solidFill>
                  <a:prstClr val="black"/>
                </a:solidFill>
              </a:rPr>
              <a:t>equipment </a:t>
            </a:r>
            <a:r>
              <a:rPr lang="en-US" altLang="zh-CN" sz="1600" dirty="0">
                <a:solidFill>
                  <a:prstClr val="black"/>
                </a:solidFill>
              </a:rPr>
              <a:t>alarm type: An alarm of this type is principally associated with an equipment fault;</a:t>
            </a:r>
          </a:p>
          <a:p>
            <a:pPr lvl="1"/>
            <a:r>
              <a:rPr lang="en-US" altLang="zh-CN" sz="1600" dirty="0" smtClean="0">
                <a:solidFill>
                  <a:prstClr val="black"/>
                </a:solidFill>
              </a:rPr>
              <a:t>environmental </a:t>
            </a:r>
            <a:r>
              <a:rPr lang="en-US" altLang="zh-CN" sz="1600" dirty="0">
                <a:solidFill>
                  <a:prstClr val="black"/>
                </a:solidFill>
              </a:rPr>
              <a:t>alarm type: An alarm of this type is principally associated with a condition relating to </a:t>
            </a:r>
            <a:r>
              <a:rPr lang="en-US" altLang="zh-CN" sz="1600" dirty="0" smtClean="0">
                <a:solidFill>
                  <a:prstClr val="black"/>
                </a:solidFill>
              </a:rPr>
              <a:t>an enclosure </a:t>
            </a:r>
            <a:r>
              <a:rPr lang="en-US" altLang="zh-CN" sz="1600" dirty="0">
                <a:solidFill>
                  <a:prstClr val="black"/>
                </a:solidFill>
              </a:rPr>
              <a:t>in which the equipment resides.</a:t>
            </a:r>
          </a:p>
        </p:txBody>
      </p:sp>
    </p:spTree>
    <p:extLst>
      <p:ext uri="{BB962C8B-B14F-4D97-AF65-F5344CB8AC3E}">
        <p14:creationId xmlns:p14="http://schemas.microsoft.com/office/powerpoint/2010/main" val="16554016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Levels of FDM</a:t>
            </a:r>
            <a:endParaRPr lang="zh-CN" altLang="en-US" dirty="0"/>
          </a:p>
        </p:txBody>
      </p:sp>
      <p:sp>
        <p:nvSpPr>
          <p:cNvPr id="3" name="内容占位符 2"/>
          <p:cNvSpPr>
            <a:spLocks noGrp="1"/>
          </p:cNvSpPr>
          <p:nvPr>
            <p:ph idx="1"/>
          </p:nvPr>
        </p:nvSpPr>
        <p:spPr/>
        <p:txBody>
          <a:bodyPr/>
          <a:lstStyle/>
          <a:p>
            <a:r>
              <a:rPr lang="en-US" altLang="zh-CN" sz="2400" dirty="0" smtClean="0">
                <a:solidFill>
                  <a:prstClr val="black"/>
                </a:solidFill>
              </a:rPr>
              <a:t>FDM is the set of functions and process managing the complete life cycle of a fault, generally associated with detecting, indicating, verifying, isolating and restoring from abnormal operations.</a:t>
            </a:r>
          </a:p>
          <a:p>
            <a:r>
              <a:rPr lang="en-US" altLang="zh-CN" sz="2400" dirty="0" smtClean="0">
                <a:solidFill>
                  <a:prstClr val="black"/>
                </a:solidFill>
              </a:rPr>
              <a:t>Regarding the context where FDM is used, these concepts and functions are described on two levels</a:t>
            </a:r>
          </a:p>
          <a:p>
            <a:pPr lvl="1"/>
            <a:r>
              <a:rPr lang="en-US" altLang="zh-CN" sz="1800" b="1" dirty="0"/>
              <a:t>Link FDM </a:t>
            </a:r>
            <a:r>
              <a:rPr lang="en-US" altLang="zh-CN" sz="1800" dirty="0" smtClean="0"/>
              <a:t>is conducted on a link, intends </a:t>
            </a:r>
            <a:r>
              <a:rPr lang="en-US" altLang="zh-CN" sz="1800" dirty="0"/>
              <a:t>to detect faults as soon as they occur and to limit their effects on the network Quality of Service (</a:t>
            </a:r>
            <a:r>
              <a:rPr lang="en-US" altLang="zh-CN" sz="1800" dirty="0" err="1"/>
              <a:t>QoS</a:t>
            </a:r>
            <a:r>
              <a:rPr lang="en-US" altLang="zh-CN" sz="1800" dirty="0"/>
              <a:t>) as far as possible.</a:t>
            </a:r>
          </a:p>
          <a:p>
            <a:pPr lvl="1"/>
            <a:r>
              <a:rPr lang="en-US" altLang="zh-CN" sz="1800" b="1" dirty="0">
                <a:solidFill>
                  <a:prstClr val="black"/>
                </a:solidFill>
              </a:rPr>
              <a:t>Path FDM </a:t>
            </a:r>
            <a:r>
              <a:rPr lang="en-US" altLang="zh-CN" sz="1800" dirty="0">
                <a:solidFill>
                  <a:prstClr val="black"/>
                </a:solidFill>
              </a:rPr>
              <a:t>is conducted towards a data path, intends to </a:t>
            </a:r>
            <a:r>
              <a:rPr lang="en-US" altLang="zh-CN" sz="1800" dirty="0" smtClean="0">
                <a:solidFill>
                  <a:prstClr val="black"/>
                </a:solidFill>
              </a:rPr>
              <a:t>discover </a:t>
            </a:r>
            <a:r>
              <a:rPr lang="en-US" altLang="zh-CN" sz="1800" dirty="0">
                <a:solidFill>
                  <a:prstClr val="black"/>
                </a:solidFill>
              </a:rPr>
              <a:t>and </a:t>
            </a:r>
            <a:r>
              <a:rPr lang="en-US" altLang="zh-CN" sz="1800" dirty="0" smtClean="0">
                <a:solidFill>
                  <a:prstClr val="black"/>
                </a:solidFill>
              </a:rPr>
              <a:t>verify the path through bridges and LANs, to detect </a:t>
            </a:r>
            <a:r>
              <a:rPr lang="en-US" altLang="zh-CN" sz="1800" dirty="0">
                <a:solidFill>
                  <a:prstClr val="black"/>
                </a:solidFill>
              </a:rPr>
              <a:t>and </a:t>
            </a:r>
            <a:r>
              <a:rPr lang="en-US" altLang="zh-CN" sz="1800" dirty="0" smtClean="0">
                <a:solidFill>
                  <a:prstClr val="black"/>
                </a:solidFill>
              </a:rPr>
              <a:t>isolate </a:t>
            </a:r>
            <a:r>
              <a:rPr lang="en-US" altLang="zh-CN" sz="1800" dirty="0">
                <a:solidFill>
                  <a:prstClr val="black"/>
                </a:solidFill>
              </a:rPr>
              <a:t>of a connectivity fault.</a:t>
            </a:r>
          </a:p>
          <a:p>
            <a:pPr lvl="1"/>
            <a:endParaRPr lang="en-US" altLang="zh-CN" sz="1800" dirty="0" smtClean="0">
              <a:solidFill>
                <a:prstClr val="black"/>
              </a:solidFill>
            </a:endParaRPr>
          </a:p>
          <a:p>
            <a:pPr lvl="1"/>
            <a:endParaRPr lang="en-US" altLang="zh-CN" sz="1800" dirty="0" smtClean="0">
              <a:solidFill>
                <a:prstClr val="black"/>
              </a:solidFill>
            </a:endParaRPr>
          </a:p>
        </p:txBody>
      </p:sp>
    </p:spTree>
    <p:extLst>
      <p:ext uri="{BB962C8B-B14F-4D97-AF65-F5344CB8AC3E}">
        <p14:creationId xmlns:p14="http://schemas.microsoft.com/office/powerpoint/2010/main" val="3694620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Roles and identifiers</a:t>
            </a:r>
            <a:endParaRPr lang="zh-CN" altLang="en-US" dirty="0"/>
          </a:p>
        </p:txBody>
      </p:sp>
      <p:sp>
        <p:nvSpPr>
          <p:cNvPr id="3" name="内容占位符 2"/>
          <p:cNvSpPr>
            <a:spLocks noGrp="1"/>
          </p:cNvSpPr>
          <p:nvPr>
            <p:ph idx="1"/>
          </p:nvPr>
        </p:nvSpPr>
        <p:spPr>
          <a:xfrm>
            <a:off x="457200" y="1600200"/>
            <a:ext cx="8507288" cy="4525963"/>
          </a:xfrm>
        </p:spPr>
        <p:txBody>
          <a:bodyPr/>
          <a:lstStyle/>
          <a:p>
            <a:r>
              <a:rPr lang="en-US" altLang="zh-CN" sz="1700" dirty="0" smtClean="0"/>
              <a:t>The control entity contained by TE, AN and AR facilitates the FDM functions according to its configurations and capabilities.</a:t>
            </a:r>
          </a:p>
          <a:p>
            <a:r>
              <a:rPr lang="en-US" altLang="zh-CN" sz="1700" dirty="0"/>
              <a:t>In order to </a:t>
            </a:r>
            <a:r>
              <a:rPr lang="en-US" altLang="zh-CN" sz="1700" dirty="0" smtClean="0"/>
              <a:t>detect faults, </a:t>
            </a:r>
            <a:r>
              <a:rPr lang="en-US" altLang="zh-CN" sz="1700" dirty="0"/>
              <a:t>the controllers may use autonomous self check circuits and measurement procedures to observe the performance of </a:t>
            </a:r>
            <a:r>
              <a:rPr lang="en-US" altLang="zh-CN" sz="1700" dirty="0" smtClean="0"/>
              <a:t>physical </a:t>
            </a:r>
            <a:r>
              <a:rPr lang="en-US" altLang="zh-CN" sz="1700" dirty="0"/>
              <a:t>ports</a:t>
            </a:r>
            <a:r>
              <a:rPr lang="en-US" altLang="zh-CN" sz="1700" dirty="0" smtClean="0"/>
              <a:t>.</a:t>
            </a:r>
          </a:p>
          <a:p>
            <a:r>
              <a:rPr lang="en-US" altLang="zh-CN" sz="1700" dirty="0" smtClean="0"/>
              <a:t>Interface between controllers, </a:t>
            </a:r>
            <a:r>
              <a:rPr lang="en-US" altLang="zh-CN" sz="1700" dirty="0" err="1" smtClean="0"/>
              <a:t>i.e</a:t>
            </a:r>
            <a:r>
              <a:rPr lang="en-US" altLang="zh-CN" sz="1700" dirty="0" smtClean="0"/>
              <a:t> </a:t>
            </a:r>
            <a:r>
              <a:rPr lang="en-US" altLang="zh-CN" sz="1700" b="1" dirty="0" smtClean="0"/>
              <a:t>R8, R9</a:t>
            </a:r>
            <a:r>
              <a:rPr lang="en-US" altLang="zh-CN" sz="1700" dirty="0" smtClean="0"/>
              <a:t>, are used to exchange </a:t>
            </a:r>
            <a:r>
              <a:rPr lang="en-US" altLang="zh-CN" sz="1700" dirty="0"/>
              <a:t>necessary </a:t>
            </a:r>
            <a:r>
              <a:rPr lang="en-US" altLang="zh-CN" sz="1700" dirty="0" smtClean="0"/>
              <a:t>FDM information for basic functions, e.g. to configure the parameters and criteria of a remote entity. </a:t>
            </a:r>
          </a:p>
          <a:p>
            <a:endParaRPr lang="en-US" altLang="zh-CN" sz="1700" dirty="0" smtClean="0"/>
          </a:p>
          <a:p>
            <a:endParaRPr lang="en-US" altLang="zh-CN" sz="1700" dirty="0"/>
          </a:p>
          <a:p>
            <a:endParaRPr lang="en-US" altLang="zh-CN" sz="1700" dirty="0" smtClean="0"/>
          </a:p>
          <a:p>
            <a:endParaRPr lang="zh-CN" altLang="en-US" sz="1700"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3700070"/>
            <a:ext cx="4487057" cy="2393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96" name="矩形 4095"/>
          <p:cNvSpPr/>
          <p:nvPr/>
        </p:nvSpPr>
        <p:spPr>
          <a:xfrm>
            <a:off x="457200" y="3594150"/>
            <a:ext cx="4042792" cy="2499146"/>
          </a:xfrm>
          <a:prstGeom prst="rect">
            <a:avLst/>
          </a:prstGeom>
        </p:spPr>
        <p:txBody>
          <a:bodyPr wrap="square">
            <a:spAutoFit/>
          </a:bodyPr>
          <a:lstStyle/>
          <a:p>
            <a:pPr marL="342900" lvl="0" indent="-342900" eaLnBrk="1" hangingPunct="1">
              <a:spcBef>
                <a:spcPct val="20000"/>
              </a:spcBef>
              <a:buFontTx/>
              <a:buChar char="•"/>
            </a:pPr>
            <a:r>
              <a:rPr lang="en-US" altLang="zh-CN" sz="1700" kern="0" dirty="0">
                <a:solidFill>
                  <a:prstClr val="black"/>
                </a:solidFill>
                <a:latin typeface="Arial" pitchFamily="34" charset="0"/>
                <a:ea typeface="ＭＳ Ｐゴシック" charset="-128"/>
                <a:cs typeface="Arial" pitchFamily="34" charset="0"/>
              </a:rPr>
              <a:t>For some faults, additional means, such as test and diagnosis features, may be executed on data </a:t>
            </a:r>
            <a:r>
              <a:rPr lang="en-US" altLang="zh-CN" sz="1700" kern="0" dirty="0" smtClean="0">
                <a:solidFill>
                  <a:prstClr val="black"/>
                </a:solidFill>
                <a:latin typeface="Arial" pitchFamily="34" charset="0"/>
                <a:ea typeface="ＭＳ Ｐゴシック" charset="-128"/>
                <a:cs typeface="Arial" pitchFamily="34" charset="0"/>
              </a:rPr>
              <a:t>interfaces, </a:t>
            </a:r>
            <a:r>
              <a:rPr lang="en-US" altLang="zh-CN" sz="1700" kern="0" dirty="0" err="1">
                <a:solidFill>
                  <a:prstClr val="black"/>
                </a:solidFill>
                <a:latin typeface="Arial" pitchFamily="34" charset="0"/>
                <a:ea typeface="ＭＳ Ｐゴシック" charset="-128"/>
                <a:cs typeface="Arial" pitchFamily="34" charset="0"/>
              </a:rPr>
              <a:t>i.e</a:t>
            </a:r>
            <a:r>
              <a:rPr lang="en-US" altLang="zh-CN" sz="1700" kern="0" dirty="0">
                <a:solidFill>
                  <a:prstClr val="black"/>
                </a:solidFill>
                <a:latin typeface="Arial" pitchFamily="34" charset="0"/>
                <a:ea typeface="ＭＳ Ｐゴシック" charset="-128"/>
                <a:cs typeface="Arial" pitchFamily="34" charset="0"/>
              </a:rPr>
              <a:t> </a:t>
            </a:r>
            <a:r>
              <a:rPr lang="en-US" altLang="zh-CN" sz="1700" b="1" kern="0" dirty="0">
                <a:solidFill>
                  <a:prstClr val="black"/>
                </a:solidFill>
                <a:latin typeface="Arial" pitchFamily="34" charset="0"/>
                <a:ea typeface="ＭＳ Ｐゴシック" charset="-128"/>
                <a:cs typeface="Arial" pitchFamily="34" charset="0"/>
              </a:rPr>
              <a:t>R1, R6, and R3</a:t>
            </a:r>
            <a:r>
              <a:rPr lang="en-US" altLang="zh-CN" sz="1700" kern="0" dirty="0">
                <a:solidFill>
                  <a:prstClr val="black"/>
                </a:solidFill>
                <a:latin typeface="Arial" pitchFamily="34" charset="0"/>
                <a:ea typeface="ＭＳ Ｐゴシック" charset="-128"/>
                <a:cs typeface="Arial" pitchFamily="34" charset="0"/>
              </a:rPr>
              <a:t>, to obtain the required level of detail.</a:t>
            </a:r>
          </a:p>
          <a:p>
            <a:pPr marL="342900" lvl="0" indent="-342900" eaLnBrk="1" hangingPunct="1">
              <a:spcBef>
                <a:spcPct val="20000"/>
              </a:spcBef>
              <a:buFontTx/>
              <a:buChar char="•"/>
            </a:pPr>
            <a:r>
              <a:rPr lang="en-US" altLang="zh-CN" sz="1700" kern="0" dirty="0">
                <a:solidFill>
                  <a:prstClr val="black"/>
                </a:solidFill>
                <a:latin typeface="Arial" pitchFamily="34" charset="0"/>
                <a:ea typeface="ＭＳ Ｐゴシック" charset="-128"/>
                <a:cs typeface="Arial" pitchFamily="34" charset="0"/>
              </a:rPr>
              <a:t>In a comprehensive network reference model, AN Ctrl uses </a:t>
            </a:r>
            <a:r>
              <a:rPr lang="en-US" altLang="zh-CN" sz="1700" b="1" kern="0" dirty="0">
                <a:solidFill>
                  <a:prstClr val="black"/>
                </a:solidFill>
                <a:latin typeface="Arial" pitchFamily="34" charset="0"/>
                <a:ea typeface="ＭＳ Ｐゴシック" charset="-128"/>
                <a:cs typeface="Arial" pitchFamily="34" charset="0"/>
              </a:rPr>
              <a:t>R5 and </a:t>
            </a:r>
            <a:r>
              <a:rPr lang="en-US" altLang="zh-CN" sz="1700" b="1" kern="0" dirty="0" smtClean="0">
                <a:solidFill>
                  <a:prstClr val="black"/>
                </a:solidFill>
                <a:latin typeface="Arial" pitchFamily="34" charset="0"/>
                <a:ea typeface="ＭＳ Ｐゴシック" charset="-128"/>
                <a:cs typeface="Arial" pitchFamily="34" charset="0"/>
              </a:rPr>
              <a:t>R7</a:t>
            </a:r>
            <a:r>
              <a:rPr lang="en-US" altLang="zh-CN" sz="1700" kern="0" dirty="0" smtClean="0">
                <a:solidFill>
                  <a:prstClr val="black"/>
                </a:solidFill>
                <a:latin typeface="Arial" pitchFamily="34" charset="0"/>
                <a:ea typeface="ＭＳ Ｐゴシック" charset="-128"/>
                <a:cs typeface="Arial" pitchFamily="34" charset="0"/>
              </a:rPr>
              <a:t> </a:t>
            </a:r>
            <a:r>
              <a:rPr lang="en-US" altLang="zh-CN" sz="1700" kern="0" dirty="0">
                <a:solidFill>
                  <a:prstClr val="black"/>
                </a:solidFill>
                <a:latin typeface="Arial" pitchFamily="34" charset="0"/>
                <a:ea typeface="ＭＳ Ｐゴシック" charset="-128"/>
                <a:cs typeface="Arial" pitchFamily="34" charset="0"/>
              </a:rPr>
              <a:t>for configuration and operation of NA and BH respectively.</a:t>
            </a:r>
          </a:p>
        </p:txBody>
      </p:sp>
    </p:spTree>
    <p:extLst>
      <p:ext uri="{BB962C8B-B14F-4D97-AF65-F5344CB8AC3E}">
        <p14:creationId xmlns:p14="http://schemas.microsoft.com/office/powerpoint/2010/main" val="2123117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mniran-14-0033-00-ecsg-omniran-pptx-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omniran-14-0033-00-ecsg-omniran-pptx-template</Template>
  <TotalTime>17057</TotalTime>
  <Words>2930</Words>
  <Application>Microsoft Office PowerPoint</Application>
  <PresentationFormat>全屏显示(4:3)</PresentationFormat>
  <Paragraphs>247</Paragraphs>
  <Slides>29</Slides>
  <Notes>6</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29</vt:i4>
      </vt:variant>
    </vt:vector>
  </HeadingPairs>
  <TitlesOfParts>
    <vt:vector size="31" baseType="lpstr">
      <vt:lpstr>omniran-14-0033-00-ecsg-omniran-pptx-template</vt:lpstr>
      <vt:lpstr>Visio</vt:lpstr>
      <vt:lpstr>PowerPoint 演示文稿</vt:lpstr>
      <vt:lpstr>Key Concepts of Fault Diagnostics and Maintenance</vt:lpstr>
      <vt:lpstr>P802.1CF Draft ToC</vt:lpstr>
      <vt:lpstr>FDM Chapter ToC</vt:lpstr>
      <vt:lpstr>Introduction</vt:lpstr>
      <vt:lpstr>Fault</vt:lpstr>
      <vt:lpstr>Alarm</vt:lpstr>
      <vt:lpstr>Levels of FDM</vt:lpstr>
      <vt:lpstr>Roles and identifiers</vt:lpstr>
      <vt:lpstr>Use Cases Link FDM I</vt:lpstr>
      <vt:lpstr>Use Cases Link FDM II</vt:lpstr>
      <vt:lpstr>Use Cases Path FDM</vt:lpstr>
      <vt:lpstr>Functional Requirements</vt:lpstr>
      <vt:lpstr>Specific Attributes</vt:lpstr>
      <vt:lpstr>Specific basic functions Capability Discovery</vt:lpstr>
      <vt:lpstr>Specific basic functions Remote Failure Indication</vt:lpstr>
      <vt:lpstr>Specific basic functions Link Monitoring</vt:lpstr>
      <vt:lpstr>Specific basic functions Remote Test (I)</vt:lpstr>
      <vt:lpstr>Specific basic functions Remote Test (II)</vt:lpstr>
      <vt:lpstr>Specific basic functions Aggregation</vt:lpstr>
      <vt:lpstr>Specific basic functions Failure Isolation</vt:lpstr>
      <vt:lpstr>Specific basic functions Failure Recovery</vt:lpstr>
      <vt:lpstr>Detailed procedures Remote Failure Indication</vt:lpstr>
      <vt:lpstr>Detailed procedures Link Monitoring</vt:lpstr>
      <vt:lpstr>Detailed procedures Remote Test</vt:lpstr>
      <vt:lpstr>Detailed procedures Aggregation</vt:lpstr>
      <vt:lpstr>An Implementation of FDM Process Flow (Informative)</vt:lpstr>
      <vt:lpstr>Reference</vt:lpstr>
      <vt:lpstr>Questions, Comments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omniran-15-0052-00-CF00-fault-diagnosis-maintenance</dc:title>
  <dc:creator>Wang Hao</dc:creator>
  <cp:lastModifiedBy>NEO</cp:lastModifiedBy>
  <cp:revision>438</cp:revision>
  <cp:lastPrinted>1998-02-10T13:28:06Z</cp:lastPrinted>
  <dcterms:created xsi:type="dcterms:W3CDTF">2015-11-03T12:23:58Z</dcterms:created>
  <dcterms:modified xsi:type="dcterms:W3CDTF">2016-01-18T20:19:51Z</dcterms:modified>
</cp:coreProperties>
</file>