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4" r:id="rId2"/>
    <p:sldId id="262" r:id="rId3"/>
    <p:sldId id="293" r:id="rId4"/>
    <p:sldId id="294" r:id="rId5"/>
    <p:sldId id="295" r:id="rId6"/>
    <p:sldId id="296" r:id="rId7"/>
    <p:sldId id="297" r:id="rId8"/>
    <p:sldId id="307" r:id="rId9"/>
    <p:sldId id="308" r:id="rId10"/>
    <p:sldId id="298" r:id="rId11"/>
    <p:sldId id="299" r:id="rId12"/>
    <p:sldId id="300" r:id="rId13"/>
    <p:sldId id="310" r:id="rId14"/>
    <p:sldId id="302" r:id="rId15"/>
    <p:sldId id="303" r:id="rId16"/>
    <p:sldId id="304" r:id="rId17"/>
    <p:sldId id="311" r:id="rId18"/>
    <p:sldId id="314" r:id="rId19"/>
    <p:sldId id="309" r:id="rId20"/>
    <p:sldId id="301" r:id="rId21"/>
    <p:sldId id="267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89388" autoAdjust="0"/>
  </p:normalViewPr>
  <p:slideViewPr>
    <p:cSldViewPr>
      <p:cViewPr varScale="1">
        <p:scale>
          <a:sx n="67" d="100"/>
          <a:sy n="67" d="100"/>
        </p:scale>
        <p:origin x="-1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38817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</p:spTree>
    <p:extLst>
      <p:ext uri="{BB962C8B-B14F-4D97-AF65-F5344CB8AC3E}">
        <p14:creationId xmlns:p14="http://schemas.microsoft.com/office/powerpoint/2010/main" val="4020013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dirty="0" smtClean="0"/>
          </a:p>
        </p:txBody>
      </p:sp>
    </p:spTree>
    <p:extLst>
      <p:ext uri="{BB962C8B-B14F-4D97-AF65-F5344CB8AC3E}">
        <p14:creationId xmlns:p14="http://schemas.microsoft.com/office/powerpoint/2010/main" val="12770756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73317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558856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0932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458784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9162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4615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99729" y="76200"/>
            <a:ext cx="2215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omniran</a:t>
            </a:r>
            <a:r>
              <a:rPr lang="en-US" sz="1400" b="1" dirty="0" smtClean="0"/>
              <a:t>-15-0060-00-</a:t>
            </a:r>
            <a:r>
              <a:rPr lang="en-US" sz="1400" b="1" dirty="0" err="1" smtClean="0"/>
              <a:t>CF00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183525"/>
              </p:ext>
            </p:extLst>
          </p:nvPr>
        </p:nvGraphicFramePr>
        <p:xfrm>
          <a:off x="533400" y="483090"/>
          <a:ext cx="8077201" cy="3275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Key Concepts of Fault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Diagnostics and Maintenance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[2015-12-10]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Hao Wang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86-10-59691000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wangh@cn.fujitsu.com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Su</a:t>
                      </a:r>
                      <a:r>
                        <a:rPr lang="en-US" altLang="zh-CN" sz="1100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Yi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yisu@cn.fujitsu.com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Xiaojing Fan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 R&amp;D Center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+86-10-59691000</a:t>
                      </a:r>
                      <a:endParaRPr lang="zh-CN" alt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fanxiaojing@cn.fujitsu.com</a:t>
                      </a:r>
                      <a:endParaRPr lang="zh-CN" sz="10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Ryuichi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Matsukura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/Fujitsu</a:t>
                      </a: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Laboratory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+81-44-754-2667</a:t>
                      </a:r>
                      <a:endParaRPr lang="zh-CN" sz="11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 kern="1200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r.matsukura@jp.fujitsu.com</a:t>
                      </a:r>
                      <a:endParaRPr lang="zh-CN" sz="1100" kern="12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9525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933056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</a:t>
            </a:r>
            <a:r>
              <a:rPr lang="en-US" sz="1600" dirty="0">
                <a:latin typeface="+mn-lt"/>
              </a:rPr>
              <a:t>presentation provides a summary of the key concepts and facts for the specification of fault diagnostics and </a:t>
            </a:r>
            <a:r>
              <a:rPr lang="en-US" sz="1600" dirty="0" smtClean="0">
                <a:latin typeface="+mn-lt"/>
              </a:rPr>
              <a:t>maintenance</a:t>
            </a:r>
            <a:r>
              <a:rPr lang="en-US" sz="1600" dirty="0">
                <a:latin typeface="+mn-lt"/>
              </a:rPr>
              <a:t>. This update is aimed for introduction of a text contribution to </a:t>
            </a:r>
            <a:r>
              <a:rPr lang="en-US" sz="1600" dirty="0" err="1">
                <a:latin typeface="+mn-lt"/>
              </a:rPr>
              <a:t>P802.1CF</a:t>
            </a:r>
            <a:r>
              <a:rPr lang="en-US" sz="1600" dirty="0">
                <a:latin typeface="+mn-lt"/>
              </a:rPr>
              <a:t> on fault diagnostics and </a:t>
            </a:r>
            <a:r>
              <a:rPr lang="en-US" sz="1600" dirty="0" smtClean="0">
                <a:latin typeface="+mn-lt"/>
              </a:rPr>
              <a:t>maintenance</a:t>
            </a:r>
            <a:r>
              <a:rPr lang="en-US" sz="1600" dirty="0">
                <a:latin typeface="+mn-lt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Functional </a:t>
            </a:r>
            <a:r>
              <a:rPr lang="en-US" altLang="zh-CN" dirty="0" smtClean="0"/>
              <a:t>Requirements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Mechanism to discover the </a:t>
            </a:r>
            <a:r>
              <a:rPr lang="en-US" altLang="zh-CN" sz="2000" dirty="0" err="1" smtClean="0"/>
              <a:t>FDM</a:t>
            </a:r>
            <a:r>
              <a:rPr lang="en-US" altLang="zh-CN" sz="2000" dirty="0" smtClean="0"/>
              <a:t> capability of a remote entity should be supported</a:t>
            </a:r>
          </a:p>
          <a:p>
            <a:r>
              <a:rPr lang="en-US" altLang="zh-CN" sz="2000" dirty="0" smtClean="0"/>
              <a:t>Detection of local critical events should be supported</a:t>
            </a:r>
          </a:p>
          <a:p>
            <a:r>
              <a:rPr lang="en-US" altLang="zh-CN" sz="2000" dirty="0" smtClean="0"/>
              <a:t>Monitoring wired or wireless link status by local and remote entities should be supported</a:t>
            </a:r>
          </a:p>
          <a:p>
            <a:r>
              <a:rPr lang="en-US" altLang="zh-CN" sz="2000" dirty="0" smtClean="0"/>
              <a:t>Testing </a:t>
            </a:r>
            <a:r>
              <a:rPr lang="en-US" altLang="zh-CN" sz="2000" dirty="0"/>
              <a:t>d</a:t>
            </a:r>
            <a:r>
              <a:rPr lang="en-US" altLang="zh-CN" sz="2000" dirty="0" smtClean="0"/>
              <a:t>ata link </a:t>
            </a:r>
            <a:r>
              <a:rPr lang="en-US" altLang="zh-CN" sz="2000" dirty="0"/>
              <a:t>performance </a:t>
            </a:r>
            <a:r>
              <a:rPr lang="en-US" altLang="zh-CN" sz="2000" dirty="0" smtClean="0"/>
              <a:t>should </a:t>
            </a:r>
            <a:r>
              <a:rPr lang="en-US" altLang="zh-CN" sz="2000" dirty="0"/>
              <a:t>be performed on demand by control </a:t>
            </a:r>
            <a:r>
              <a:rPr lang="en-US" altLang="zh-CN" sz="2000" dirty="0" smtClean="0"/>
              <a:t>entity</a:t>
            </a:r>
          </a:p>
          <a:p>
            <a:r>
              <a:rPr lang="en-US" altLang="zh-CN" sz="2000" dirty="0" smtClean="0"/>
              <a:t>Logging the miscellaneous events and status according to its </a:t>
            </a:r>
            <a:r>
              <a:rPr lang="en-US" altLang="zh-CN" sz="2000" dirty="0" err="1" smtClean="0"/>
              <a:t>FDM</a:t>
            </a:r>
            <a:r>
              <a:rPr lang="en-US" altLang="zh-CN" sz="2000" dirty="0" smtClean="0"/>
              <a:t> capability should be supported</a:t>
            </a:r>
          </a:p>
          <a:p>
            <a:r>
              <a:rPr lang="en-US" altLang="zh-CN" sz="2000" dirty="0" smtClean="0"/>
              <a:t>Fault </a:t>
            </a:r>
            <a:r>
              <a:rPr lang="en-US" altLang="zh-CN" sz="2000" dirty="0"/>
              <a:t>isolation should be supported</a:t>
            </a:r>
          </a:p>
          <a:p>
            <a:r>
              <a:rPr lang="en-US" altLang="zh-CN" sz="2000" dirty="0" smtClean="0"/>
              <a:t>Mechanism to notify </a:t>
            </a:r>
            <a:r>
              <a:rPr lang="en-US" altLang="zh-CN" sz="2000" dirty="0" err="1" smtClean="0"/>
              <a:t>FDM</a:t>
            </a:r>
            <a:r>
              <a:rPr lang="en-US" altLang="zh-CN" sz="2000" dirty="0" smtClean="0"/>
              <a:t> related information to a remote entity should be supported</a:t>
            </a:r>
            <a:endParaRPr lang="en-US" altLang="zh-CN" sz="2000" dirty="0"/>
          </a:p>
          <a:p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3205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FDM</a:t>
            </a:r>
            <a:r>
              <a:rPr lang="en-US" altLang="zh-CN" dirty="0" smtClean="0"/>
              <a:t> specific attributes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/>
          <a:lstStyle/>
          <a:p>
            <a:r>
              <a:rPr lang="en-US" altLang="zh-CN" sz="2000" dirty="0"/>
              <a:t>Self-check parameters</a:t>
            </a:r>
            <a:endParaRPr lang="en-US" altLang="zh-CN" sz="2000" dirty="0" smtClean="0"/>
          </a:p>
          <a:p>
            <a:pPr lvl="1"/>
            <a:r>
              <a:rPr lang="en-US" altLang="zh-CN" sz="1800" dirty="0" smtClean="0"/>
              <a:t>Communication interface status</a:t>
            </a:r>
          </a:p>
          <a:p>
            <a:pPr lvl="1"/>
            <a:r>
              <a:rPr lang="en-US" altLang="zh-CN" sz="1800" dirty="0" smtClean="0"/>
              <a:t>Device internal status</a:t>
            </a:r>
          </a:p>
          <a:p>
            <a:pPr lvl="1"/>
            <a:r>
              <a:rPr lang="en-US" altLang="zh-CN" sz="1800" dirty="0"/>
              <a:t>Configuration </a:t>
            </a:r>
            <a:r>
              <a:rPr lang="en-US" altLang="zh-CN" sz="1800" dirty="0" smtClean="0"/>
              <a:t>parameters, </a:t>
            </a:r>
            <a:r>
              <a:rPr lang="en-US" altLang="zh-CN" sz="1800" dirty="0" err="1" smtClean="0"/>
              <a:t>etc</a:t>
            </a:r>
            <a:endParaRPr lang="en-US" altLang="zh-CN" sz="1800" dirty="0" smtClean="0"/>
          </a:p>
          <a:p>
            <a:r>
              <a:rPr lang="en-US" altLang="zh-CN" sz="2000" dirty="0" smtClean="0"/>
              <a:t>Link monitoring parameters</a:t>
            </a:r>
          </a:p>
          <a:p>
            <a:pPr lvl="1"/>
            <a:r>
              <a:rPr lang="en-US" altLang="zh-CN" sz="1800" dirty="0" smtClean="0"/>
              <a:t>Frame errors</a:t>
            </a:r>
          </a:p>
          <a:p>
            <a:pPr lvl="1"/>
            <a:r>
              <a:rPr lang="en-US" altLang="zh-CN" sz="1800" dirty="0" smtClean="0"/>
              <a:t>Retransmission count</a:t>
            </a:r>
          </a:p>
          <a:p>
            <a:pPr lvl="1"/>
            <a:r>
              <a:rPr lang="en-US" altLang="zh-CN" sz="1800" dirty="0" smtClean="0"/>
              <a:t>RSSI</a:t>
            </a:r>
          </a:p>
          <a:p>
            <a:pPr lvl="1"/>
            <a:r>
              <a:rPr lang="en-US" altLang="zh-CN" sz="1800" dirty="0" smtClean="0"/>
              <a:t>Scan report, </a:t>
            </a:r>
            <a:r>
              <a:rPr lang="en-US" altLang="zh-CN" sz="1800" dirty="0" err="1" smtClean="0"/>
              <a:t>etc</a:t>
            </a:r>
            <a:endParaRPr lang="en-US" altLang="zh-CN" sz="1800" dirty="0" smtClean="0"/>
          </a:p>
          <a:p>
            <a:r>
              <a:rPr lang="en-US" altLang="zh-CN" sz="2000" dirty="0" smtClean="0"/>
              <a:t>Failure events</a:t>
            </a:r>
          </a:p>
          <a:p>
            <a:pPr lvl="1"/>
            <a:r>
              <a:rPr lang="en-US" altLang="zh-CN" sz="1800" dirty="0"/>
              <a:t>Problem of the radio </a:t>
            </a:r>
            <a:r>
              <a:rPr lang="en-US" altLang="zh-CN" sz="1800" dirty="0" smtClean="0"/>
              <a:t>channel</a:t>
            </a:r>
          </a:p>
          <a:p>
            <a:pPr lvl="1"/>
            <a:r>
              <a:rPr lang="en-US" altLang="zh-CN" sz="1800" dirty="0" smtClean="0"/>
              <a:t>Problem </a:t>
            </a:r>
            <a:r>
              <a:rPr lang="en-US" altLang="zh-CN" sz="1800" dirty="0"/>
              <a:t>of radio </a:t>
            </a:r>
            <a:r>
              <a:rPr lang="en-US" altLang="zh-CN" sz="1800" dirty="0" smtClean="0"/>
              <a:t>propagation</a:t>
            </a:r>
          </a:p>
          <a:p>
            <a:pPr lvl="1"/>
            <a:r>
              <a:rPr lang="en-US" altLang="zh-CN" sz="1800" dirty="0" smtClean="0"/>
              <a:t>Problem </a:t>
            </a:r>
            <a:r>
              <a:rPr lang="en-US" altLang="zh-CN" sz="1800" dirty="0"/>
              <a:t>of a setup </a:t>
            </a:r>
            <a:r>
              <a:rPr lang="en-US" altLang="zh-CN" sz="1800" dirty="0" smtClean="0"/>
              <a:t>mistake</a:t>
            </a:r>
          </a:p>
          <a:p>
            <a:pPr lvl="1"/>
            <a:r>
              <a:rPr lang="en-US" altLang="zh-CN" sz="1800" dirty="0" smtClean="0"/>
              <a:t>Problem </a:t>
            </a:r>
            <a:r>
              <a:rPr lang="en-US" altLang="zh-CN" sz="1800" dirty="0"/>
              <a:t>of a unit </a:t>
            </a:r>
            <a:r>
              <a:rPr lang="en-US" altLang="zh-CN" sz="1800" dirty="0" smtClean="0"/>
              <a:t>failure, </a:t>
            </a:r>
            <a:r>
              <a:rPr lang="en-US" altLang="zh-CN" sz="1800" dirty="0" err="1" smtClean="0"/>
              <a:t>etc</a:t>
            </a:r>
            <a:endParaRPr lang="en-US" altLang="zh-CN" sz="1800" dirty="0"/>
          </a:p>
          <a:p>
            <a:endParaRPr lang="en-US" altLang="zh-CN" sz="2000" dirty="0" smtClean="0"/>
          </a:p>
          <a:p>
            <a:endParaRPr lang="zh-CN" altLang="en-US" sz="2000" dirty="0"/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4849688" y="1600200"/>
            <a:ext cx="3970784" cy="4525963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000" kern="0" dirty="0" err="1" smtClean="0"/>
              <a:t>FDM</a:t>
            </a:r>
            <a:r>
              <a:rPr lang="en-US" altLang="zh-CN" sz="2000" kern="0" dirty="0" smtClean="0"/>
              <a:t> Log</a:t>
            </a:r>
          </a:p>
          <a:p>
            <a:pPr lvl="1"/>
            <a:r>
              <a:rPr lang="en-US" altLang="zh-CN" sz="1800" kern="0" dirty="0" smtClean="0"/>
              <a:t>Association status</a:t>
            </a:r>
          </a:p>
          <a:p>
            <a:pPr lvl="1"/>
            <a:r>
              <a:rPr lang="en-US" altLang="zh-CN" sz="1800" kern="0" dirty="0" smtClean="0"/>
              <a:t>Authentication status</a:t>
            </a:r>
          </a:p>
          <a:p>
            <a:pPr lvl="1"/>
            <a:r>
              <a:rPr lang="en-US" altLang="zh-CN" sz="1800" kern="0" dirty="0" smtClean="0"/>
              <a:t>Transition status, </a:t>
            </a:r>
            <a:r>
              <a:rPr lang="en-US" altLang="zh-CN" sz="1800" kern="0" dirty="0" err="1" smtClean="0"/>
              <a:t>etc</a:t>
            </a:r>
            <a:endParaRPr lang="en-US" altLang="zh-CN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85571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</a:t>
            </a:r>
            <a:r>
              <a:rPr lang="en-US" altLang="zh-CN" dirty="0"/>
              <a:t>basic </a:t>
            </a:r>
            <a:r>
              <a:rPr lang="en-US" altLang="zh-CN" dirty="0" smtClean="0"/>
              <a:t>functions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Capability </a:t>
            </a:r>
            <a:r>
              <a:rPr lang="en-US" altLang="zh-CN" dirty="0"/>
              <a:t>discovery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err="1" smtClean="0"/>
              <a:t>FDM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provides a mechanism to detect the presence of an </a:t>
            </a:r>
            <a:r>
              <a:rPr lang="en-US" altLang="zh-CN" sz="2400" dirty="0" err="1"/>
              <a:t>FDM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function at </a:t>
            </a:r>
            <a:r>
              <a:rPr lang="en-US" altLang="zh-CN" sz="2400" dirty="0"/>
              <a:t>the remote entity. This mechanism is called capability discovery. </a:t>
            </a:r>
            <a:endParaRPr lang="en-US" altLang="zh-CN" sz="2400" dirty="0" smtClean="0"/>
          </a:p>
          <a:p>
            <a:r>
              <a:rPr lang="en-US" altLang="zh-CN" sz="2400" dirty="0" smtClean="0"/>
              <a:t>This </a:t>
            </a:r>
            <a:r>
              <a:rPr lang="en-US" altLang="zh-CN" sz="2400" dirty="0"/>
              <a:t>discovery procedure identifies the devices in the network along with their </a:t>
            </a:r>
            <a:r>
              <a:rPr lang="en-US" altLang="zh-CN" sz="2400" dirty="0" err="1"/>
              <a:t>FDM</a:t>
            </a:r>
            <a:r>
              <a:rPr lang="en-US" altLang="zh-CN" sz="2400" dirty="0"/>
              <a:t> capabilities, such as </a:t>
            </a:r>
            <a:r>
              <a:rPr lang="en-US" altLang="zh-CN" sz="2400" dirty="0" smtClean="0"/>
              <a:t>configured functions </a:t>
            </a:r>
            <a:r>
              <a:rPr lang="en-US" altLang="zh-CN" sz="2400" dirty="0"/>
              <a:t>and </a:t>
            </a:r>
            <a:r>
              <a:rPr lang="en-US" altLang="zh-CN" sz="2400" dirty="0" smtClean="0"/>
              <a:t>mode of the entity. </a:t>
            </a:r>
            <a:r>
              <a:rPr lang="en-US" altLang="zh-CN" sz="2400" dirty="0"/>
              <a:t>It will decide whether the remote entity can support full </a:t>
            </a:r>
            <a:r>
              <a:rPr lang="en-US" altLang="zh-CN" sz="2400" dirty="0" err="1"/>
              <a:t>FDM</a:t>
            </a:r>
            <a:r>
              <a:rPr lang="en-US" altLang="zh-CN" sz="2400" dirty="0"/>
              <a:t> operations or not. </a:t>
            </a:r>
            <a:endParaRPr lang="en-US" altLang="zh-CN" sz="2400" dirty="0" smtClean="0"/>
          </a:p>
        </p:txBody>
      </p:sp>
    </p:spTree>
    <p:extLst>
      <p:ext uri="{BB962C8B-B14F-4D97-AF65-F5344CB8AC3E}">
        <p14:creationId xmlns:p14="http://schemas.microsoft.com/office/powerpoint/2010/main" val="279236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</a:t>
            </a:r>
            <a:r>
              <a:rPr lang="en-US" altLang="zh-CN" dirty="0"/>
              <a:t>basic </a:t>
            </a:r>
            <a:r>
              <a:rPr lang="en-US" altLang="zh-CN" dirty="0" smtClean="0"/>
              <a:t>functions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An example of </a:t>
            </a:r>
            <a:r>
              <a:rPr lang="en-US" altLang="zh-CN" dirty="0"/>
              <a:t>c</a:t>
            </a:r>
            <a:r>
              <a:rPr lang="en-US" altLang="zh-CN" dirty="0" smtClean="0"/>
              <a:t>apability </a:t>
            </a:r>
            <a:r>
              <a:rPr lang="en-US" altLang="zh-CN" dirty="0"/>
              <a:t>discovery </a:t>
            </a:r>
            <a:r>
              <a:rPr lang="en-US" altLang="zh-CN" dirty="0" smtClean="0"/>
              <a:t>in </a:t>
            </a:r>
            <a:r>
              <a:rPr lang="en-US" altLang="zh-CN" dirty="0"/>
              <a:t>802.11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556792"/>
            <a:ext cx="8686800" cy="4525963"/>
          </a:xfrm>
        </p:spPr>
        <p:txBody>
          <a:bodyPr/>
          <a:lstStyle/>
          <a:p>
            <a:r>
              <a:rPr lang="en-US" altLang="zh-CN" sz="2400" dirty="0" smtClean="0"/>
              <a:t>Peer-capability </a:t>
            </a:r>
            <a:r>
              <a:rPr lang="en-US" altLang="zh-CN" sz="2400" dirty="0"/>
              <a:t>discovery: extended capabilities </a:t>
            </a:r>
            <a:r>
              <a:rPr lang="en-US" altLang="zh-CN" sz="2400" dirty="0" smtClean="0"/>
              <a:t>IE carried in</a:t>
            </a:r>
            <a:endParaRPr lang="en-US" altLang="zh-CN" sz="2400" dirty="0"/>
          </a:p>
          <a:p>
            <a:pPr lvl="1"/>
            <a:r>
              <a:rPr lang="en-US" altLang="zh-CN" sz="2000" dirty="0" smtClean="0"/>
              <a:t>Beacon</a:t>
            </a:r>
          </a:p>
          <a:p>
            <a:pPr lvl="1"/>
            <a:r>
              <a:rPr lang="en-US" altLang="zh-CN" sz="2000" dirty="0" smtClean="0"/>
              <a:t>Association/re-association request/reply frame</a:t>
            </a:r>
            <a:endParaRPr lang="en-US" altLang="zh-CN" sz="2000" dirty="0"/>
          </a:p>
          <a:p>
            <a:pPr lvl="1"/>
            <a:r>
              <a:rPr lang="en-US" altLang="zh-CN" sz="2000" dirty="0"/>
              <a:t>Probe </a:t>
            </a:r>
            <a:r>
              <a:rPr lang="en-US" altLang="zh-CN" sz="2000" dirty="0" smtClean="0"/>
              <a:t>request/reply frame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2880661" y="3631252"/>
            <a:ext cx="3109428" cy="2029996"/>
            <a:chOff x="899592" y="5013176"/>
            <a:chExt cx="2304256" cy="1656184"/>
          </a:xfrm>
        </p:grpSpPr>
        <p:sp>
          <p:nvSpPr>
            <p:cNvPr id="5" name="矩形 4"/>
            <p:cNvSpPr/>
            <p:nvPr/>
          </p:nvSpPr>
          <p:spPr bwMode="auto">
            <a:xfrm>
              <a:off x="899592" y="5013176"/>
              <a:ext cx="722229" cy="263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TE</a:t>
              </a:r>
              <a:endParaRPr kumimoji="0" lang="zh-CN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6" name="矩形 5"/>
            <p:cNvSpPr/>
            <p:nvPr/>
          </p:nvSpPr>
          <p:spPr bwMode="auto">
            <a:xfrm>
              <a:off x="2481619" y="5013176"/>
              <a:ext cx="722229" cy="2630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sz="1400" dirty="0" smtClean="0">
                  <a:latin typeface="Times New Roman" charset="0"/>
                </a:rPr>
                <a:t>NA</a:t>
              </a:r>
              <a:endParaRPr kumimoji="0" lang="zh-CN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7" name="直接连接符 6"/>
            <p:cNvCxnSpPr>
              <a:stCxn id="5" idx="2"/>
            </p:cNvCxnSpPr>
            <p:nvPr/>
          </p:nvCxnSpPr>
          <p:spPr bwMode="auto">
            <a:xfrm flipH="1">
              <a:off x="1258559" y="5276176"/>
              <a:ext cx="0" cy="139318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" name="直接连接符 7"/>
            <p:cNvCxnSpPr/>
            <p:nvPr/>
          </p:nvCxnSpPr>
          <p:spPr bwMode="auto">
            <a:xfrm>
              <a:off x="2832389" y="5303560"/>
              <a:ext cx="0" cy="1365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" name="直接箭头连接符 8"/>
            <p:cNvCxnSpPr/>
            <p:nvPr/>
          </p:nvCxnSpPr>
          <p:spPr bwMode="auto">
            <a:xfrm>
              <a:off x="1260707" y="5655903"/>
              <a:ext cx="1582027" cy="20455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3" name="矩形 12"/>
            <p:cNvSpPr/>
            <p:nvPr/>
          </p:nvSpPr>
          <p:spPr bwMode="auto">
            <a:xfrm>
              <a:off x="1560159" y="5576852"/>
              <a:ext cx="864095" cy="28360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Association</a:t>
              </a: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</a:t>
              </a:r>
              <a:r>
                <a:rPr kumimoji="0" lang="en-US" altLang="zh-CN" sz="1050" b="0" i="0" u="none" strike="noStrike" cap="none" normalizeH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REQ</a:t>
              </a: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(capability IE)</a:t>
              </a:r>
              <a:endParaRPr kumimoji="0" lang="zh-CN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4" name="直接箭头连接符 13"/>
            <p:cNvCxnSpPr/>
            <p:nvPr/>
          </p:nvCxnSpPr>
          <p:spPr bwMode="auto">
            <a:xfrm flipH="1">
              <a:off x="1260706" y="5978075"/>
              <a:ext cx="1582027" cy="17116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17" name="矩形 16"/>
            <p:cNvSpPr/>
            <p:nvPr/>
          </p:nvSpPr>
          <p:spPr bwMode="auto">
            <a:xfrm>
              <a:off x="1546591" y="5977954"/>
              <a:ext cx="864095" cy="283603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Association</a:t>
              </a:r>
              <a:r>
                <a:rPr kumimoji="0" lang="en-US" altLang="zh-CN" sz="105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 RES</a:t>
              </a:r>
              <a:endParaRPr kumimoji="0" lang="zh-CN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</p:grpSp>
      <p:sp>
        <p:nvSpPr>
          <p:cNvPr id="12" name="矩形 11"/>
          <p:cNvSpPr/>
          <p:nvPr/>
        </p:nvSpPr>
        <p:spPr>
          <a:xfrm>
            <a:off x="395536" y="4093707"/>
            <a:ext cx="28438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CN" sz="2000" dirty="0" err="1" smtClean="0"/>
              <a:t>dot11MgmtOptionEventsActivated</a:t>
            </a:r>
            <a:r>
              <a:rPr lang="en-US" altLang="zh-CN" sz="2000" dirty="0" smtClean="0"/>
              <a:t> = TRUE</a:t>
            </a:r>
            <a:endParaRPr lang="en-US" altLang="zh-CN" sz="2000" dirty="0"/>
          </a:p>
        </p:txBody>
      </p:sp>
      <p:sp>
        <p:nvSpPr>
          <p:cNvPr id="21" name="矩形 20"/>
          <p:cNvSpPr/>
          <p:nvPr/>
        </p:nvSpPr>
        <p:spPr>
          <a:xfrm>
            <a:off x="5724128" y="4388562"/>
            <a:ext cx="31683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altLang="zh-CN" sz="2000" dirty="0" smtClean="0"/>
              <a:t>Discover </a:t>
            </a:r>
            <a:r>
              <a:rPr lang="en-US" altLang="zh-CN" sz="2000" dirty="0" err="1" smtClean="0"/>
              <a:t>TE’s</a:t>
            </a:r>
            <a:r>
              <a:rPr lang="en-US" altLang="zh-CN" sz="2000" dirty="0" smtClean="0"/>
              <a:t> capability of supporting Event </a:t>
            </a:r>
            <a:r>
              <a:rPr lang="en-US" altLang="zh-CN" sz="2000" dirty="0" err="1" smtClean="0"/>
              <a:t>Req</a:t>
            </a:r>
            <a:r>
              <a:rPr lang="en-US" altLang="zh-CN" sz="2000" dirty="0" smtClean="0"/>
              <a:t>/Rep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4205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</a:t>
            </a:r>
            <a:r>
              <a:rPr lang="en-US" altLang="zh-CN" dirty="0"/>
              <a:t>basic </a:t>
            </a:r>
            <a:r>
              <a:rPr lang="en-US" altLang="zh-CN" dirty="0" smtClean="0"/>
              <a:t>functions</a:t>
            </a:r>
            <a:br>
              <a:rPr lang="en-US" altLang="zh-CN" dirty="0" smtClean="0"/>
            </a:br>
            <a:r>
              <a:rPr lang="en-US" altLang="zh-CN" dirty="0"/>
              <a:t>Remote Failure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/>
              <a:t>Remote failure indication is provided to </a:t>
            </a:r>
            <a:r>
              <a:rPr lang="en-US" altLang="zh-CN" sz="2400" dirty="0" smtClean="0"/>
              <a:t>notify a remote entity that the local </a:t>
            </a:r>
            <a:r>
              <a:rPr lang="en-US" altLang="zh-CN" sz="2400" dirty="0"/>
              <a:t>entity is nonoperational</a:t>
            </a:r>
            <a:r>
              <a:rPr lang="en-US" altLang="zh-CN" sz="2400" dirty="0" smtClean="0"/>
              <a:t>.</a:t>
            </a:r>
          </a:p>
          <a:p>
            <a:r>
              <a:rPr lang="en-US" altLang="zh-CN" sz="2400" dirty="0"/>
              <a:t>The failures of the local entity can be detected by self-check function.</a:t>
            </a:r>
          </a:p>
          <a:p>
            <a:pPr lvl="1"/>
            <a:r>
              <a:rPr lang="en-US" altLang="zh-CN" sz="2000" dirty="0" smtClean="0"/>
              <a:t>Depending </a:t>
            </a:r>
            <a:r>
              <a:rPr lang="en-US" altLang="zh-CN" sz="2000" dirty="0"/>
              <a:t>on the physical layer properties, some devices may support unidirectional operation that allows remote failure indication during fault conditions.</a:t>
            </a:r>
            <a:endParaRPr lang="zh-CN" altLang="zh-CN" sz="2000" dirty="0"/>
          </a:p>
          <a:p>
            <a:pPr lvl="1"/>
            <a:r>
              <a:rPr lang="en-US" altLang="zh-CN" sz="2000" dirty="0"/>
              <a:t>Some physical layer devices have specific remote failure signaling mechanisms in the physical layer.</a:t>
            </a:r>
            <a:endParaRPr lang="zh-CN" altLang="zh-CN" sz="2000" dirty="0"/>
          </a:p>
          <a:p>
            <a:pPr lvl="1"/>
            <a:r>
              <a:rPr lang="en-US" altLang="zh-CN" sz="2000" dirty="0"/>
              <a:t>The definition of specific remote failures depends on the different 802 technologies. </a:t>
            </a:r>
          </a:p>
        </p:txBody>
      </p:sp>
    </p:spTree>
    <p:extLst>
      <p:ext uri="{BB962C8B-B14F-4D97-AF65-F5344CB8AC3E}">
        <p14:creationId xmlns:p14="http://schemas.microsoft.com/office/powerpoint/2010/main" val="246965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</a:t>
            </a:r>
            <a:r>
              <a:rPr lang="en-US" altLang="zh-CN" dirty="0"/>
              <a:t>basic </a:t>
            </a:r>
            <a:r>
              <a:rPr lang="en-US" altLang="zh-CN" dirty="0" smtClean="0"/>
              <a:t>functions</a:t>
            </a:r>
            <a:br>
              <a:rPr lang="en-US" altLang="zh-CN" dirty="0" smtClean="0"/>
            </a:br>
            <a:r>
              <a:rPr lang="en-US" altLang="zh-CN" dirty="0"/>
              <a:t>Link Monitoring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zh-CN" sz="2400" dirty="0" smtClean="0"/>
              <a:t>Link monitoring is a mechanism to support event notification that permits the inclusion of diagnostic information.</a:t>
            </a:r>
            <a:endParaRPr lang="zh-CN" altLang="zh-CN" sz="2400" dirty="0"/>
          </a:p>
          <a:p>
            <a:pPr lvl="1"/>
            <a:r>
              <a:rPr lang="en-US" altLang="zh-CN" sz="2000" dirty="0" smtClean="0"/>
              <a:t>statistics of a data link </a:t>
            </a:r>
            <a:r>
              <a:rPr lang="en-US" altLang="zh-CN" sz="2000" dirty="0"/>
              <a:t>such as excessive frame errors, excessive duplicate </a:t>
            </a:r>
            <a:r>
              <a:rPr lang="en-US" altLang="zh-CN" sz="2000" dirty="0" smtClean="0"/>
              <a:t>frames, </a:t>
            </a:r>
            <a:r>
              <a:rPr lang="en-US" altLang="zh-CN" sz="2000" dirty="0" err="1" smtClean="0"/>
              <a:t>etc</a:t>
            </a:r>
            <a:endParaRPr lang="en-US" altLang="zh-CN" sz="2000" dirty="0"/>
          </a:p>
          <a:p>
            <a:pPr lvl="1"/>
            <a:r>
              <a:rPr lang="en-US" altLang="zh-CN" sz="2000" dirty="0" smtClean="0"/>
              <a:t>real time events such as transition, </a:t>
            </a:r>
            <a:r>
              <a:rPr lang="en-US" altLang="zh-CN" sz="2000" dirty="0" err="1" smtClean="0"/>
              <a:t>RSNA</a:t>
            </a:r>
            <a:r>
              <a:rPr lang="en-US" altLang="zh-CN" sz="2000" dirty="0" smtClean="0"/>
              <a:t>, peer-to-peer link establishment </a:t>
            </a:r>
            <a:r>
              <a:rPr lang="en-US" altLang="zh-CN" sz="2000" dirty="0" err="1" smtClean="0"/>
              <a:t>etc</a:t>
            </a:r>
            <a:endParaRPr lang="en-US" altLang="zh-CN" sz="2000" dirty="0" smtClean="0"/>
          </a:p>
          <a:p>
            <a:pPr lvl="1"/>
            <a:r>
              <a:rPr lang="en-US" altLang="zh-CN" sz="2000" dirty="0"/>
              <a:t>r</a:t>
            </a:r>
            <a:r>
              <a:rPr lang="en-US" altLang="zh-CN" sz="2000" dirty="0" smtClean="0"/>
              <a:t>esults of radio resource measurement</a:t>
            </a:r>
          </a:p>
          <a:p>
            <a:r>
              <a:rPr lang="en-US" altLang="zh-CN" sz="2400" dirty="0" smtClean="0"/>
              <a:t>Link </a:t>
            </a:r>
            <a:r>
              <a:rPr lang="en-US" altLang="zh-CN" sz="2400" dirty="0"/>
              <a:t>monitoring also supports polling of information from the remote entity. The polling information </a:t>
            </a:r>
            <a:r>
              <a:rPr lang="en-US" altLang="zh-CN" sz="2400" dirty="0" smtClean="0"/>
              <a:t>includes </a:t>
            </a:r>
            <a:r>
              <a:rPr lang="en-US" altLang="zh-CN" sz="2400" dirty="0"/>
              <a:t>variables in the remote </a:t>
            </a:r>
            <a:r>
              <a:rPr lang="en-US" altLang="zh-CN" sz="2400" dirty="0" err="1" smtClean="0"/>
              <a:t>MIB</a:t>
            </a:r>
            <a:r>
              <a:rPr lang="en-US" altLang="zh-CN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92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</a:t>
            </a:r>
            <a:r>
              <a:rPr lang="en-US" altLang="zh-CN" dirty="0"/>
              <a:t>basic </a:t>
            </a:r>
            <a:r>
              <a:rPr lang="en-US" altLang="zh-CN" dirty="0" smtClean="0"/>
              <a:t>functions</a:t>
            </a:r>
            <a:br>
              <a:rPr lang="en-US" altLang="zh-CN" dirty="0" smtClean="0"/>
            </a:br>
            <a:r>
              <a:rPr lang="en-US" altLang="zh-CN" dirty="0"/>
              <a:t>Remote </a:t>
            </a:r>
            <a:r>
              <a:rPr lang="en-US" altLang="zh-CN" dirty="0" smtClean="0"/>
              <a:t>Test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n-US" altLang="zh-CN" sz="2400" dirty="0"/>
              <a:t>A loopback mode can be supported on control demand by a remote </a:t>
            </a:r>
            <a:r>
              <a:rPr lang="en-US" altLang="zh-CN" sz="2400" dirty="0" smtClean="0"/>
              <a:t>entity. </a:t>
            </a:r>
          </a:p>
          <a:p>
            <a:pPr lvl="1"/>
            <a:r>
              <a:rPr lang="en-US" altLang="zh-CN" sz="2000" dirty="0" smtClean="0"/>
              <a:t>When </a:t>
            </a:r>
            <a:r>
              <a:rPr lang="en-US" altLang="zh-CN" sz="2000" dirty="0"/>
              <a:t>in loopback mode, all data received should be echoed back to the transmitter</a:t>
            </a:r>
            <a:r>
              <a:rPr lang="en-US" altLang="zh-CN" sz="2000" dirty="0" smtClean="0"/>
              <a:t>.</a:t>
            </a:r>
            <a:endParaRPr lang="en-US" altLang="zh-CN" sz="2400" dirty="0" smtClean="0"/>
          </a:p>
          <a:p>
            <a:pPr lvl="0"/>
            <a:endParaRPr lang="en-US" altLang="zh-CN" sz="2400" dirty="0"/>
          </a:p>
          <a:p>
            <a:pPr lvl="0"/>
            <a:endParaRPr lang="en-US" altLang="zh-CN" sz="2400" dirty="0" smtClean="0"/>
          </a:p>
          <a:p>
            <a:pPr lvl="0"/>
            <a:endParaRPr lang="en-US" altLang="zh-CN" sz="2400" dirty="0"/>
          </a:p>
          <a:p>
            <a:pPr lvl="0"/>
            <a:endParaRPr lang="en-US" altLang="zh-CN" sz="2400" dirty="0" smtClean="0"/>
          </a:p>
          <a:p>
            <a:pPr lvl="1"/>
            <a:endParaRPr lang="en-US" altLang="zh-CN" sz="2000" dirty="0" smtClean="0"/>
          </a:p>
          <a:p>
            <a:pPr lvl="0"/>
            <a:r>
              <a:rPr lang="en-US" altLang="zh-CN" sz="2400" dirty="0" smtClean="0"/>
              <a:t>The mechanism </a:t>
            </a:r>
            <a:r>
              <a:rPr lang="en-US" altLang="zh-CN" sz="2400" dirty="0"/>
              <a:t>to retrieve  specific condition from </a:t>
            </a:r>
            <a:r>
              <a:rPr lang="en-US" altLang="zh-CN" sz="2400" dirty="0" smtClean="0"/>
              <a:t>a remote entity, </a:t>
            </a:r>
            <a:r>
              <a:rPr lang="en-US" altLang="zh-CN" sz="2400" dirty="0"/>
              <a:t>such as the result of </a:t>
            </a:r>
            <a:r>
              <a:rPr lang="en-US" altLang="zh-CN" sz="2400" dirty="0" smtClean="0"/>
              <a:t>association/ authentication test, is supported.</a:t>
            </a:r>
            <a:endParaRPr lang="en-US" altLang="zh-CN" sz="2000" dirty="0" smtClean="0"/>
          </a:p>
          <a:p>
            <a:pPr lvl="1"/>
            <a:endParaRPr lang="en-US" altLang="zh-CN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140968"/>
            <a:ext cx="5716996" cy="185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263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</a:t>
            </a:r>
            <a:r>
              <a:rPr lang="en-US" altLang="zh-CN" dirty="0"/>
              <a:t>basic </a:t>
            </a:r>
            <a:r>
              <a:rPr lang="en-US" altLang="zh-CN" dirty="0" smtClean="0"/>
              <a:t>functions</a:t>
            </a:r>
            <a:br>
              <a:rPr lang="en-US" altLang="zh-CN" dirty="0" smtClean="0"/>
            </a:br>
            <a:r>
              <a:rPr lang="en-US" altLang="zh-CN" dirty="0"/>
              <a:t>FDM Log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00200"/>
            <a:ext cx="5554961" cy="4525963"/>
          </a:xfrm>
        </p:spPr>
        <p:txBody>
          <a:bodyPr/>
          <a:lstStyle/>
          <a:p>
            <a:r>
              <a:rPr lang="en-US" altLang="zh-CN" sz="2200" dirty="0"/>
              <a:t>The </a:t>
            </a:r>
            <a:r>
              <a:rPr lang="en-US" altLang="zh-CN" sz="2200" dirty="0" err="1" smtClean="0"/>
              <a:t>FDM</a:t>
            </a:r>
            <a:r>
              <a:rPr lang="en-US" altLang="zh-CN" sz="2200" dirty="0" smtClean="0"/>
              <a:t> Log </a:t>
            </a:r>
            <a:r>
              <a:rPr lang="en-US" altLang="zh-CN" sz="2200" dirty="0"/>
              <a:t>is a general reporting </a:t>
            </a:r>
            <a:r>
              <a:rPr lang="en-US" altLang="zh-CN" sz="2200" dirty="0" smtClean="0"/>
              <a:t>mechanism </a:t>
            </a:r>
            <a:r>
              <a:rPr lang="en-US" altLang="zh-CN" sz="2200" dirty="0"/>
              <a:t>that can apply to configuration or monitoring behavior for </a:t>
            </a:r>
            <a:r>
              <a:rPr lang="en-US" altLang="zh-CN" sz="2200" dirty="0" err="1"/>
              <a:t>PHY</a:t>
            </a:r>
            <a:r>
              <a:rPr lang="en-US" altLang="zh-CN" sz="2200" dirty="0"/>
              <a:t> and MAC. </a:t>
            </a:r>
            <a:endParaRPr lang="en-US" altLang="zh-CN" sz="2200" dirty="0" smtClean="0"/>
          </a:p>
          <a:p>
            <a:r>
              <a:rPr lang="en-US" altLang="zh-CN" sz="2200" dirty="0" smtClean="0"/>
              <a:t>The </a:t>
            </a:r>
            <a:r>
              <a:rPr lang="en-US" altLang="zh-CN" sz="2200" dirty="0" err="1" smtClean="0"/>
              <a:t>FDM</a:t>
            </a:r>
            <a:r>
              <a:rPr lang="en-US" altLang="zh-CN" sz="2200" dirty="0" smtClean="0"/>
              <a:t> Log </a:t>
            </a:r>
            <a:r>
              <a:rPr lang="en-US" altLang="zh-CN" sz="2200" dirty="0"/>
              <a:t>is </a:t>
            </a:r>
            <a:r>
              <a:rPr lang="en-US" altLang="zh-CN" sz="2200" dirty="0" smtClean="0"/>
              <a:t>particularly useful for logging success or failure events across </a:t>
            </a:r>
            <a:r>
              <a:rPr lang="en-US" altLang="zh-CN" sz="2200" dirty="0"/>
              <a:t>the life cycle of a </a:t>
            </a:r>
            <a:r>
              <a:rPr lang="en-US" altLang="zh-CN" sz="2200" dirty="0" smtClean="0"/>
              <a:t>session such as IEEE 802.11 or  IEEE </a:t>
            </a:r>
            <a:r>
              <a:rPr lang="en-US" altLang="zh-CN" sz="2200" dirty="0" err="1"/>
              <a:t>802.1X</a:t>
            </a:r>
            <a:r>
              <a:rPr lang="en-US" altLang="zh-CN" sz="2200" dirty="0"/>
              <a:t> authentication, authorization, status changes while associated or unassociated</a:t>
            </a:r>
            <a:r>
              <a:rPr lang="en-US" altLang="zh-CN" sz="2200" dirty="0" smtClean="0"/>
              <a:t>.</a:t>
            </a:r>
          </a:p>
          <a:p>
            <a:r>
              <a:rPr lang="en-US" altLang="zh-CN" sz="2200" dirty="0" err="1"/>
              <a:t>FDM</a:t>
            </a:r>
            <a:r>
              <a:rPr lang="en-US" altLang="zh-CN" sz="2200" dirty="0"/>
              <a:t> </a:t>
            </a:r>
            <a:r>
              <a:rPr lang="en-US" altLang="zh-CN" sz="2200" dirty="0" smtClean="0"/>
              <a:t>Log </a:t>
            </a:r>
            <a:r>
              <a:rPr lang="en-US" altLang="zh-CN" sz="2200" dirty="0"/>
              <a:t>function also supports the mechanism to retrieve </a:t>
            </a:r>
            <a:r>
              <a:rPr lang="en-US" altLang="zh-CN" sz="2200" dirty="0" smtClean="0"/>
              <a:t>Log </a:t>
            </a:r>
            <a:r>
              <a:rPr lang="en-US" altLang="zh-CN" sz="2200" dirty="0"/>
              <a:t>information from a </a:t>
            </a:r>
            <a:r>
              <a:rPr lang="en-US" altLang="zh-CN" sz="2200" dirty="0" smtClean="0"/>
              <a:t>remote entity.</a:t>
            </a:r>
            <a:endParaRPr lang="en-US" altLang="zh-CN" sz="2200" dirty="0"/>
          </a:p>
          <a:p>
            <a:endParaRPr lang="en-US" altLang="zh-CN" sz="2200" dirty="0"/>
          </a:p>
        </p:txBody>
      </p:sp>
      <p:sp>
        <p:nvSpPr>
          <p:cNvPr id="77" name="TextBox 3"/>
          <p:cNvSpPr txBox="1"/>
          <p:nvPr/>
        </p:nvSpPr>
        <p:spPr>
          <a:xfrm>
            <a:off x="6098462" y="2852798"/>
            <a:ext cx="1463135" cy="19598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Network Selection</a:t>
            </a:r>
            <a:endParaRPr lang="en-US" sz="1000" dirty="0">
              <a:latin typeface="+mn-lt"/>
            </a:endParaRPr>
          </a:p>
        </p:txBody>
      </p:sp>
      <p:sp>
        <p:nvSpPr>
          <p:cNvPr id="78" name="TextBox 4"/>
          <p:cNvSpPr txBox="1"/>
          <p:nvPr/>
        </p:nvSpPr>
        <p:spPr>
          <a:xfrm>
            <a:off x="6098462" y="5851397"/>
            <a:ext cx="1463135" cy="15460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Accounting</a:t>
            </a:r>
            <a:endParaRPr lang="en-US" sz="1000" dirty="0">
              <a:latin typeface="+mn-lt"/>
            </a:endParaRPr>
          </a:p>
        </p:txBody>
      </p:sp>
      <p:sp>
        <p:nvSpPr>
          <p:cNvPr id="79" name="TextBox 5"/>
          <p:cNvSpPr txBox="1"/>
          <p:nvPr/>
        </p:nvSpPr>
        <p:spPr>
          <a:xfrm>
            <a:off x="6098462" y="5577957"/>
            <a:ext cx="1463135" cy="18105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Disassociation</a:t>
            </a:r>
            <a:endParaRPr lang="en-US" sz="1000" dirty="0">
              <a:latin typeface="+mn-lt"/>
            </a:endParaRPr>
          </a:p>
        </p:txBody>
      </p:sp>
      <p:sp>
        <p:nvSpPr>
          <p:cNvPr id="80" name="TextBox 6"/>
          <p:cNvSpPr txBox="1"/>
          <p:nvPr/>
        </p:nvSpPr>
        <p:spPr>
          <a:xfrm>
            <a:off x="6098462" y="4151844"/>
            <a:ext cx="1463135" cy="25732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Host Configuration</a:t>
            </a:r>
            <a:endParaRPr lang="en-US" sz="1000" dirty="0">
              <a:latin typeface="+mn-lt"/>
            </a:endParaRPr>
          </a:p>
        </p:txBody>
      </p:sp>
      <p:sp>
        <p:nvSpPr>
          <p:cNvPr id="81" name="TextBox 7"/>
          <p:cNvSpPr txBox="1"/>
          <p:nvPr/>
        </p:nvSpPr>
        <p:spPr>
          <a:xfrm>
            <a:off x="6098462" y="5051593"/>
            <a:ext cx="1463135" cy="19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Application</a:t>
            </a:r>
            <a:endParaRPr lang="en-US" sz="1000" dirty="0">
              <a:latin typeface="+mn-lt"/>
            </a:endParaRPr>
          </a:p>
        </p:txBody>
      </p:sp>
      <p:sp>
        <p:nvSpPr>
          <p:cNvPr id="82" name="TextBox 8"/>
          <p:cNvSpPr txBox="1"/>
          <p:nvPr/>
        </p:nvSpPr>
        <p:spPr>
          <a:xfrm>
            <a:off x="6098462" y="4794961"/>
            <a:ext cx="1463135" cy="16424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err="1" smtClean="0"/>
              <a:t>QoS</a:t>
            </a:r>
            <a:r>
              <a:rPr lang="en-US" sz="1000" dirty="0" smtClean="0"/>
              <a:t> Control</a:t>
            </a:r>
            <a:endParaRPr lang="en-US" sz="1000" dirty="0"/>
          </a:p>
        </p:txBody>
      </p:sp>
      <p:sp>
        <p:nvSpPr>
          <p:cNvPr id="83" name="TextBox 9"/>
          <p:cNvSpPr txBox="1"/>
          <p:nvPr/>
        </p:nvSpPr>
        <p:spPr>
          <a:xfrm>
            <a:off x="6098462" y="4501559"/>
            <a:ext cx="1463135" cy="20101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Application</a:t>
            </a:r>
            <a:endParaRPr lang="en-US" sz="1000" dirty="0">
              <a:latin typeface="+mn-lt"/>
            </a:endParaRPr>
          </a:p>
        </p:txBody>
      </p:sp>
      <p:sp>
        <p:nvSpPr>
          <p:cNvPr id="84" name="TextBox 10"/>
          <p:cNvSpPr txBox="1"/>
          <p:nvPr/>
        </p:nvSpPr>
        <p:spPr>
          <a:xfrm>
            <a:off x="6098462" y="5337677"/>
            <a:ext cx="1463135" cy="14789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Host </a:t>
            </a:r>
            <a:r>
              <a:rPr lang="en-US" sz="1000" dirty="0" err="1" smtClean="0">
                <a:latin typeface="+mn-lt"/>
              </a:rPr>
              <a:t>Cfg</a:t>
            </a:r>
            <a:r>
              <a:rPr lang="en-US" sz="1000" dirty="0" smtClean="0">
                <a:latin typeface="+mn-lt"/>
              </a:rPr>
              <a:t> Release</a:t>
            </a:r>
            <a:endParaRPr lang="en-US" sz="1000" dirty="0">
              <a:latin typeface="+mn-lt"/>
            </a:endParaRPr>
          </a:p>
        </p:txBody>
      </p:sp>
      <p:sp>
        <p:nvSpPr>
          <p:cNvPr id="85" name="TextBox 11"/>
          <p:cNvSpPr txBox="1"/>
          <p:nvPr/>
        </p:nvSpPr>
        <p:spPr>
          <a:xfrm>
            <a:off x="6098462" y="3903054"/>
            <a:ext cx="1463135" cy="1564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Accounting Start</a:t>
            </a:r>
            <a:endParaRPr lang="en-US" sz="1000" dirty="0">
              <a:latin typeface="+mn-lt"/>
            </a:endParaRPr>
          </a:p>
        </p:txBody>
      </p:sp>
      <p:sp>
        <p:nvSpPr>
          <p:cNvPr id="86" name="TextBox 12"/>
          <p:cNvSpPr txBox="1"/>
          <p:nvPr/>
        </p:nvSpPr>
        <p:spPr>
          <a:xfrm>
            <a:off x="6098462" y="3464341"/>
            <a:ext cx="1463135" cy="3463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Authentication</a:t>
            </a:r>
          </a:p>
          <a:p>
            <a:pPr algn="ctr"/>
            <a:r>
              <a:rPr lang="en-US" sz="1000" dirty="0" smtClean="0">
                <a:latin typeface="+mn-lt"/>
              </a:rPr>
              <a:t>Authorization</a:t>
            </a:r>
            <a:endParaRPr lang="en-US" sz="1000" dirty="0">
              <a:latin typeface="+mn-lt"/>
            </a:endParaRPr>
          </a:p>
        </p:txBody>
      </p:sp>
      <p:sp>
        <p:nvSpPr>
          <p:cNvPr id="87" name="TextBox 13"/>
          <p:cNvSpPr txBox="1"/>
          <p:nvPr/>
        </p:nvSpPr>
        <p:spPr>
          <a:xfrm>
            <a:off x="6098462" y="3141177"/>
            <a:ext cx="1463135" cy="230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Association</a:t>
            </a:r>
            <a:endParaRPr lang="en-US" sz="1000" dirty="0">
              <a:latin typeface="+mn-lt"/>
            </a:endParaRPr>
          </a:p>
        </p:txBody>
      </p:sp>
      <p:sp>
        <p:nvSpPr>
          <p:cNvPr id="88" name="TextBox 14"/>
          <p:cNvSpPr txBox="1"/>
          <p:nvPr/>
        </p:nvSpPr>
        <p:spPr>
          <a:xfrm>
            <a:off x="6098462" y="2492896"/>
            <a:ext cx="1463135" cy="26751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txBody>
          <a:bodyPr wrap="square" lIns="72000" tIns="0" rIns="0" bIns="0" rtlCol="0" anchor="ctr" anchorCtr="0">
            <a:noAutofit/>
          </a:bodyPr>
          <a:lstStyle/>
          <a:p>
            <a:pPr algn="ctr"/>
            <a:r>
              <a:rPr lang="en-US" sz="1000" dirty="0" smtClean="0">
                <a:latin typeface="+mn-lt"/>
              </a:rPr>
              <a:t>Scanning</a:t>
            </a:r>
            <a:endParaRPr lang="en-US" sz="1000" dirty="0">
              <a:latin typeface="+mn-lt"/>
            </a:endParaRPr>
          </a:p>
        </p:txBody>
      </p:sp>
      <p:cxnSp>
        <p:nvCxnSpPr>
          <p:cNvPr id="92" name="直接箭头连接符 91"/>
          <p:cNvCxnSpPr/>
          <p:nvPr/>
        </p:nvCxnSpPr>
        <p:spPr bwMode="auto">
          <a:xfrm>
            <a:off x="6830029" y="2760410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5" name="直接箭头连接符 94"/>
          <p:cNvCxnSpPr/>
          <p:nvPr/>
        </p:nvCxnSpPr>
        <p:spPr bwMode="auto">
          <a:xfrm>
            <a:off x="6830029" y="3048788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8" name="直接箭头连接符 97"/>
          <p:cNvCxnSpPr/>
          <p:nvPr/>
        </p:nvCxnSpPr>
        <p:spPr bwMode="auto">
          <a:xfrm>
            <a:off x="6830029" y="3371952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直接箭头连接符 98"/>
          <p:cNvCxnSpPr/>
          <p:nvPr/>
        </p:nvCxnSpPr>
        <p:spPr bwMode="auto">
          <a:xfrm>
            <a:off x="6830029" y="3810665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0" name="直接箭头连接符 99"/>
          <p:cNvCxnSpPr>
            <a:stCxn id="85" idx="2"/>
            <a:endCxn id="80" idx="0"/>
          </p:cNvCxnSpPr>
          <p:nvPr/>
        </p:nvCxnSpPr>
        <p:spPr bwMode="auto">
          <a:xfrm>
            <a:off x="6830029" y="4059456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1" name="直接箭头连接符 100"/>
          <p:cNvCxnSpPr>
            <a:stCxn id="80" idx="2"/>
            <a:endCxn id="83" idx="0"/>
          </p:cNvCxnSpPr>
          <p:nvPr/>
        </p:nvCxnSpPr>
        <p:spPr bwMode="auto">
          <a:xfrm>
            <a:off x="6830029" y="4409170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2" name="直接箭头连接符 101"/>
          <p:cNvCxnSpPr>
            <a:stCxn id="83" idx="2"/>
            <a:endCxn id="82" idx="0"/>
          </p:cNvCxnSpPr>
          <p:nvPr/>
        </p:nvCxnSpPr>
        <p:spPr bwMode="auto">
          <a:xfrm>
            <a:off x="6830029" y="4702573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直接箭头连接符 102"/>
          <p:cNvCxnSpPr>
            <a:stCxn id="82" idx="2"/>
            <a:endCxn id="81" idx="0"/>
          </p:cNvCxnSpPr>
          <p:nvPr/>
        </p:nvCxnSpPr>
        <p:spPr bwMode="auto">
          <a:xfrm>
            <a:off x="6830029" y="4959204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4" name="直接箭头连接符 103"/>
          <p:cNvCxnSpPr>
            <a:stCxn id="81" idx="2"/>
            <a:endCxn id="84" idx="0"/>
          </p:cNvCxnSpPr>
          <p:nvPr/>
        </p:nvCxnSpPr>
        <p:spPr bwMode="auto">
          <a:xfrm>
            <a:off x="6830029" y="5245288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5" name="直接箭头连接符 104"/>
          <p:cNvCxnSpPr>
            <a:stCxn id="84" idx="2"/>
            <a:endCxn id="79" idx="0"/>
          </p:cNvCxnSpPr>
          <p:nvPr/>
        </p:nvCxnSpPr>
        <p:spPr bwMode="auto">
          <a:xfrm>
            <a:off x="6830029" y="5485568"/>
            <a:ext cx="0" cy="923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6" name="直接箭头连接符 105"/>
          <p:cNvCxnSpPr>
            <a:stCxn id="79" idx="2"/>
            <a:endCxn id="78" idx="0"/>
          </p:cNvCxnSpPr>
          <p:nvPr/>
        </p:nvCxnSpPr>
        <p:spPr bwMode="auto">
          <a:xfrm>
            <a:off x="6830029" y="5759009"/>
            <a:ext cx="0" cy="923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75" name="矩形 74"/>
          <p:cNvSpPr/>
          <p:nvPr/>
        </p:nvSpPr>
        <p:spPr bwMode="auto">
          <a:xfrm>
            <a:off x="8293163" y="2492897"/>
            <a:ext cx="527309" cy="3513109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400" b="1" dirty="0" smtClean="0">
                <a:solidFill>
                  <a:srgbClr val="FF0000"/>
                </a:solidFill>
                <a:latin typeface="Arial" charset="0"/>
                <a:ea typeface="SimHei" pitchFamily="49" charset="-122"/>
              </a:rPr>
              <a:t>FDM</a:t>
            </a:r>
          </a:p>
          <a:p>
            <a:pPr marL="0" marR="0" indent="0" algn="ctr" defTabSz="914400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CN" sz="1400" b="1" dirty="0" smtClean="0">
                <a:solidFill>
                  <a:srgbClr val="FF0000"/>
                </a:solidFill>
                <a:latin typeface="Arial" charset="0"/>
                <a:ea typeface="SimHei" pitchFamily="49" charset="-122"/>
              </a:rPr>
              <a:t>Log</a:t>
            </a:r>
            <a:endParaRPr kumimoji="1" lang="zh-CN" alt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SimHei" pitchFamily="49" charset="-122"/>
            </a:endParaRPr>
          </a:p>
        </p:txBody>
      </p:sp>
      <p:cxnSp>
        <p:nvCxnSpPr>
          <p:cNvPr id="62" name="直接箭头连接符 61"/>
          <p:cNvCxnSpPr>
            <a:stCxn id="88" idx="3"/>
          </p:cNvCxnSpPr>
          <p:nvPr/>
        </p:nvCxnSpPr>
        <p:spPr bwMode="auto">
          <a:xfrm>
            <a:off x="7561597" y="2626653"/>
            <a:ext cx="731566" cy="0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63" name="直接箭头连接符 62"/>
          <p:cNvCxnSpPr>
            <a:stCxn id="77" idx="3"/>
          </p:cNvCxnSpPr>
          <p:nvPr/>
        </p:nvCxnSpPr>
        <p:spPr bwMode="auto">
          <a:xfrm>
            <a:off x="7561597" y="2950793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直接箭头连接符 63"/>
          <p:cNvCxnSpPr/>
          <p:nvPr/>
        </p:nvCxnSpPr>
        <p:spPr bwMode="auto">
          <a:xfrm>
            <a:off x="7562894" y="3269618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65" name="直接箭头连接符 64"/>
          <p:cNvCxnSpPr/>
          <p:nvPr/>
        </p:nvCxnSpPr>
        <p:spPr bwMode="auto">
          <a:xfrm>
            <a:off x="7561597" y="3611482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66" name="直接箭头连接符 65"/>
          <p:cNvCxnSpPr/>
          <p:nvPr/>
        </p:nvCxnSpPr>
        <p:spPr bwMode="auto">
          <a:xfrm>
            <a:off x="7561597" y="3981255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67" name="直接箭头连接符 66"/>
          <p:cNvCxnSpPr/>
          <p:nvPr/>
        </p:nvCxnSpPr>
        <p:spPr bwMode="auto">
          <a:xfrm>
            <a:off x="7552643" y="4283367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68" name="直接箭头连接符 67"/>
          <p:cNvCxnSpPr/>
          <p:nvPr/>
        </p:nvCxnSpPr>
        <p:spPr bwMode="auto">
          <a:xfrm>
            <a:off x="7552643" y="4598256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69" name="直接箭头连接符 68"/>
          <p:cNvCxnSpPr/>
          <p:nvPr/>
        </p:nvCxnSpPr>
        <p:spPr bwMode="auto">
          <a:xfrm>
            <a:off x="7552643" y="4874892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70" name="直接箭头连接符 69"/>
          <p:cNvCxnSpPr/>
          <p:nvPr/>
        </p:nvCxnSpPr>
        <p:spPr bwMode="auto">
          <a:xfrm>
            <a:off x="7543477" y="5148585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71" name="直接箭头连接符 70"/>
          <p:cNvCxnSpPr/>
          <p:nvPr/>
        </p:nvCxnSpPr>
        <p:spPr bwMode="auto">
          <a:xfrm>
            <a:off x="7562894" y="5409431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72" name="直接箭头连接符 71"/>
          <p:cNvCxnSpPr/>
          <p:nvPr/>
        </p:nvCxnSpPr>
        <p:spPr bwMode="auto">
          <a:xfrm>
            <a:off x="7562894" y="5666292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cxnSp>
        <p:nvCxnSpPr>
          <p:cNvPr id="73" name="直接箭头连接符 72"/>
          <p:cNvCxnSpPr/>
          <p:nvPr/>
        </p:nvCxnSpPr>
        <p:spPr bwMode="auto">
          <a:xfrm>
            <a:off x="7564077" y="5926510"/>
            <a:ext cx="731566" cy="2191"/>
          </a:xfrm>
          <a:prstGeom prst="straightConnector1">
            <a:avLst/>
          </a:prstGeom>
          <a:gradFill rotWithShape="0">
            <a:gsLst>
              <a:gs pos="0">
                <a:srgbClr val="FFFFFF"/>
              </a:gs>
              <a:gs pos="100000">
                <a:srgbClr val="CACAC7"/>
              </a:gs>
            </a:gsLst>
            <a:lin ang="5400000" scaled="1"/>
          </a:gradFill>
          <a:ln w="9525" cap="flat" cmpd="sng" algn="ctr">
            <a:solidFill>
              <a:srgbClr val="57564F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</p:cxnSp>
      <p:sp>
        <p:nvSpPr>
          <p:cNvPr id="129" name="内容占位符 2"/>
          <p:cNvSpPr txBox="1">
            <a:spLocks/>
          </p:cNvSpPr>
          <p:nvPr/>
        </p:nvSpPr>
        <p:spPr>
          <a:xfrm>
            <a:off x="457199" y="3531675"/>
            <a:ext cx="3633901" cy="2201581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endParaRPr lang="en-US" altLang="zh-CN" sz="2000" kern="0" dirty="0"/>
          </a:p>
        </p:txBody>
      </p:sp>
    </p:spTree>
    <p:extLst>
      <p:ext uri="{BB962C8B-B14F-4D97-AF65-F5344CB8AC3E}">
        <p14:creationId xmlns:p14="http://schemas.microsoft.com/office/powerpoint/2010/main" val="254397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basic functions</a:t>
            </a:r>
            <a:br>
              <a:rPr lang="en-US" altLang="zh-CN" dirty="0" smtClean="0"/>
            </a:br>
            <a:r>
              <a:rPr lang="en-US" altLang="zh-CN" dirty="0"/>
              <a:t>Aggregation of Failure Information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For some fault diagnosis process, the </a:t>
            </a:r>
            <a:r>
              <a:rPr lang="en-US" altLang="zh-CN" dirty="0"/>
              <a:t>information acquired by </a:t>
            </a:r>
            <a:r>
              <a:rPr lang="en-US" altLang="zh-CN" dirty="0" smtClean="0"/>
              <a:t>multiple </a:t>
            </a:r>
            <a:r>
              <a:rPr lang="en-US" altLang="zh-CN" dirty="0" err="1" smtClean="0"/>
              <a:t>TEs</a:t>
            </a:r>
            <a:r>
              <a:rPr lang="en-US" altLang="zh-CN" dirty="0" smtClean="0"/>
              <a:t> or/and NAs </a:t>
            </a:r>
            <a:r>
              <a:rPr lang="en-US" altLang="zh-CN" dirty="0"/>
              <a:t>is aggregated in the </a:t>
            </a:r>
            <a:r>
              <a:rPr lang="en-US" altLang="zh-CN" dirty="0" smtClean="0"/>
              <a:t>AN Ctrl.</a:t>
            </a:r>
          </a:p>
          <a:p>
            <a:pPr lvl="1"/>
            <a:r>
              <a:rPr lang="en-US" altLang="zh-CN" dirty="0" smtClean="0"/>
              <a:t>Self-check parameters</a:t>
            </a:r>
          </a:p>
          <a:p>
            <a:pPr lvl="1"/>
            <a:r>
              <a:rPr lang="en-US" altLang="zh-CN" dirty="0" smtClean="0"/>
              <a:t>Link monitoring </a:t>
            </a:r>
            <a:r>
              <a:rPr lang="en-US" altLang="zh-CN" dirty="0"/>
              <a:t>parameters</a:t>
            </a:r>
            <a:endParaRPr lang="en-US" altLang="zh-CN" dirty="0" smtClean="0"/>
          </a:p>
          <a:p>
            <a:pPr lvl="1"/>
            <a:r>
              <a:rPr lang="en-US" altLang="zh-CN" dirty="0"/>
              <a:t>Failure </a:t>
            </a:r>
            <a:r>
              <a:rPr lang="en-US" altLang="zh-CN" dirty="0" smtClean="0"/>
              <a:t>events</a:t>
            </a:r>
          </a:p>
          <a:p>
            <a:pPr lvl="1"/>
            <a:r>
              <a:rPr lang="en-US" altLang="zh-CN" dirty="0" err="1" smtClean="0"/>
              <a:t>FDM</a:t>
            </a:r>
            <a:r>
              <a:rPr lang="en-US" altLang="zh-CN" dirty="0" smtClean="0"/>
              <a:t> Log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099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Specific </a:t>
            </a:r>
            <a:r>
              <a:rPr lang="en-US" altLang="zh-CN" dirty="0"/>
              <a:t>basic </a:t>
            </a:r>
            <a:r>
              <a:rPr lang="en-US" altLang="zh-CN" dirty="0" smtClean="0"/>
              <a:t>functions</a:t>
            </a:r>
            <a:br>
              <a:rPr lang="en-US" altLang="zh-CN" dirty="0" smtClean="0"/>
            </a:br>
            <a:r>
              <a:rPr lang="en-US" altLang="zh-CN" dirty="0" smtClean="0"/>
              <a:t>Failure isolation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 smtClean="0"/>
              <a:t>Failure isolation is to pinpoint one or more root causes of the faults, to help take correct actions to recover from the failure condition.</a:t>
            </a:r>
          </a:p>
          <a:p>
            <a:r>
              <a:rPr lang="en-US" altLang="zh-CN" sz="2800" dirty="0" smtClean="0"/>
              <a:t>A mechanism to indicate failure isolation results to </a:t>
            </a:r>
            <a:r>
              <a:rPr lang="en-US" altLang="zh-CN" sz="2800" dirty="0"/>
              <a:t>a </a:t>
            </a:r>
            <a:r>
              <a:rPr lang="en-US" altLang="zh-CN" sz="2800" dirty="0" smtClean="0"/>
              <a:t>remote entity is provided.</a:t>
            </a:r>
            <a:endParaRPr lang="en-US" altLang="zh-CN" sz="2800" dirty="0"/>
          </a:p>
          <a:p>
            <a:endParaRPr lang="en-US" altLang="zh-CN" sz="2800" dirty="0" smtClean="0"/>
          </a:p>
        </p:txBody>
      </p:sp>
    </p:spTree>
    <p:extLst>
      <p:ext uri="{BB962C8B-B14F-4D97-AF65-F5344CB8AC3E}">
        <p14:creationId xmlns:p14="http://schemas.microsoft.com/office/powerpoint/2010/main" val="93663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Key </a:t>
            </a:r>
            <a:r>
              <a:rPr lang="en-US" altLang="zh-CN" dirty="0" smtClean="0"/>
              <a:t>Concepts </a:t>
            </a:r>
            <a:r>
              <a:rPr lang="en-US" altLang="zh-CN" dirty="0" smtClean="0"/>
              <a:t>of </a:t>
            </a:r>
            <a:r>
              <a:rPr lang="en-US" altLang="zh-CN" dirty="0"/>
              <a:t>Fault </a:t>
            </a:r>
            <a:r>
              <a:rPr lang="en-US" altLang="zh-CN" dirty="0" smtClean="0"/>
              <a:t>Diagnostics </a:t>
            </a:r>
            <a:r>
              <a:rPr lang="en-US" altLang="zh-CN" dirty="0"/>
              <a:t>and Maintenance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2015-12-10</a:t>
            </a:r>
          </a:p>
          <a:p>
            <a:r>
              <a:rPr lang="en-US" dirty="0" smtClean="0"/>
              <a:t>Hao Wang</a:t>
            </a:r>
          </a:p>
          <a:p>
            <a:r>
              <a:rPr lang="en-US" dirty="0" smtClean="0"/>
              <a:t>Fujitsu R&amp;D Center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Detailed </a:t>
            </a:r>
            <a:r>
              <a:rPr lang="en-US" altLang="zh-CN" dirty="0" smtClean="0"/>
              <a:t>procedures</a:t>
            </a:r>
            <a:br>
              <a:rPr lang="en-US" altLang="zh-CN" dirty="0" smtClean="0"/>
            </a:br>
            <a:r>
              <a:rPr lang="en-US" altLang="zh-CN" dirty="0" smtClean="0"/>
              <a:t>Link Monitoring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 bwMode="auto">
          <a:xfrm>
            <a:off x="2123728" y="1556792"/>
            <a:ext cx="1512168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TE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5436096" y="1556792"/>
            <a:ext cx="1512168" cy="64807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2400" dirty="0" smtClean="0">
                <a:latin typeface="Times New Roman" charset="0"/>
              </a:rPr>
              <a:t>NA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直接连接符 7"/>
          <p:cNvCxnSpPr>
            <a:stCxn id="5" idx="2"/>
          </p:cNvCxnSpPr>
          <p:nvPr/>
        </p:nvCxnSpPr>
        <p:spPr bwMode="auto">
          <a:xfrm>
            <a:off x="2879812" y="2204864"/>
            <a:ext cx="0" cy="32403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6192180" y="2204864"/>
            <a:ext cx="0" cy="32403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直接箭头连接符 10"/>
          <p:cNvCxnSpPr/>
          <p:nvPr/>
        </p:nvCxnSpPr>
        <p:spPr bwMode="auto">
          <a:xfrm>
            <a:off x="2879812" y="4725144"/>
            <a:ext cx="3312368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3" name="直接箭头连接符 12"/>
          <p:cNvCxnSpPr/>
          <p:nvPr/>
        </p:nvCxnSpPr>
        <p:spPr bwMode="auto">
          <a:xfrm flipH="1">
            <a:off x="2879812" y="2924944"/>
            <a:ext cx="3312368" cy="50405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矩形 13"/>
          <p:cNvSpPr/>
          <p:nvPr/>
        </p:nvSpPr>
        <p:spPr bwMode="auto">
          <a:xfrm>
            <a:off x="2123728" y="3645024"/>
            <a:ext cx="1512168" cy="79208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Monitoring process</a:t>
            </a:r>
            <a:endParaRPr kumimoji="0" lang="zh-CN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3888" y="2596842"/>
            <a:ext cx="1944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Monitoring </a:t>
            </a:r>
            <a:r>
              <a:rPr lang="en-US" altLang="zh-CN" sz="2000" dirty="0" err="1" smtClean="0"/>
              <a:t>Req</a:t>
            </a:r>
            <a:endParaRPr lang="zh-CN" alt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63888" y="4509120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Monitoring Report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5830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Questions, Comments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Fault Diagnosis and Maintenance</a:t>
            </a:r>
          </a:p>
        </p:txBody>
      </p:sp>
    </p:spTree>
    <p:extLst>
      <p:ext uri="{BB962C8B-B14F-4D97-AF65-F5344CB8AC3E}">
        <p14:creationId xmlns:p14="http://schemas.microsoft.com/office/powerpoint/2010/main" val="280075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P802.1CF</a:t>
            </a:r>
            <a:r>
              <a:rPr lang="en-US" altLang="zh-CN" dirty="0"/>
              <a:t> Draft </a:t>
            </a:r>
            <a:r>
              <a:rPr lang="en-US" altLang="zh-CN" dirty="0" err="1"/>
              <a:t>ToC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Content Placeholder 2"/>
          <p:cNvSpPr>
            <a:spLocks noGrp="1"/>
          </p:cNvSpPr>
          <p:nvPr/>
        </p:nvSpPr>
        <p:spPr>
          <a:xfrm>
            <a:off x="826389" y="1268760"/>
            <a:ext cx="7201599" cy="51845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>
            <a:normAutofit fontScale="55000" lnSpcReduction="20000"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 pitchFamily="34" charset="0"/>
                <a:ea typeface="ＭＳ Ｐゴシック" charset="-128"/>
                <a:cs typeface="Arial" pitchFamily="34" charset="0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Introduction and Scope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Abbreviations, Acronyms, Definitions, and Conventions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Identifiers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Network Reference Model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Overview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Reference Points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Control Architecture</a:t>
            </a:r>
          </a:p>
          <a:p>
            <a:pPr lvl="2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Multiple deployment scenarios including backhaul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Functional Design and Decomposition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setup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Access network discovery and selection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Association </a:t>
            </a:r>
            <a:r>
              <a:rPr lang="en-US" dirty="0"/>
              <a:t>and Disassociaiton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Authentication and Trust Establishment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Datapath</a:t>
            </a:r>
            <a:r>
              <a:rPr lang="en-US" dirty="0"/>
              <a:t> establishment, </a:t>
            </a:r>
            <a:r>
              <a:rPr lang="en-US" dirty="0" smtClean="0"/>
              <a:t>relocation </a:t>
            </a:r>
            <a:r>
              <a:rPr lang="en-US" dirty="0"/>
              <a:t>and teardown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Authorization, QoS and policy control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Accounting and </a:t>
            </a:r>
            <a:r>
              <a:rPr lang="en-US" dirty="0" smtClean="0"/>
              <a:t>monitoring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b="1" dirty="0" smtClean="0">
                <a:solidFill>
                  <a:srgbClr val="FF0000"/>
                </a:solidFill>
              </a:rPr>
              <a:t>Fault diagnostics and maintenance (</a:t>
            </a:r>
            <a:r>
              <a:rPr lang="en-US" b="1" dirty="0" err="1" smtClean="0">
                <a:solidFill>
                  <a:srgbClr val="FF0000"/>
                </a:solidFill>
              </a:rPr>
              <a:t>FDM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i="1" dirty="0"/>
              <a:t>SDN Abstraction	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Annex</a:t>
            </a:r>
            <a:r>
              <a:rPr lang="en-US" dirty="0"/>
              <a:t>: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Privacy Engineering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Tenets </a:t>
            </a:r>
            <a:r>
              <a:rPr lang="en-US" dirty="0"/>
              <a:t>(Informative)</a:t>
            </a:r>
          </a:p>
        </p:txBody>
      </p:sp>
    </p:spTree>
    <p:extLst>
      <p:ext uri="{BB962C8B-B14F-4D97-AF65-F5344CB8AC3E}">
        <p14:creationId xmlns:p14="http://schemas.microsoft.com/office/powerpoint/2010/main" val="363915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FDM</a:t>
            </a:r>
            <a:r>
              <a:rPr lang="en-US" altLang="zh-CN" dirty="0" smtClean="0"/>
              <a:t> Chapter </a:t>
            </a:r>
            <a:r>
              <a:rPr lang="en-US" altLang="zh-CN" dirty="0" err="1"/>
              <a:t>ToC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en-US" altLang="zh-CN" dirty="0"/>
          </a:p>
          <a:p>
            <a:r>
              <a:rPr lang="en-US" altLang="zh-CN" dirty="0" smtClean="0"/>
              <a:t>Roles </a:t>
            </a:r>
            <a:r>
              <a:rPr lang="en-US" altLang="zh-CN" dirty="0"/>
              <a:t>and identifiers</a:t>
            </a:r>
          </a:p>
          <a:p>
            <a:r>
              <a:rPr lang="en-US" altLang="zh-CN" dirty="0" smtClean="0"/>
              <a:t>Use cases</a:t>
            </a:r>
            <a:endParaRPr lang="en-US" altLang="zh-CN" dirty="0"/>
          </a:p>
          <a:p>
            <a:r>
              <a:rPr lang="en-US" altLang="zh-CN" dirty="0" smtClean="0"/>
              <a:t>Functional requirements</a:t>
            </a:r>
            <a:endParaRPr lang="en-US" altLang="zh-CN" dirty="0"/>
          </a:p>
          <a:p>
            <a:r>
              <a:rPr lang="en-US" altLang="zh-CN" dirty="0" smtClean="0"/>
              <a:t>Specific attributes</a:t>
            </a:r>
            <a:endParaRPr lang="en-US" altLang="zh-CN" dirty="0"/>
          </a:p>
          <a:p>
            <a:r>
              <a:rPr lang="en-US" altLang="zh-CN" dirty="0" smtClean="0"/>
              <a:t>Specific </a:t>
            </a:r>
            <a:r>
              <a:rPr lang="en-US" altLang="zh-CN" dirty="0"/>
              <a:t>basic functions</a:t>
            </a:r>
          </a:p>
          <a:p>
            <a:r>
              <a:rPr lang="en-US" altLang="zh-CN" dirty="0" smtClean="0"/>
              <a:t>Detailed </a:t>
            </a:r>
            <a:r>
              <a:rPr lang="en-US" altLang="zh-CN" dirty="0"/>
              <a:t>procedures</a:t>
            </a:r>
          </a:p>
          <a:p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Mapping </a:t>
            </a:r>
            <a:r>
              <a:rPr lang="en-US" altLang="zh-CN" dirty="0">
                <a:solidFill>
                  <a:schemeClr val="bg1">
                    <a:lumMod val="65000"/>
                  </a:schemeClr>
                </a:solidFill>
              </a:rPr>
              <a:t>to IEEE 802 </a:t>
            </a:r>
            <a:r>
              <a:rPr lang="en-US" altLang="zh-CN" dirty="0" smtClean="0">
                <a:solidFill>
                  <a:schemeClr val="bg1">
                    <a:lumMod val="65000"/>
                  </a:schemeClr>
                </a:solidFill>
              </a:rPr>
              <a:t>Technologies</a:t>
            </a:r>
            <a:endParaRPr lang="en-US" altLang="zh-CN" dirty="0">
              <a:solidFill>
                <a:schemeClr val="bg1">
                  <a:lumMod val="65000"/>
                </a:schemeClr>
              </a:solidFill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924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Fault diagnosis </a:t>
            </a:r>
            <a:r>
              <a:rPr lang="en-US" altLang="zh-CN" sz="2000" dirty="0"/>
              <a:t>and </a:t>
            </a:r>
            <a:r>
              <a:rPr lang="en-US" altLang="zh-CN" sz="2000" dirty="0" smtClean="0"/>
              <a:t>maintenance (</a:t>
            </a:r>
            <a:r>
              <a:rPr lang="en-US" altLang="zh-CN" sz="2000" dirty="0" err="1" smtClean="0"/>
              <a:t>FDM</a:t>
            </a:r>
            <a:r>
              <a:rPr lang="en-US" altLang="zh-CN" sz="2000" dirty="0" smtClean="0"/>
              <a:t>) provides the capabilities useful for detecting, isolating and reporting the failures during the life cycle of a terminal session.</a:t>
            </a:r>
          </a:p>
          <a:p>
            <a:r>
              <a:rPr lang="en-US" altLang="zh-CN" sz="2000" dirty="0" smtClean="0"/>
              <a:t>These </a:t>
            </a:r>
            <a:r>
              <a:rPr lang="en-US" altLang="zh-CN" sz="2000" dirty="0"/>
              <a:t>capabilities </a:t>
            </a:r>
            <a:r>
              <a:rPr lang="en-US" altLang="zh-CN" sz="2000" dirty="0" smtClean="0"/>
              <a:t>allow the network operators to monitor the health of the network and quickly determine the location of failing links or fault conditions.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98435" y="4451990"/>
            <a:ext cx="5427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403136" y="5300245"/>
            <a:ext cx="171132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6111361" y="5301208"/>
            <a:ext cx="17113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114461" y="5299620"/>
            <a:ext cx="299671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1403136" y="4182115"/>
            <a:ext cx="4953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TE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0" name="Rectangle 19"/>
          <p:cNvSpPr>
            <a:spLocks noChangeArrowheads="1"/>
          </p:cNvSpPr>
          <p:nvPr/>
        </p:nvSpPr>
        <p:spPr bwMode="auto">
          <a:xfrm>
            <a:off x="7327386" y="4182115"/>
            <a:ext cx="98903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 dirty="0" smtClean="0">
                <a:latin typeface="+mn-lt"/>
                <a:ea typeface="宋体" charset="0"/>
                <a:cs typeface="宋体" charset="0"/>
              </a:rPr>
              <a:t>AR</a:t>
            </a:r>
            <a:endParaRPr lang="en-US" altLang="zh-CN" sz="1800" dirty="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1" name="Rectangle 22"/>
          <p:cNvSpPr>
            <a:spLocks noChangeArrowheads="1"/>
          </p:cNvSpPr>
          <p:nvPr/>
        </p:nvSpPr>
        <p:spPr bwMode="auto">
          <a:xfrm>
            <a:off x="2619161" y="4182115"/>
            <a:ext cx="990600" cy="4440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800" dirty="0">
                <a:latin typeface="+mn-lt"/>
                <a:ea typeface="宋体" charset="0"/>
                <a:cs typeface="宋体" charset="0"/>
              </a:rPr>
              <a:t>NA</a:t>
            </a:r>
            <a:endParaRPr lang="en-US" altLang="zh-CN" sz="1800" dirty="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2" name="Rectangle 36"/>
          <p:cNvSpPr>
            <a:spLocks noChangeArrowheads="1"/>
          </p:cNvSpPr>
          <p:nvPr/>
        </p:nvSpPr>
        <p:spPr bwMode="auto">
          <a:xfrm>
            <a:off x="1403136" y="515375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3" name="Rectangle 37"/>
          <p:cNvSpPr>
            <a:spLocks noChangeArrowheads="1"/>
          </p:cNvSpPr>
          <p:nvPr/>
        </p:nvSpPr>
        <p:spPr bwMode="auto">
          <a:xfrm>
            <a:off x="2619161" y="515375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4" name="Rectangle 38"/>
          <p:cNvSpPr>
            <a:spLocks noChangeArrowheads="1"/>
          </p:cNvSpPr>
          <p:nvPr/>
        </p:nvSpPr>
        <p:spPr bwMode="auto">
          <a:xfrm>
            <a:off x="3114461" y="5153135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5" name="Rectangle 39"/>
          <p:cNvSpPr>
            <a:spLocks noChangeArrowheads="1"/>
          </p:cNvSpPr>
          <p:nvPr/>
        </p:nvSpPr>
        <p:spPr bwMode="auto">
          <a:xfrm>
            <a:off x="5616061" y="5153135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6111361" y="5154722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7" name="Rectangle 41"/>
          <p:cNvSpPr>
            <a:spLocks noChangeArrowheads="1"/>
          </p:cNvSpPr>
          <p:nvPr/>
        </p:nvSpPr>
        <p:spPr bwMode="auto">
          <a:xfrm>
            <a:off x="7327386" y="5154722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18" name="Rectangle 44"/>
          <p:cNvSpPr>
            <a:spLocks noChangeArrowheads="1"/>
          </p:cNvSpPr>
          <p:nvPr/>
        </p:nvSpPr>
        <p:spPr bwMode="auto">
          <a:xfrm>
            <a:off x="1403136" y="501723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19" name="Rectangle 45"/>
          <p:cNvSpPr>
            <a:spLocks noChangeArrowheads="1"/>
          </p:cNvSpPr>
          <p:nvPr/>
        </p:nvSpPr>
        <p:spPr bwMode="auto">
          <a:xfrm>
            <a:off x="2619161" y="501723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20" name="Rectangle 46"/>
          <p:cNvSpPr>
            <a:spLocks noChangeArrowheads="1"/>
          </p:cNvSpPr>
          <p:nvPr/>
        </p:nvSpPr>
        <p:spPr bwMode="auto">
          <a:xfrm>
            <a:off x="3114461" y="5016610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21" name="Rectangle 47"/>
          <p:cNvSpPr>
            <a:spLocks noChangeArrowheads="1"/>
          </p:cNvSpPr>
          <p:nvPr/>
        </p:nvSpPr>
        <p:spPr bwMode="auto">
          <a:xfrm>
            <a:off x="5616061" y="5016610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22" name="Rectangle 48"/>
          <p:cNvSpPr>
            <a:spLocks noChangeArrowheads="1"/>
          </p:cNvSpPr>
          <p:nvPr/>
        </p:nvSpPr>
        <p:spPr bwMode="auto">
          <a:xfrm>
            <a:off x="6111361" y="5018197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23" name="Rectangle 49"/>
          <p:cNvSpPr>
            <a:spLocks noChangeArrowheads="1"/>
          </p:cNvSpPr>
          <p:nvPr/>
        </p:nvSpPr>
        <p:spPr bwMode="auto">
          <a:xfrm>
            <a:off x="7327386" y="5018197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sp>
        <p:nvSpPr>
          <p:cNvPr id="24" name="Rectangle 52"/>
          <p:cNvSpPr>
            <a:spLocks noChangeArrowheads="1"/>
          </p:cNvSpPr>
          <p:nvPr/>
        </p:nvSpPr>
        <p:spPr bwMode="auto">
          <a:xfrm>
            <a:off x="1403136" y="488229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 dirty="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sp>
        <p:nvSpPr>
          <p:cNvPr id="25" name="Rectangle 57"/>
          <p:cNvSpPr>
            <a:spLocks noChangeArrowheads="1"/>
          </p:cNvSpPr>
          <p:nvPr/>
        </p:nvSpPr>
        <p:spPr bwMode="auto">
          <a:xfrm>
            <a:off x="7327386" y="4883260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IP</a:t>
            </a:r>
          </a:p>
        </p:txBody>
      </p:sp>
      <p:pic>
        <p:nvPicPr>
          <p:cNvPr id="26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7824" y="4331265"/>
            <a:ext cx="503237" cy="252412"/>
          </a:xfrm>
          <a:prstGeom prst="rect">
            <a:avLst/>
          </a:prstGeom>
          <a:noFill/>
        </p:spPr>
      </p:pic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4131061" y="5155772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28" name="Rectangle 40"/>
          <p:cNvSpPr>
            <a:spLocks noChangeArrowheads="1"/>
          </p:cNvSpPr>
          <p:nvPr/>
        </p:nvSpPr>
        <p:spPr bwMode="auto">
          <a:xfrm>
            <a:off x="4626361" y="5157359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PHY</a:t>
            </a:r>
          </a:p>
        </p:txBody>
      </p:sp>
      <p:sp>
        <p:nvSpPr>
          <p:cNvPr id="29" name="Rectangle 47"/>
          <p:cNvSpPr>
            <a:spLocks noChangeArrowheads="1"/>
          </p:cNvSpPr>
          <p:nvPr/>
        </p:nvSpPr>
        <p:spPr bwMode="auto">
          <a:xfrm>
            <a:off x="4131061" y="5019247"/>
            <a:ext cx="495300" cy="1349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solidFill>
                  <a:schemeClr val="tx1"/>
                </a:solidFill>
                <a:latin typeface="+mn-lt"/>
                <a:ea typeface="宋体" charset="0"/>
                <a:cs typeface="宋体" charset="0"/>
              </a:rPr>
              <a:t>DLL</a:t>
            </a:r>
          </a:p>
        </p:txBody>
      </p:sp>
      <p:sp>
        <p:nvSpPr>
          <p:cNvPr id="30" name="Rectangle 48"/>
          <p:cNvSpPr>
            <a:spLocks noChangeArrowheads="1"/>
          </p:cNvSpPr>
          <p:nvPr/>
        </p:nvSpPr>
        <p:spPr bwMode="auto">
          <a:xfrm>
            <a:off x="4626361" y="5020834"/>
            <a:ext cx="495300" cy="1349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zh-CN" sz="1000">
                <a:latin typeface="+mn-lt"/>
                <a:ea typeface="宋体" charset="0"/>
                <a:cs typeface="宋体" charset="0"/>
              </a:rPr>
              <a:t>DLL</a:t>
            </a:r>
            <a:endParaRPr lang="en-US" altLang="zh-CN" sz="10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pic>
        <p:nvPicPr>
          <p:cNvPr id="31" name="Picture 372" descr="switc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41141" y="4331096"/>
            <a:ext cx="503237" cy="252412"/>
          </a:xfrm>
          <a:prstGeom prst="rect">
            <a:avLst/>
          </a:prstGeom>
          <a:noFill/>
        </p:spPr>
      </p:pic>
      <p:sp>
        <p:nvSpPr>
          <p:cNvPr id="32" name="Rectangle 22"/>
          <p:cNvSpPr>
            <a:spLocks noChangeArrowheads="1"/>
          </p:cNvSpPr>
          <p:nvPr/>
        </p:nvSpPr>
        <p:spPr bwMode="auto">
          <a:xfrm>
            <a:off x="4040941" y="4176084"/>
            <a:ext cx="2610289" cy="45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tIns="0" anchor="t" anchorCtr="1"/>
          <a:lstStyle/>
          <a:p>
            <a:pPr algn="ctr" eaLnBrk="0" hangingPunct="0"/>
            <a:r>
              <a:rPr lang="en-US" altLang="zh-CN" sz="1800">
                <a:latin typeface="+mn-lt"/>
                <a:ea typeface="宋体" charset="0"/>
                <a:cs typeface="宋体" charset="0"/>
              </a:rPr>
              <a:t>BH</a:t>
            </a:r>
            <a:endParaRPr lang="en-US" altLang="zh-CN" sz="1800">
              <a:solidFill>
                <a:schemeClr val="tx1"/>
              </a:solidFill>
              <a:latin typeface="+mn-lt"/>
              <a:ea typeface="宋体" charset="0"/>
              <a:cs typeface="宋体" charset="0"/>
            </a:endParaRPr>
          </a:p>
        </p:txBody>
      </p:sp>
      <p:cxnSp>
        <p:nvCxnSpPr>
          <p:cNvPr id="34" name="直接箭头连接符 33"/>
          <p:cNvCxnSpPr/>
          <p:nvPr/>
        </p:nvCxnSpPr>
        <p:spPr bwMode="auto">
          <a:xfrm>
            <a:off x="1403136" y="5517232"/>
            <a:ext cx="171132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5" name="TextBox 34"/>
          <p:cNvSpPr txBox="1"/>
          <p:nvPr/>
        </p:nvSpPr>
        <p:spPr>
          <a:xfrm>
            <a:off x="2051720" y="5517232"/>
            <a:ext cx="655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LAN</a:t>
            </a:r>
            <a:endParaRPr lang="zh-CN" altLang="en-US" dirty="0"/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3114461" y="5517232"/>
            <a:ext cx="35367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708893" y="5517232"/>
            <a:ext cx="14024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Access Network</a:t>
            </a:r>
            <a:endParaRPr lang="zh-CN" altLang="en-US" dirty="0"/>
          </a:p>
        </p:txBody>
      </p:sp>
      <p:cxnSp>
        <p:nvCxnSpPr>
          <p:cNvPr id="40" name="直接箭头连接符 39"/>
          <p:cNvCxnSpPr/>
          <p:nvPr/>
        </p:nvCxnSpPr>
        <p:spPr bwMode="auto">
          <a:xfrm>
            <a:off x="1403136" y="5933920"/>
            <a:ext cx="5248094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2997568" y="5933920"/>
            <a:ext cx="655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MAN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439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Roles and </a:t>
            </a:r>
            <a:r>
              <a:rPr lang="en-US" altLang="zh-CN" dirty="0" smtClean="0"/>
              <a:t>identifiers</a:t>
            </a:r>
            <a:endParaRPr lang="zh-CN" alt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/>
          <a:lstStyle/>
          <a:p>
            <a:r>
              <a:rPr lang="en-US" altLang="zh-CN" sz="2400" dirty="0"/>
              <a:t>Terminal (</a:t>
            </a:r>
            <a:r>
              <a:rPr lang="en-US" altLang="zh-CN" sz="2400" dirty="0" err="1"/>
              <a:t>TE</a:t>
            </a:r>
            <a:r>
              <a:rPr lang="en-US" altLang="zh-CN" sz="2400" dirty="0" smtClean="0"/>
              <a:t>)</a:t>
            </a:r>
          </a:p>
          <a:p>
            <a:pPr lvl="1"/>
            <a:r>
              <a:rPr lang="en-US" altLang="zh-CN" sz="2000" dirty="0" err="1" smtClean="0"/>
              <a:t>TE</a:t>
            </a:r>
            <a:r>
              <a:rPr lang="en-US" altLang="zh-CN" sz="2000" dirty="0" smtClean="0"/>
              <a:t> Ctrl is used to process </a:t>
            </a:r>
            <a:r>
              <a:rPr lang="en-US" altLang="zh-CN" sz="2000" dirty="0" err="1" smtClean="0"/>
              <a:t>FDM</a:t>
            </a:r>
            <a:r>
              <a:rPr lang="en-US" altLang="zh-CN" sz="2000" dirty="0" smtClean="0"/>
              <a:t> request and report</a:t>
            </a:r>
          </a:p>
          <a:p>
            <a:pPr lvl="1"/>
            <a:r>
              <a:rPr lang="en-US" altLang="zh-CN" sz="2000" dirty="0" err="1" smtClean="0"/>
              <a:t>TEI</a:t>
            </a:r>
            <a:r>
              <a:rPr lang="en-US" altLang="zh-CN" sz="2000" dirty="0" smtClean="0"/>
              <a:t> is used to test and monitor the performance of a link</a:t>
            </a:r>
          </a:p>
          <a:p>
            <a:r>
              <a:rPr lang="en-US" altLang="zh-CN" sz="2400" dirty="0" smtClean="0"/>
              <a:t>Access </a:t>
            </a:r>
            <a:r>
              <a:rPr lang="en-US" altLang="zh-CN" sz="2400" dirty="0"/>
              <a:t>Network (AN</a:t>
            </a:r>
            <a:r>
              <a:rPr lang="en-US" altLang="zh-CN" sz="2400" dirty="0" smtClean="0"/>
              <a:t>)</a:t>
            </a:r>
          </a:p>
        </p:txBody>
      </p:sp>
      <p:sp>
        <p:nvSpPr>
          <p:cNvPr id="9" name="矩形 8"/>
          <p:cNvSpPr/>
          <p:nvPr/>
        </p:nvSpPr>
        <p:spPr>
          <a:xfrm>
            <a:off x="453476" y="3212976"/>
            <a:ext cx="3902500" cy="315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20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AN Ctrl</a:t>
            </a:r>
          </a:p>
          <a:p>
            <a:pPr marL="1085850" lvl="2" indent="-228600" eaLnBrk="1" hangingPunct="1">
              <a:spcBef>
                <a:spcPct val="20000"/>
              </a:spcBef>
              <a:buFontTx/>
              <a:buChar char="•"/>
            </a:pPr>
            <a:r>
              <a:rPr lang="en-US" altLang="zh-CN" sz="1800" kern="0" dirty="0" err="1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R8</a:t>
            </a:r>
            <a:r>
              <a:rPr lang="en-US" altLang="zh-CN" sz="18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for communicating </a:t>
            </a:r>
            <a:r>
              <a:rPr lang="en-US" altLang="zh-CN" sz="1800" kern="0" dirty="0" err="1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FDM</a:t>
            </a:r>
            <a:r>
              <a:rPr lang="en-US" altLang="zh-CN" sz="18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messages with </a:t>
            </a:r>
            <a:r>
              <a:rPr lang="en-US" altLang="zh-CN" sz="1800" kern="0" dirty="0" err="1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TE</a:t>
            </a:r>
            <a:endParaRPr lang="en-US" altLang="zh-CN" sz="1800" kern="0" dirty="0" smtClean="0">
              <a:solidFill>
                <a:prstClr val="black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  <a:p>
            <a:pPr marL="1085850" lvl="2" indent="-228600" eaLnBrk="1" hangingPunct="1">
              <a:spcBef>
                <a:spcPct val="20000"/>
              </a:spcBef>
              <a:buFontTx/>
              <a:buChar char="•"/>
            </a:pPr>
            <a:r>
              <a:rPr lang="en-US" altLang="zh-CN" sz="1800" kern="0" dirty="0" err="1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R5</a:t>
            </a:r>
            <a:r>
              <a:rPr lang="en-US" altLang="zh-CN" sz="18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to retrieve </a:t>
            </a:r>
            <a:r>
              <a:rPr lang="en-US" altLang="zh-CN" sz="1800" kern="0" dirty="0" err="1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FDM</a:t>
            </a:r>
            <a:r>
              <a:rPr lang="en-US" altLang="zh-CN" sz="18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related information from NA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</a:pPr>
            <a:r>
              <a:rPr lang="en-US" altLang="zh-CN" sz="20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Node </a:t>
            </a:r>
            <a:r>
              <a:rPr lang="en-US" altLang="zh-CN" sz="20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of Attachment (NA)</a:t>
            </a:r>
          </a:p>
          <a:p>
            <a:pPr marL="1085850" lvl="2" indent="-228600" eaLnBrk="1" hangingPunct="1">
              <a:spcBef>
                <a:spcPct val="20000"/>
              </a:spcBef>
              <a:buFontTx/>
              <a:buChar char="•"/>
            </a:pPr>
            <a:r>
              <a:rPr lang="en-US" altLang="zh-CN" sz="1800" kern="0" dirty="0" err="1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R1</a:t>
            </a:r>
            <a:r>
              <a:rPr lang="en-US" altLang="zh-CN" sz="18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and </a:t>
            </a:r>
            <a:r>
              <a:rPr lang="en-US" altLang="zh-CN" sz="1800" kern="0" dirty="0" err="1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R6</a:t>
            </a:r>
            <a:r>
              <a:rPr lang="en-US" altLang="zh-CN" sz="18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altLang="zh-CN" sz="18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to </a:t>
            </a:r>
            <a:r>
              <a:rPr lang="en-US" altLang="zh-CN" sz="1800" kern="0" dirty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test and monitor </a:t>
            </a:r>
            <a:r>
              <a:rPr lang="en-US" altLang="zh-CN" sz="1800" kern="0" dirty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the performance of </a:t>
            </a:r>
            <a:r>
              <a:rPr lang="en-US" altLang="zh-CN" sz="1800" ker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a </a:t>
            </a:r>
            <a:r>
              <a:rPr lang="en-US" altLang="zh-CN" sz="1800" kern="0" smtClean="0">
                <a:solidFill>
                  <a:prstClr val="black"/>
                </a:solidFill>
                <a:latin typeface="Arial" pitchFamily="34" charset="0"/>
                <a:ea typeface="ＭＳ Ｐゴシック" charset="-128"/>
                <a:cs typeface="Arial" pitchFamily="34" charset="0"/>
              </a:rPr>
              <a:t>link</a:t>
            </a:r>
            <a:endParaRPr lang="en-US" altLang="zh-CN" sz="1800" kern="0" dirty="0">
              <a:solidFill>
                <a:prstClr val="black"/>
              </a:solidFill>
              <a:latin typeface="Arial" pitchFamily="34" charset="0"/>
              <a:ea typeface="ＭＳ Ｐゴシック" charset="-128"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664086"/>
            <a:ext cx="4824536" cy="25732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754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 Cases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err="1" smtClean="0"/>
              <a:t>FDM</a:t>
            </a:r>
            <a:r>
              <a:rPr lang="en-US" altLang="zh-CN" dirty="0" smtClean="0"/>
              <a:t> in local </a:t>
            </a:r>
            <a:r>
              <a:rPr lang="en-US" altLang="zh-CN" dirty="0"/>
              <a:t>area </a:t>
            </a:r>
            <a:r>
              <a:rPr lang="en-US" altLang="zh-CN" dirty="0" smtClean="0"/>
              <a:t>network 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/>
              <a:t>In a local area network, the NA can detect whether there is a link failure or a performance degradation happening for a specific terminal using </a:t>
            </a:r>
            <a:r>
              <a:rPr lang="en-US" altLang="zh-CN" sz="2000" dirty="0" err="1"/>
              <a:t>FDM</a:t>
            </a:r>
            <a:r>
              <a:rPr lang="en-US" altLang="zh-CN" sz="2000" dirty="0"/>
              <a:t> functions. </a:t>
            </a:r>
            <a:endParaRPr lang="en-US" altLang="zh-CN" sz="2000" dirty="0" smtClean="0"/>
          </a:p>
          <a:p>
            <a:r>
              <a:rPr lang="en-US" altLang="zh-CN" sz="2000" dirty="0" smtClean="0"/>
              <a:t>It </a:t>
            </a:r>
            <a:r>
              <a:rPr lang="en-US" altLang="zh-CN" sz="2000" dirty="0"/>
              <a:t>may also be able to diagnose the cause of the problem depending on the relevant information NA has and the diagnosis capability.</a:t>
            </a:r>
            <a:endParaRPr lang="zh-CN" altLang="en-US" sz="20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213186"/>
              </p:ext>
            </p:extLst>
          </p:nvPr>
        </p:nvGraphicFramePr>
        <p:xfrm>
          <a:off x="2627784" y="3429000"/>
          <a:ext cx="4367932" cy="29610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Visio" r:id="rId3" imgW="6136208" imgH="2387890" progId="Visio.Drawing.11">
                  <p:embed/>
                </p:oleObj>
              </mc:Choice>
              <mc:Fallback>
                <p:oleObj name="Visio" r:id="rId3" imgW="6136208" imgH="238789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42917"/>
                      <a:stretch>
                        <a:fillRect/>
                      </a:stretch>
                    </p:blipFill>
                    <p:spPr bwMode="auto">
                      <a:xfrm>
                        <a:off x="2627784" y="3429000"/>
                        <a:ext cx="4367932" cy="29610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4881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Cases</a:t>
            </a:r>
            <a:br>
              <a:rPr lang="en-US" altLang="zh-CN" dirty="0"/>
            </a:br>
            <a:r>
              <a:rPr lang="en-US" altLang="zh-CN" dirty="0" err="1"/>
              <a:t>FDM</a:t>
            </a:r>
            <a:r>
              <a:rPr lang="en-US" altLang="zh-CN" dirty="0"/>
              <a:t> in local area network </a:t>
            </a:r>
            <a:r>
              <a:rPr lang="en-US" altLang="zh-CN" dirty="0" smtClean="0"/>
              <a:t>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/>
              <a:t>In a coordinated access network, AN controller can help multiple NAs do interference coordination, load balancing, and other performance enhancement. </a:t>
            </a:r>
            <a:endParaRPr lang="en-US" altLang="zh-CN" sz="1800" dirty="0" smtClean="0"/>
          </a:p>
          <a:p>
            <a:r>
              <a:rPr lang="en-US" altLang="zh-CN" sz="1800" dirty="0" smtClean="0"/>
              <a:t>One </a:t>
            </a:r>
            <a:r>
              <a:rPr lang="en-US" altLang="zh-CN" sz="1800" dirty="0"/>
              <a:t>example </a:t>
            </a:r>
            <a:r>
              <a:rPr lang="en-US" altLang="zh-CN" sz="1800" dirty="0" smtClean="0"/>
              <a:t>in 802.11: After </a:t>
            </a:r>
            <a:r>
              <a:rPr lang="en-US" altLang="zh-CN" sz="1800" dirty="0"/>
              <a:t>finishing some diagnostic process (e.g., a </a:t>
            </a:r>
            <a:r>
              <a:rPr lang="en-US" altLang="zh-CN" sz="1800" dirty="0" err="1"/>
              <a:t>WiFi</a:t>
            </a:r>
            <a:r>
              <a:rPr lang="en-US" altLang="zh-CN" sz="1800" dirty="0"/>
              <a:t> scan), an NA sends a diagnostic report to the AN controller indicating that a neighboring AP is using the same </a:t>
            </a:r>
            <a:r>
              <a:rPr lang="en-US" altLang="zh-CN" sz="1800" dirty="0" err="1"/>
              <a:t>WiFi</a:t>
            </a:r>
            <a:r>
              <a:rPr lang="en-US" altLang="zh-CN" sz="1800" dirty="0"/>
              <a:t> channel. The AN controller can then take some action, e.g., change channel command to the other NA, to do interference coordination.</a:t>
            </a:r>
            <a:endParaRPr lang="zh-CN" altLang="en-US" sz="1800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3791075"/>
              </p:ext>
            </p:extLst>
          </p:nvPr>
        </p:nvGraphicFramePr>
        <p:xfrm>
          <a:off x="2663788" y="4149080"/>
          <a:ext cx="3816424" cy="2436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3" name="Visio" r:id="rId3" imgW="6136208" imgH="2387890" progId="Visio.Drawing.11">
                  <p:embed/>
                </p:oleObj>
              </mc:Choice>
              <mc:Fallback>
                <p:oleObj name="Visio" r:id="rId3" imgW="6136208" imgH="2387890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39134"/>
                      <a:stretch>
                        <a:fillRect/>
                      </a:stretch>
                    </p:blipFill>
                    <p:spPr bwMode="auto">
                      <a:xfrm>
                        <a:off x="2663788" y="4149080"/>
                        <a:ext cx="3816424" cy="24360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202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Use </a:t>
            </a:r>
            <a:r>
              <a:rPr lang="en-US" altLang="zh-CN" dirty="0" smtClean="0"/>
              <a:t>Cases</a:t>
            </a:r>
            <a:br>
              <a:rPr lang="en-US" altLang="zh-CN" dirty="0" smtClean="0"/>
            </a:br>
            <a:r>
              <a:rPr lang="en-US" altLang="zh-CN" dirty="0" err="1"/>
              <a:t>FDM</a:t>
            </a:r>
            <a:r>
              <a:rPr lang="en-US" altLang="zh-CN" dirty="0"/>
              <a:t> in </a:t>
            </a:r>
            <a:r>
              <a:rPr lang="en-US" altLang="zh-CN" dirty="0" smtClean="0"/>
              <a:t>access network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/>
              <a:t>FDM</a:t>
            </a:r>
            <a:r>
              <a:rPr lang="en-US" altLang="zh-CN" dirty="0"/>
              <a:t> can provide connectivity verification for links from NA to </a:t>
            </a:r>
            <a:r>
              <a:rPr lang="en-US" altLang="zh-CN" dirty="0" smtClean="0"/>
              <a:t>backhaul or within backhaul, </a:t>
            </a:r>
            <a:r>
              <a:rPr lang="en-US" altLang="zh-CN" dirty="0"/>
              <a:t>in an access network</a:t>
            </a:r>
            <a:r>
              <a:rPr lang="en-US" altLang="zh-CN" dirty="0" smtClean="0"/>
              <a:t>.</a:t>
            </a:r>
          </a:p>
          <a:p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6010785"/>
              </p:ext>
            </p:extLst>
          </p:nvPr>
        </p:nvGraphicFramePr>
        <p:xfrm>
          <a:off x="2898068" y="3212976"/>
          <a:ext cx="3347864" cy="3210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9" name="Visio" r:id="rId4" imgW="6983954" imgH="2747041" progId="Visio.Drawing.11">
                  <p:embed/>
                </p:oleObj>
              </mc:Choice>
              <mc:Fallback>
                <p:oleObj name="Visio" r:id="rId4" imgW="6983954" imgH="274704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8959" r="40219"/>
                      <a:stretch>
                        <a:fillRect/>
                      </a:stretch>
                    </p:blipFill>
                    <p:spPr bwMode="auto">
                      <a:xfrm>
                        <a:off x="2898068" y="3212976"/>
                        <a:ext cx="3347864" cy="32109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81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7135</TotalTime>
  <Words>1273</Words>
  <Application>Microsoft Office PowerPoint</Application>
  <PresentationFormat>全屏显示(4:3)</PresentationFormat>
  <Paragraphs>213</Paragraphs>
  <Slides>21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3" baseType="lpstr">
      <vt:lpstr>omniran-14-0033-00-ecsg-omniran-pptx-template</vt:lpstr>
      <vt:lpstr>Visio</vt:lpstr>
      <vt:lpstr>PowerPoint 演示文稿</vt:lpstr>
      <vt:lpstr>Key Concepts of Fault Diagnostics and Maintenance</vt:lpstr>
      <vt:lpstr>P802.1CF Draft ToC</vt:lpstr>
      <vt:lpstr>FDM Chapter ToC</vt:lpstr>
      <vt:lpstr>Introduction</vt:lpstr>
      <vt:lpstr>Roles and identifiers</vt:lpstr>
      <vt:lpstr>Use Cases FDM in local area network I</vt:lpstr>
      <vt:lpstr>Use Cases FDM in local area network II</vt:lpstr>
      <vt:lpstr>Use Cases FDM in access network</vt:lpstr>
      <vt:lpstr>Functional Requirements</vt:lpstr>
      <vt:lpstr>FDM specific attributes</vt:lpstr>
      <vt:lpstr>Specific basic functions Capability discovery</vt:lpstr>
      <vt:lpstr>Specific basic functions An example of capability discovery in 802.11</vt:lpstr>
      <vt:lpstr>Specific basic functions Remote Failure Indication</vt:lpstr>
      <vt:lpstr>Specific basic functions Link Monitoring</vt:lpstr>
      <vt:lpstr>Specific basic functions Remote Test</vt:lpstr>
      <vt:lpstr>Specific basic functions FDM Log</vt:lpstr>
      <vt:lpstr>Specific basic functions Aggregation of Failure Information</vt:lpstr>
      <vt:lpstr>Specific basic functions Failure isolation</vt:lpstr>
      <vt:lpstr>Detailed procedures Link Monitoring</vt:lpstr>
      <vt:lpstr>Questions,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omniran-15-0052-00-CF00-fault-diagnosis-maintenance</dc:title>
  <dc:creator>Wang Hao</dc:creator>
  <cp:lastModifiedBy>Wang Hao</cp:lastModifiedBy>
  <cp:revision>228</cp:revision>
  <cp:lastPrinted>1998-02-10T13:28:06Z</cp:lastPrinted>
  <dcterms:created xsi:type="dcterms:W3CDTF">2015-11-03T12:23:58Z</dcterms:created>
  <dcterms:modified xsi:type="dcterms:W3CDTF">2015-12-10T11:06:45Z</dcterms:modified>
</cp:coreProperties>
</file>