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295" r:id="rId4"/>
    <p:sldId id="296" r:id="rId5"/>
    <p:sldId id="289" r:id="rId6"/>
    <p:sldId id="290" r:id="rId7"/>
    <p:sldId id="291" r:id="rId8"/>
    <p:sldId id="292" r:id="rId9"/>
    <p:sldId id="293" r:id="rId10"/>
    <p:sldId id="271" r:id="rId11"/>
    <p:sldId id="297" r:id="rId12"/>
    <p:sldId id="299" r:id="rId13"/>
    <p:sldId id="300" r:id="rId14"/>
    <p:sldId id="304" r:id="rId15"/>
    <p:sldId id="301" r:id="rId16"/>
    <p:sldId id="302" r:id="rId17"/>
    <p:sldId id="305" r:id="rId18"/>
    <p:sldId id="306" r:id="rId19"/>
    <p:sldId id="30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3" d="100"/>
          <a:sy n="103" d="100"/>
        </p:scale>
        <p:origin x="7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omniran-15-0051-05-00TG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omniran/dcn/15/omniran-15-0002-02-CF00-key-concepts-of-data-path.pptx" TargetMode="External"/><Relationship Id="rId3" Type="http://schemas.openxmlformats.org/officeDocument/2006/relationships/hyperlink" Target="https://mentor.ieee.org/omniran/dcn/15/omniran-15-0050-00-00TG-sept-29th-2015-confcall-minutes.docx" TargetMode="External"/><Relationship Id="rId7" Type="http://schemas.openxmlformats.org/officeDocument/2006/relationships/hyperlink" Target="https://mentor.ieee.org/omniran/dcn/15/omniran-15-0042-01-CF00-an-setup-over-unlicensed-band.docx" TargetMode="External"/><Relationship Id="rId2" Type="http://schemas.openxmlformats.org/officeDocument/2006/relationships/hyperlink" Target="https://mentor.ieee.org/omniran/dcn/15/omniran-15-0047-00-00TG-sept-2015-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5/omniran-15-0053-00-CF00-some-detailed-information-for-network-reference-model.pptx" TargetMode="External"/><Relationship Id="rId11" Type="http://schemas.openxmlformats.org/officeDocument/2006/relationships/hyperlink" Target="https://mentor.ieee.org/omniran/dcn/15/omniran-15-0054-00-CF00-5g-scope-and-requirements.pptx" TargetMode="External"/><Relationship Id="rId5" Type="http://schemas.openxmlformats.org/officeDocument/2006/relationships/hyperlink" Target="https://mentor.ieee.org/omniran/dcn/15/omniran-15-0048-01-CF00-comment-resolution-proposals-for-doc-15-0045-01.docx" TargetMode="External"/><Relationship Id="rId10" Type="http://schemas.openxmlformats.org/officeDocument/2006/relationships/hyperlink" Target="https://mentor.ieee.org/omniran/dcn/15/omniran-15-0052-00-CF00-fault-diagnosis-and-maintenance.pptx" TargetMode="External"/><Relationship Id="rId4" Type="http://schemas.openxmlformats.org/officeDocument/2006/relationships/hyperlink" Target="https://mentor.ieee.org/omniran/dcn/15/omniran-15-0035-02-CF00-cf-text-review.pdf" TargetMode="External"/><Relationship Id="rId9" Type="http://schemas.openxmlformats.org/officeDocument/2006/relationships/hyperlink" Target="https://mentor.ieee.org/omniran/dcn/15/omniran-15-0055-00-CF00-data-path-functional-descriptio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omniran/dcn/15/omniran-15-0052-00-CF00-fault-diagnosis-and-maintenance.pptx" TargetMode="External"/><Relationship Id="rId3" Type="http://schemas.openxmlformats.org/officeDocument/2006/relationships/hyperlink" Target="https://mentor.ieee.org/omniran/dcn/15/omniran-15-0050-00-00TG-sept-29th-2015-confcall-minutes.docx" TargetMode="External"/><Relationship Id="rId7" Type="http://schemas.openxmlformats.org/officeDocument/2006/relationships/hyperlink" Target="https://mentor.ieee.org/omniran/dcn/15/omniran-15-0055-00-CF00-data-path-functional-description.docx" TargetMode="External"/><Relationship Id="rId2" Type="http://schemas.openxmlformats.org/officeDocument/2006/relationships/hyperlink" Target="https://mentor.ieee.org/omniran/dcn/15/omniran-15-0047-00-00TG-sept-2015-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5/omniran-15-0002-02-CF00-key-concepts-of-data-path.pptx" TargetMode="External"/><Relationship Id="rId11" Type="http://schemas.openxmlformats.org/officeDocument/2006/relationships/hyperlink" Target="https://mentor.ieee.org/omniran/dcn/15/omniran-15-0048-01-CF00-comment-resolution-proposals-for-doc-15-0045-01.docx" TargetMode="External"/><Relationship Id="rId5" Type="http://schemas.openxmlformats.org/officeDocument/2006/relationships/hyperlink" Target="https://mentor.ieee.org/omniran/dcn/15/omniran-15-0054-00-CF00-5g-scope-and-requirements.pptx" TargetMode="External"/><Relationship Id="rId10" Type="http://schemas.openxmlformats.org/officeDocument/2006/relationships/hyperlink" Target="https://mentor.ieee.org/omniran/dcn/15/omniran-15-0035-02-CF00-cf-text-review.pdf" TargetMode="External"/><Relationship Id="rId4" Type="http://schemas.openxmlformats.org/officeDocument/2006/relationships/hyperlink" Target="https://mentor.ieee.org/omniran/dcn/15/omniran-15-0053-00-CF00-some-detailed-information-for-network-reference-model.pptx" TargetMode="External"/><Relationship Id="rId9" Type="http://schemas.openxmlformats.org/officeDocument/2006/relationships/hyperlink" Target="https://mentor.ieee.org/omniran/dcn/15/omniran-15-0042-01-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2" Type="http://schemas.openxmlformats.org/officeDocument/2006/relationships/hyperlink" Target="https://mentor.ieee.org/omniran/dcn/15/omniran-15-0047-00-00TG-sept-2015-f2f-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omniran/dcn/15/omniran-15-0053-00-CF00-some-detailed-information-for-network-reference-model.pptx" TargetMode="External"/><Relationship Id="rId4" Type="http://schemas.openxmlformats.org/officeDocument/2006/relationships/hyperlink" Target="https://mentor.ieee.org/omniran/dcn/15/omniran-15-0035-02-CF00-cf-text-review.pdf"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5/omniran-15-0054-00-CF00-5g-scope-and-requiremen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5/omniran-15-0002-02-CF00-key-concepts-of-data-path.pptx" TargetMode="External"/><Relationship Id="rId2" Type="http://schemas.openxmlformats.org/officeDocument/2006/relationships/hyperlink" Target="https://mentor.ieee.org/omniran/dcn/15/omniran-15-0052-00-CF00-fault-diagnosis-and-maintenance.pptx" TargetMode="External"/><Relationship Id="rId1" Type="http://schemas.openxmlformats.org/officeDocument/2006/relationships/slideLayout" Target="../slideLayouts/slideLayout2.xml"/><Relationship Id="rId4" Type="http://schemas.openxmlformats.org/officeDocument/2006/relationships/hyperlink" Target="https://mentor.ieee.org/omniran/dcn/15/omniran-15-0055-00-CF00-data-path-functional-description.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5/omniran-15-0035-02-CF00-cf-text-review.pdf" TargetMode="External"/><Relationship Id="rId2" Type="http://schemas.openxmlformats.org/officeDocument/2006/relationships/hyperlink" Target="https://mentor.ieee.org/omniran/dcn/15/omniran-15-0042-01-CF00-an-setup-over-unlicensed-band.docx" TargetMode="External"/><Relationship Id="rId1" Type="http://schemas.openxmlformats.org/officeDocument/2006/relationships/slideLayout" Target="../slideLayouts/slideLayout2.xml"/><Relationship Id="rId5" Type="http://schemas.openxmlformats.org/officeDocument/2006/relationships/hyperlink" Target="https://mentor.ieee.org/omniran/bp/StartPage" TargetMode="External"/><Relationship Id="rId4" Type="http://schemas.openxmlformats.org/officeDocument/2006/relationships/hyperlink" Target="https://mentor.ieee.org/omniran/dcn/15/omniran-15-0048-01-CF00-comment-resolution-proposals-for-doc-15-0045-01.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5/omniran-15-0057-00-00TG-distributed-ccap-architectures.docx" TargetMode="External"/><Relationship Id="rId2" Type="http://schemas.openxmlformats.org/officeDocument/2006/relationships/hyperlink" Target="https://mentor.ieee.org/omniran/dcn/15/omniran-15-0058-00-00TG-nov-2015-status-report-to-802-wgs.pptx" TargetMode="External"/><Relationship Id="rId1" Type="http://schemas.openxmlformats.org/officeDocument/2006/relationships/slideLayout" Target="../slideLayouts/slideLayout2.xml"/><Relationship Id="rId4" Type="http://schemas.openxmlformats.org/officeDocument/2006/relationships/hyperlink" Target="https://mentor.ieee.org/omniran/dcn/15/omniran-15-0056-00-00TG-docx-template-functional-design.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2015-11-12</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1904999"/>
          </a:xfrm>
        </p:spPr>
        <p:txBody>
          <a:bodyPr>
            <a:normAutofit lnSpcReduction="10000"/>
          </a:bodyPr>
          <a:lstStyle/>
          <a:p>
            <a:r>
              <a:rPr lang="en-GB" sz="2400" dirty="0" smtClean="0"/>
              <a:t>Call Meeting to Order</a:t>
            </a:r>
          </a:p>
          <a:p>
            <a:pPr lvl="1"/>
            <a:r>
              <a:rPr lang="en-GB" sz="2000" dirty="0" smtClean="0"/>
              <a:t>Chair called meeting to order </a:t>
            </a:r>
            <a:r>
              <a:rPr lang="en-GB" sz="2000" dirty="0" smtClean="0"/>
              <a:t>on Nov 9</a:t>
            </a:r>
            <a:r>
              <a:rPr lang="en-GB" sz="2000" baseline="30000" dirty="0" smtClean="0"/>
              <a:t>th</a:t>
            </a:r>
            <a:r>
              <a:rPr lang="en-GB" sz="2000" dirty="0" smtClean="0"/>
              <a:t>, at </a:t>
            </a:r>
            <a:r>
              <a:rPr lang="en-GB" sz="2000" dirty="0" smtClean="0"/>
              <a:t>16:05</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16305317"/>
              </p:ext>
            </p:extLst>
          </p:nvPr>
        </p:nvGraphicFramePr>
        <p:xfrm>
          <a:off x="914400" y="3200401"/>
          <a:ext cx="7620001" cy="3352800"/>
        </p:xfrm>
        <a:graphic>
          <a:graphicData uri="http://schemas.openxmlformats.org/drawingml/2006/table">
            <a:tbl>
              <a:tblPr firstRow="1" bandRow="1">
                <a:tableStyleId>{5C22544A-7EE6-4342-B048-85BDC9FD1C3A}</a:tableStyleId>
              </a:tblPr>
              <a:tblGrid>
                <a:gridCol w="1752600"/>
                <a:gridCol w="1893048"/>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Michael</a:t>
                      </a:r>
                      <a:r>
                        <a:rPr lang="en-US" sz="1400" baseline="0" dirty="0" smtClean="0">
                          <a:solidFill>
                            <a:schemeClr val="tx1"/>
                          </a:solidFill>
                        </a:rPr>
                        <a:t> </a:t>
                      </a:r>
                      <a:r>
                        <a:rPr lang="en-US" sz="1400" baseline="0" dirty="0" err="1" smtClean="0">
                          <a:solidFill>
                            <a:schemeClr val="tx1"/>
                          </a:solidFill>
                        </a:rPr>
                        <a:t>Grigat</a:t>
                      </a:r>
                      <a:endParaRPr lang="en-US" sz="1400" dirty="0">
                        <a:solidFill>
                          <a:schemeClr val="tx1"/>
                        </a:solidFill>
                      </a:endParaRPr>
                    </a:p>
                  </a:txBody>
                  <a:tcPr/>
                </a:tc>
                <a:tc>
                  <a:txBody>
                    <a:bodyPr/>
                    <a:lstStyle/>
                    <a:p>
                      <a:r>
                        <a:rPr lang="en-US" sz="1400" dirty="0" smtClean="0">
                          <a:solidFill>
                            <a:schemeClr val="tx1"/>
                          </a:solidFill>
                        </a:rPr>
                        <a:t>Deutsche</a:t>
                      </a:r>
                      <a:r>
                        <a:rPr lang="en-US" sz="1400" baseline="0" dirty="0" smtClean="0">
                          <a:solidFill>
                            <a:schemeClr val="tx1"/>
                          </a:solidFill>
                        </a:rPr>
                        <a:t> Telekom </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Bahareh</a:t>
                      </a:r>
                      <a:r>
                        <a:rPr lang="en-US" sz="1400" baseline="0" dirty="0" smtClean="0">
                          <a:solidFill>
                            <a:schemeClr val="tx1"/>
                          </a:solidFill>
                        </a:rPr>
                        <a:t> </a:t>
                      </a:r>
                      <a:r>
                        <a:rPr lang="en-US" sz="1400" baseline="0" dirty="0" err="1" smtClean="0">
                          <a:solidFill>
                            <a:schemeClr val="tx1"/>
                          </a:solidFill>
                        </a:rPr>
                        <a:t>Sadeghi</a:t>
                      </a:r>
                      <a:endParaRPr lang="en-US" sz="1400" dirty="0">
                        <a:solidFill>
                          <a:schemeClr val="tx1"/>
                        </a:solidFill>
                      </a:endParaRPr>
                    </a:p>
                  </a:txBody>
                  <a:tcPr/>
                </a:tc>
                <a:tc>
                  <a:txBody>
                    <a:bodyPr/>
                    <a:lstStyle/>
                    <a:p>
                      <a:r>
                        <a:rPr lang="en-US" sz="1400" dirty="0" smtClean="0">
                          <a:solidFill>
                            <a:schemeClr val="tx1"/>
                          </a:solidFill>
                        </a:rPr>
                        <a:t>Intel</a:t>
                      </a:r>
                      <a:endParaRPr lang="en-US" sz="1400" dirty="0">
                        <a:solidFill>
                          <a:schemeClr val="tx1"/>
                        </a:solidFill>
                      </a:endParaRPr>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Rui</a:t>
                      </a:r>
                      <a:r>
                        <a:rPr lang="en-US" sz="1400" baseline="0" dirty="0" smtClean="0">
                          <a:solidFill>
                            <a:schemeClr val="tx1"/>
                          </a:solidFill>
                        </a:rPr>
                        <a:t> Yang</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David</a:t>
                      </a:r>
                      <a:r>
                        <a:rPr lang="en-US" sz="1400" baseline="0" dirty="0" smtClean="0">
                          <a:solidFill>
                            <a:schemeClr val="tx1"/>
                          </a:solidFill>
                        </a:rPr>
                        <a:t> </a:t>
                      </a:r>
                      <a:r>
                        <a:rPr lang="en-US" sz="1400" baseline="0" dirty="0" err="1" smtClean="0">
                          <a:solidFill>
                            <a:schemeClr val="tx1"/>
                          </a:solidFill>
                        </a:rPr>
                        <a:t>Bagby</a:t>
                      </a:r>
                      <a:endParaRPr lang="en-US" sz="1400" dirty="0">
                        <a:solidFill>
                          <a:schemeClr val="tx1"/>
                        </a:solidFill>
                      </a:endParaRPr>
                    </a:p>
                  </a:txBody>
                  <a:tcPr/>
                </a:tc>
                <a:tc>
                  <a:txBody>
                    <a:bodyPr/>
                    <a:lstStyle/>
                    <a:p>
                      <a:r>
                        <a:rPr lang="en-US" sz="1400" dirty="0" smtClean="0">
                          <a:solidFill>
                            <a:schemeClr val="tx1"/>
                          </a:solidFill>
                        </a:rPr>
                        <a:t>Calypso</a:t>
                      </a:r>
                      <a:r>
                        <a:rPr lang="en-US" sz="1400" baseline="0" dirty="0" smtClean="0">
                          <a:solidFill>
                            <a:schemeClr val="tx1"/>
                          </a:solidFill>
                        </a:rPr>
                        <a:t> Ventures</a:t>
                      </a:r>
                      <a:endParaRPr lang="en-US" sz="1400" dirty="0">
                        <a:solidFill>
                          <a:schemeClr val="tx1"/>
                        </a:solidFill>
                      </a:endParaRPr>
                    </a:p>
                  </a:txBody>
                  <a:tcPr/>
                </a:tc>
              </a:tr>
              <a:tr h="292100">
                <a:tc>
                  <a:txBody>
                    <a:bodyPr/>
                    <a:lstStyle/>
                    <a:p>
                      <a:r>
                        <a:rPr lang="en-US" sz="1400" dirty="0" smtClean="0">
                          <a:solidFill>
                            <a:schemeClr val="tx1"/>
                          </a:solidFill>
                        </a:rPr>
                        <a:t>Liang</a:t>
                      </a:r>
                      <a:r>
                        <a:rPr lang="en-US" sz="1400" baseline="0" dirty="0" smtClean="0">
                          <a:solidFill>
                            <a:schemeClr val="tx1"/>
                          </a:solidFill>
                        </a:rPr>
                        <a:t> Jin</a:t>
                      </a:r>
                      <a:endParaRPr lang="en-US" sz="1400" dirty="0">
                        <a:solidFill>
                          <a:schemeClr val="tx1"/>
                        </a:solidFill>
                      </a:endParaRPr>
                    </a:p>
                  </a:txBody>
                  <a:tcPr/>
                </a:tc>
                <a:tc>
                  <a:txBody>
                    <a:bodyPr/>
                    <a:lstStyle/>
                    <a:p>
                      <a:r>
                        <a:rPr lang="en-US" sz="1400" dirty="0" smtClean="0">
                          <a:solidFill>
                            <a:schemeClr val="tx1"/>
                          </a:solidFill>
                        </a:rPr>
                        <a:t>Spirent</a:t>
                      </a:r>
                      <a:r>
                        <a:rPr lang="en-US" sz="1400" baseline="0" dirty="0" smtClean="0">
                          <a:solidFill>
                            <a:schemeClr val="tx1"/>
                          </a:solidFill>
                        </a:rPr>
                        <a:t> Comm.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Yasushi</a:t>
                      </a:r>
                      <a:r>
                        <a:rPr lang="en-US" sz="1400" baseline="0" dirty="0" smtClean="0">
                          <a:solidFill>
                            <a:schemeClr val="tx1"/>
                          </a:solidFill>
                        </a:rPr>
                        <a:t> </a:t>
                      </a:r>
                      <a:r>
                        <a:rPr lang="en-US" sz="1400" baseline="0" dirty="0" err="1" smtClean="0">
                          <a:solidFill>
                            <a:schemeClr val="tx1"/>
                          </a:solidFill>
                        </a:rPr>
                        <a:t>Takatori</a:t>
                      </a:r>
                      <a:endParaRPr lang="en-US" sz="1400" dirty="0">
                        <a:solidFill>
                          <a:schemeClr val="tx1"/>
                        </a:solidFill>
                      </a:endParaRPr>
                    </a:p>
                  </a:txBody>
                  <a:tcPr/>
                </a:tc>
                <a:tc>
                  <a:txBody>
                    <a:bodyPr/>
                    <a:lstStyle/>
                    <a:p>
                      <a:r>
                        <a:rPr lang="en-US" sz="1400" dirty="0" smtClean="0">
                          <a:solidFill>
                            <a:schemeClr val="tx1"/>
                          </a:solidFill>
                        </a:rPr>
                        <a:t>NTT</a:t>
                      </a:r>
                      <a:endParaRPr lang="en-US" sz="1400" dirty="0">
                        <a:solidFill>
                          <a:schemeClr val="tx1"/>
                        </a:solidFill>
                      </a:endParaRPr>
                    </a:p>
                  </a:txBody>
                  <a:tcPr/>
                </a:tc>
              </a:tr>
              <a:tr h="292100">
                <a:tc>
                  <a:txBody>
                    <a:bodyPr/>
                    <a:lstStyle/>
                    <a:p>
                      <a:r>
                        <a:rPr lang="en-US" sz="1400" dirty="0" smtClean="0">
                          <a:solidFill>
                            <a:srgbClr val="000000"/>
                          </a:solidFill>
                        </a:rPr>
                        <a:t>Roger</a:t>
                      </a:r>
                      <a:r>
                        <a:rPr lang="en-US" sz="1400" baseline="0" dirty="0" smtClean="0">
                          <a:solidFill>
                            <a:srgbClr val="000000"/>
                          </a:solidFill>
                        </a:rPr>
                        <a:t> Marks</a:t>
                      </a:r>
                      <a:endParaRPr lang="en-US" sz="1400" dirty="0">
                        <a:solidFill>
                          <a:srgbClr val="000000"/>
                        </a:solidFill>
                      </a:endParaRPr>
                    </a:p>
                  </a:txBody>
                  <a:tcPr/>
                </a:tc>
                <a:tc>
                  <a:txBody>
                    <a:bodyPr/>
                    <a:lstStyle/>
                    <a:p>
                      <a:r>
                        <a:rPr lang="en-US" sz="1400" dirty="0" err="1" smtClean="0">
                          <a:solidFill>
                            <a:srgbClr val="000000"/>
                          </a:solidFill>
                        </a:rPr>
                        <a:t>EtherAirNet</a:t>
                      </a:r>
                      <a:r>
                        <a:rPr lang="en-US" sz="1400" dirty="0" smtClean="0">
                          <a:solidFill>
                            <a:srgbClr val="000000"/>
                          </a:solidFill>
                        </a:rPr>
                        <a:t> Assoc.</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Your-Kwan</a:t>
                      </a:r>
                      <a:r>
                        <a:rPr lang="en-US" sz="1400" baseline="0" dirty="0" smtClean="0">
                          <a:solidFill>
                            <a:schemeClr val="tx1"/>
                          </a:solidFill>
                        </a:rPr>
                        <a:t> Kim</a:t>
                      </a:r>
                      <a:endParaRPr lang="en-US" sz="1400" dirty="0">
                        <a:solidFill>
                          <a:schemeClr val="tx1"/>
                        </a:solidFill>
                      </a:endParaRPr>
                    </a:p>
                  </a:txBody>
                  <a:tcPr/>
                </a:tc>
                <a:tc>
                  <a:txBody>
                    <a:bodyPr/>
                    <a:lstStyle/>
                    <a:p>
                      <a:r>
                        <a:rPr lang="en-US" sz="1400" dirty="0" smtClean="0">
                          <a:solidFill>
                            <a:schemeClr val="tx1"/>
                          </a:solidFill>
                        </a:rPr>
                        <a:t>Catholic</a:t>
                      </a:r>
                      <a:r>
                        <a:rPr lang="en-US" sz="1400" baseline="0" dirty="0" smtClean="0">
                          <a:solidFill>
                            <a:schemeClr val="tx1"/>
                          </a:solidFill>
                        </a:rPr>
                        <a:t> Univ. Korea</a:t>
                      </a:r>
                      <a:endParaRPr lang="en-US" sz="1400" dirty="0">
                        <a:solidFill>
                          <a:schemeClr val="tx1"/>
                        </a:solidFill>
                      </a:endParaRPr>
                    </a:p>
                  </a:txBody>
                  <a:tcPr/>
                </a:tc>
              </a:tr>
              <a:tr h="292100">
                <a:tc>
                  <a:txBody>
                    <a:bodyPr/>
                    <a:lstStyle/>
                    <a:p>
                      <a:r>
                        <a:rPr lang="en-US" sz="1400" dirty="0" smtClean="0">
                          <a:solidFill>
                            <a:srgbClr val="000000"/>
                          </a:solidFill>
                        </a:rPr>
                        <a:t>Huang</a:t>
                      </a:r>
                      <a:r>
                        <a:rPr lang="en-US" sz="1400" baseline="0" dirty="0" smtClean="0">
                          <a:solidFill>
                            <a:srgbClr val="000000"/>
                          </a:solidFill>
                        </a:rPr>
                        <a:t> He</a:t>
                      </a:r>
                      <a:endParaRPr lang="en-US" sz="1400" dirty="0">
                        <a:solidFill>
                          <a:srgbClr val="000000"/>
                        </a:solidFill>
                      </a:endParaRPr>
                    </a:p>
                  </a:txBody>
                  <a:tcPr/>
                </a:tc>
                <a:tc>
                  <a:txBody>
                    <a:bodyPr/>
                    <a:lstStyle/>
                    <a:p>
                      <a:r>
                        <a:rPr lang="en-US" sz="1400" dirty="0" smtClean="0">
                          <a:solidFill>
                            <a:srgbClr val="000000"/>
                          </a:solidFill>
                        </a:rPr>
                        <a:t>ZTE</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r h="292100">
                <a:tc>
                  <a:txBody>
                    <a:bodyPr/>
                    <a:lstStyle/>
                    <a:p>
                      <a:r>
                        <a:rPr lang="en-US" sz="1400" smtClean="0">
                          <a:solidFill>
                            <a:srgbClr val="000000"/>
                          </a:solidFill>
                        </a:rPr>
                        <a:t>Joseph </a:t>
                      </a:r>
                      <a:r>
                        <a:rPr lang="en-US" sz="1400" dirty="0" smtClean="0">
                          <a:solidFill>
                            <a:srgbClr val="000000"/>
                          </a:solidFill>
                        </a:rPr>
                        <a:t>Levy</a:t>
                      </a:r>
                      <a:endParaRPr lang="en-US" sz="1400" dirty="0">
                        <a:solidFill>
                          <a:srgbClr val="000000"/>
                        </a:solidFill>
                      </a:endParaRPr>
                    </a:p>
                  </a:txBody>
                  <a:tcPr/>
                </a:tc>
                <a:tc>
                  <a:txBody>
                    <a:bodyPr/>
                    <a:lstStyle/>
                    <a:p>
                      <a:r>
                        <a:rPr lang="en-US" sz="1400" dirty="0" err="1" smtClean="0">
                          <a:solidFill>
                            <a:srgbClr val="000000"/>
                          </a:solidFill>
                        </a:rPr>
                        <a:t>Interdigital</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Jin </a:t>
                      </a:r>
                      <a:r>
                        <a:rPr lang="en-US" sz="1400" dirty="0" err="1" smtClean="0">
                          <a:solidFill>
                            <a:srgbClr val="000000"/>
                          </a:solidFill>
                        </a:rPr>
                        <a:t>Jinyun</a:t>
                      </a:r>
                      <a:r>
                        <a:rPr lang="en-US" sz="1400" dirty="0" smtClean="0">
                          <a:solidFill>
                            <a:srgbClr val="000000"/>
                          </a:solidFill>
                        </a:rPr>
                        <a:t> Zhang</a:t>
                      </a:r>
                      <a:endParaRPr lang="en-US" sz="1400" dirty="0">
                        <a:solidFill>
                          <a:srgbClr val="000000"/>
                        </a:solidFill>
                      </a:endParaRPr>
                    </a:p>
                  </a:txBody>
                  <a:tcPr/>
                </a:tc>
                <a:tc>
                  <a:txBody>
                    <a:bodyPr/>
                    <a:lstStyle/>
                    <a:p>
                      <a:r>
                        <a:rPr lang="en-US" sz="1400" dirty="0" smtClean="0">
                          <a:solidFill>
                            <a:srgbClr val="000000"/>
                          </a:solidFill>
                        </a:rPr>
                        <a:t>Mitsubishi</a:t>
                      </a:r>
                      <a:endParaRPr lang="en-US" sz="1400" dirty="0">
                        <a:solidFill>
                          <a:srgbClr val="000000"/>
                        </a:solidFill>
                      </a:endParaRPr>
                    </a:p>
                  </a:txBody>
                  <a:tcPr/>
                </a:tc>
              </a:tr>
              <a:tr h="292100">
                <a:tc>
                  <a:txBody>
                    <a:bodyPr/>
                    <a:lstStyle/>
                    <a:p>
                      <a:r>
                        <a:rPr lang="en-US" sz="1400" dirty="0" err="1" smtClean="0">
                          <a:solidFill>
                            <a:srgbClr val="000000"/>
                          </a:solidFill>
                        </a:rPr>
                        <a:t>Behcet</a:t>
                      </a:r>
                      <a:r>
                        <a:rPr lang="en-US" sz="1400" dirty="0" smtClean="0">
                          <a:solidFill>
                            <a:srgbClr val="000000"/>
                          </a:solidFill>
                        </a:rPr>
                        <a:t> </a:t>
                      </a:r>
                      <a:r>
                        <a:rPr lang="en-US" sz="1400" dirty="0" err="1" smtClean="0">
                          <a:solidFill>
                            <a:srgbClr val="000000"/>
                          </a:solidFill>
                        </a:rPr>
                        <a:t>Sarikaya</a:t>
                      </a:r>
                      <a:endParaRPr lang="en-US" sz="1400" dirty="0">
                        <a:solidFill>
                          <a:srgbClr val="000000"/>
                        </a:solidFill>
                      </a:endParaRPr>
                    </a:p>
                  </a:txBody>
                  <a:tcPr/>
                </a:tc>
                <a:tc>
                  <a:txBody>
                    <a:bodyPr/>
                    <a:lstStyle/>
                    <a:p>
                      <a:r>
                        <a:rPr lang="en-US" sz="1400" dirty="0" smtClean="0">
                          <a:solidFill>
                            <a:srgbClr val="000000"/>
                          </a:solidFill>
                        </a:rPr>
                        <a:t>Huawei</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000000"/>
                          </a:solidFill>
                        </a:rPr>
                        <a:t>Hesham</a:t>
                      </a:r>
                      <a:r>
                        <a:rPr lang="en-US" sz="1400" dirty="0" smtClean="0">
                          <a:solidFill>
                            <a:srgbClr val="000000"/>
                          </a:solidFill>
                        </a:rPr>
                        <a:t> </a:t>
                      </a:r>
                      <a:r>
                        <a:rPr lang="en-US" sz="1400" dirty="0" err="1" smtClean="0">
                          <a:solidFill>
                            <a:srgbClr val="000000"/>
                          </a:solidFill>
                        </a:rPr>
                        <a:t>ElBakoury</a:t>
                      </a:r>
                      <a:endParaRPr lang="en-US" sz="1400" dirty="0">
                        <a:solidFill>
                          <a:srgbClr val="000000"/>
                        </a:solidFill>
                      </a:endParaRPr>
                    </a:p>
                  </a:txBody>
                  <a:tcPr/>
                </a:tc>
                <a:tc>
                  <a:txBody>
                    <a:bodyPr/>
                    <a:lstStyle/>
                    <a:p>
                      <a:r>
                        <a:rPr lang="en-US" sz="1400" dirty="0" smtClean="0">
                          <a:solidFill>
                            <a:srgbClr val="000000"/>
                          </a:solidFill>
                        </a:rPr>
                        <a:t>Huawei</a:t>
                      </a:r>
                      <a:endParaRPr lang="en-US" sz="1400" dirty="0">
                        <a:solidFill>
                          <a:srgbClr val="000000"/>
                        </a:solidFill>
                      </a:endParaRPr>
                    </a:p>
                  </a:txBody>
                  <a:tcPr/>
                </a:tc>
              </a:tr>
              <a:tr h="292100">
                <a:tc>
                  <a:txBody>
                    <a:bodyPr/>
                    <a:lstStyle/>
                    <a:p>
                      <a:r>
                        <a:rPr lang="en-US" sz="1400" dirty="0" smtClean="0">
                          <a:solidFill>
                            <a:srgbClr val="000000"/>
                          </a:solidFill>
                        </a:rPr>
                        <a:t>Scott Marin</a:t>
                      </a:r>
                      <a:endParaRPr lang="en-US" sz="1400" dirty="0">
                        <a:solidFill>
                          <a:srgbClr val="000000"/>
                        </a:solidFill>
                      </a:endParaRPr>
                    </a:p>
                  </a:txBody>
                  <a:tcPr/>
                </a:tc>
                <a:tc>
                  <a:txBody>
                    <a:bodyPr/>
                    <a:lstStyle/>
                    <a:p>
                      <a:r>
                        <a:rPr lang="en-US" sz="1400" dirty="0" smtClean="0">
                          <a:solidFill>
                            <a:srgbClr val="000000"/>
                          </a:solidFill>
                        </a:rPr>
                        <a:t>self</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for November 2015 F2F</a:t>
            </a:r>
          </a:p>
        </p:txBody>
      </p:sp>
      <p:sp>
        <p:nvSpPr>
          <p:cNvPr id="3" name="Content Placeholder 2"/>
          <p:cNvSpPr>
            <a:spLocks noGrp="1"/>
          </p:cNvSpPr>
          <p:nvPr>
            <p:ph idx="1"/>
          </p:nvPr>
        </p:nvSpPr>
        <p:spPr>
          <a:xfrm>
            <a:off x="457200" y="1447800"/>
            <a:ext cx="8229600" cy="4800600"/>
          </a:xfrm>
        </p:spPr>
        <p:txBody>
          <a:bodyPr>
            <a:normAutofit fontScale="40000" lnSpcReduction="20000"/>
          </a:bodyPr>
          <a:lstStyle/>
          <a:p>
            <a:r>
              <a:rPr lang="en-US" dirty="0" smtClean="0"/>
              <a:t>Review of minutes</a:t>
            </a:r>
          </a:p>
          <a:p>
            <a:pPr lvl="1"/>
            <a:r>
              <a:rPr lang="en-US" dirty="0">
                <a:hlinkClick r:id="rId2"/>
              </a:rPr>
              <a:t>https://mentor.ieee.org/omniran/dcn/15/omniran-15-0047-00-00TG-sept-2015-f2f-meeting-</a:t>
            </a:r>
            <a:r>
              <a:rPr lang="en-US" dirty="0" smtClean="0">
                <a:hlinkClick r:id="rId2"/>
              </a:rPr>
              <a:t>minutes.docx</a:t>
            </a:r>
            <a:endParaRPr lang="en-US" dirty="0" smtClean="0"/>
          </a:p>
          <a:p>
            <a:pPr lvl="1"/>
            <a:r>
              <a:rPr lang="en-US" dirty="0">
                <a:hlinkClick r:id="rId3"/>
              </a:rPr>
              <a:t>https://mentor.ieee.org/omniran/dcn/15/omniran-15-0050-00-00TG-sept-29th-2015-confcall-</a:t>
            </a:r>
            <a:r>
              <a:rPr lang="en-US" dirty="0" smtClean="0">
                <a:hlinkClick r:id="rId3"/>
              </a:rPr>
              <a:t>minutes.docx</a:t>
            </a:r>
            <a:endParaRPr lang="en-US" dirty="0" smtClean="0"/>
          </a:p>
          <a:p>
            <a:r>
              <a:rPr lang="en-US" dirty="0" smtClean="0"/>
              <a:t>Reports</a:t>
            </a:r>
          </a:p>
          <a:p>
            <a:pPr lvl="1"/>
            <a:r>
              <a:rPr lang="en-US" dirty="0" smtClean="0"/>
              <a:t>802.11 as component for 5G</a:t>
            </a:r>
          </a:p>
          <a:p>
            <a:r>
              <a:rPr lang="en-US" dirty="0" smtClean="0"/>
              <a:t>Review of 802.1CF editor’s draft</a:t>
            </a:r>
          </a:p>
          <a:p>
            <a:pPr lvl="1"/>
            <a:r>
              <a:rPr lang="en-US" dirty="0">
                <a:hlinkClick r:id="rId4"/>
              </a:rPr>
              <a:t>https://mentor.ieee.org/omniran/dcn/15/omniran-15-0035-02-CF00-cf-text-</a:t>
            </a:r>
            <a:r>
              <a:rPr lang="en-US" dirty="0" smtClean="0">
                <a:hlinkClick r:id="rId4"/>
              </a:rPr>
              <a:t>review.pdf</a:t>
            </a:r>
            <a:endParaRPr lang="en-US" dirty="0" smtClean="0"/>
          </a:p>
          <a:p>
            <a:pPr lvl="1"/>
            <a:r>
              <a:rPr lang="en-US" dirty="0" smtClean="0"/>
              <a:t>Comment resolution</a:t>
            </a:r>
          </a:p>
          <a:p>
            <a:pPr lvl="2"/>
            <a:r>
              <a:rPr lang="en-US" dirty="0">
                <a:hlinkClick r:id="rId5"/>
              </a:rPr>
              <a:t>https://mentor.ieee.org/omniran/dcn/15/omniran-15-0048-01-CF00-comment-resolution-proposals-for-doc-15-0045-01.</a:t>
            </a:r>
            <a:r>
              <a:rPr lang="en-US" dirty="0" smtClean="0">
                <a:hlinkClick r:id="rId5"/>
              </a:rPr>
              <a:t>docx</a:t>
            </a:r>
            <a:endParaRPr lang="en-US" dirty="0" smtClean="0"/>
          </a:p>
          <a:p>
            <a:r>
              <a:rPr lang="en-US" dirty="0" smtClean="0"/>
              <a:t>New P802.1CF contributions</a:t>
            </a:r>
          </a:p>
          <a:p>
            <a:pPr lvl="1"/>
            <a:r>
              <a:rPr lang="en-US" dirty="0" smtClean="0"/>
              <a:t>Network Reference Model</a:t>
            </a:r>
          </a:p>
          <a:p>
            <a:pPr lvl="2"/>
            <a:r>
              <a:rPr lang="en-US" dirty="0">
                <a:hlinkClick r:id="rId6"/>
              </a:rPr>
              <a:t>https://mentor.ieee.org/omniran/dcn/15/omniran-15-0053-00-CF00-some-detailed-information-for-network-reference-</a:t>
            </a:r>
            <a:r>
              <a:rPr lang="en-US" dirty="0" smtClean="0">
                <a:hlinkClick r:id="rId6"/>
              </a:rPr>
              <a:t>model.pptx</a:t>
            </a:r>
            <a:endParaRPr lang="en-US" dirty="0" smtClean="0"/>
          </a:p>
          <a:p>
            <a:pPr lvl="1"/>
            <a:r>
              <a:rPr lang="en-US" dirty="0" smtClean="0"/>
              <a:t>Access network setup</a:t>
            </a:r>
          </a:p>
          <a:p>
            <a:pPr lvl="2"/>
            <a:r>
              <a:rPr lang="en-US" dirty="0">
                <a:hlinkClick r:id="rId7"/>
              </a:rPr>
              <a:t>https://</a:t>
            </a:r>
            <a:r>
              <a:rPr lang="en-US" dirty="0" err="1">
                <a:hlinkClick r:id="rId7"/>
              </a:rPr>
              <a:t>mentor.ieee.org</a:t>
            </a:r>
            <a:r>
              <a:rPr lang="en-US" dirty="0">
                <a:hlinkClick r:id="rId7"/>
              </a:rPr>
              <a:t>/</a:t>
            </a:r>
            <a:r>
              <a:rPr lang="en-US" dirty="0" err="1">
                <a:hlinkClick r:id="rId7"/>
              </a:rPr>
              <a:t>omniran</a:t>
            </a:r>
            <a:r>
              <a:rPr lang="en-US" dirty="0">
                <a:hlinkClick r:id="rId7"/>
              </a:rPr>
              <a:t>/</a:t>
            </a:r>
            <a:r>
              <a:rPr lang="en-US" dirty="0" err="1">
                <a:hlinkClick r:id="rId7"/>
              </a:rPr>
              <a:t>dcn</a:t>
            </a:r>
            <a:r>
              <a:rPr lang="en-US" dirty="0">
                <a:hlinkClick r:id="rId7"/>
              </a:rPr>
              <a:t>/15/omniran-15-0042-01-CF00-an-setup-over-unlicensed-band.docx</a:t>
            </a:r>
            <a:endParaRPr lang="en-US" dirty="0" smtClean="0"/>
          </a:p>
          <a:p>
            <a:pPr lvl="1"/>
            <a:r>
              <a:rPr lang="en-US" dirty="0" smtClean="0"/>
              <a:t>Data path</a:t>
            </a:r>
          </a:p>
          <a:p>
            <a:pPr lvl="2"/>
            <a:r>
              <a:rPr lang="en-US" dirty="0">
                <a:hlinkClick r:id="rId8"/>
              </a:rPr>
              <a:t>https://mentor.ieee.org/omniran/dcn/15/omniran-15-0002-02-CF00-key-concepts-of-data-</a:t>
            </a:r>
            <a:r>
              <a:rPr lang="en-US" dirty="0" smtClean="0">
                <a:hlinkClick r:id="rId8"/>
              </a:rPr>
              <a:t>path.pptx</a:t>
            </a:r>
            <a:endParaRPr lang="en-US" dirty="0" smtClean="0"/>
          </a:p>
          <a:p>
            <a:pPr lvl="2">
              <a:spcBef>
                <a:spcPts val="0"/>
              </a:spcBef>
            </a:pPr>
            <a:r>
              <a:rPr lang="en-US" dirty="0">
                <a:hlinkClick r:id="rId9"/>
              </a:rPr>
              <a:t>https://mentor.ieee.org/omniran/dcn/15/omniran-15-0055-00-CF00-data-path-functional-description.docx</a:t>
            </a:r>
            <a:endParaRPr lang="en-US" i="1" dirty="0"/>
          </a:p>
          <a:p>
            <a:pPr lvl="1"/>
            <a:r>
              <a:rPr lang="en-US" dirty="0" smtClean="0"/>
              <a:t>Fault </a:t>
            </a:r>
            <a:r>
              <a:rPr lang="en-US" dirty="0"/>
              <a:t>Diagnosis and </a:t>
            </a:r>
            <a:r>
              <a:rPr lang="en-US" dirty="0" smtClean="0"/>
              <a:t>Maintenance</a:t>
            </a:r>
          </a:p>
          <a:p>
            <a:pPr lvl="2">
              <a:spcBef>
                <a:spcPts val="0"/>
              </a:spcBef>
            </a:pPr>
            <a:r>
              <a:rPr lang="en-US" dirty="0">
                <a:hlinkClick r:id="rId10"/>
              </a:rPr>
              <a:t>https://mentor.ieee.org/omniran/dcn/15/omniran-15-0052-00-CF00-fault-diagnosis-and-maintenance.pptx</a:t>
            </a:r>
            <a:endParaRPr lang="en-US" dirty="0"/>
          </a:p>
          <a:p>
            <a:r>
              <a:rPr lang="en-US" dirty="0" smtClean="0"/>
              <a:t>Wi-Fi as component of 5G within the scope of P802.1CF</a:t>
            </a:r>
          </a:p>
          <a:p>
            <a:pPr lvl="1"/>
            <a:r>
              <a:rPr lang="en-US" dirty="0"/>
              <a:t>P802.1CF within the scope of 5G</a:t>
            </a:r>
          </a:p>
          <a:p>
            <a:pPr lvl="2"/>
            <a:r>
              <a:rPr lang="en-US" dirty="0">
                <a:hlinkClick r:id="rId11"/>
              </a:rPr>
              <a:t>https://mentor.ieee.org/omniran/dcn/15/omniran-15-0054-00-CF00-5g-scope-and-</a:t>
            </a:r>
            <a:r>
              <a:rPr lang="en-US" dirty="0" smtClean="0">
                <a:hlinkClick r:id="rId11"/>
              </a:rPr>
              <a:t>requirements.pptx</a:t>
            </a:r>
            <a:endParaRPr lang="en-US" dirty="0" smtClean="0"/>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extLst>
      <p:ext uri="{BB962C8B-B14F-4D97-AF65-F5344CB8AC3E}">
        <p14:creationId xmlns:p14="http://schemas.microsoft.com/office/powerpoint/2010/main" val="329428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Schedule for November 2015 F2F</a:t>
            </a:r>
          </a:p>
        </p:txBody>
      </p:sp>
      <p:sp>
        <p:nvSpPr>
          <p:cNvPr id="3" name="Content Placeholder 2"/>
          <p:cNvSpPr>
            <a:spLocks noGrp="1"/>
          </p:cNvSpPr>
          <p:nvPr>
            <p:ph idx="1"/>
          </p:nvPr>
        </p:nvSpPr>
        <p:spPr>
          <a:xfrm>
            <a:off x="457200" y="914400"/>
            <a:ext cx="8229600" cy="5486400"/>
          </a:xfrm>
        </p:spPr>
        <p:txBody>
          <a:bodyPr>
            <a:normAutofit fontScale="40000" lnSpcReduction="20000"/>
          </a:bodyPr>
          <a:lstStyle/>
          <a:p>
            <a:pPr marL="0" indent="0">
              <a:lnSpc>
                <a:spcPct val="110000"/>
              </a:lnSpc>
              <a:spcBef>
                <a:spcPts val="0"/>
              </a:spcBef>
              <a:buNone/>
            </a:pPr>
            <a:r>
              <a:rPr lang="en-US" i="1" dirty="0" smtClean="0"/>
              <a:t>Monday</a:t>
            </a:r>
          </a:p>
          <a:p>
            <a:pPr>
              <a:lnSpc>
                <a:spcPct val="110000"/>
              </a:lnSpc>
              <a:spcBef>
                <a:spcPts val="0"/>
              </a:spcBef>
            </a:pPr>
            <a:r>
              <a:rPr lang="en-US" dirty="0" smtClean="0"/>
              <a:t>Review of minutes</a:t>
            </a:r>
          </a:p>
          <a:p>
            <a:pPr lvl="1">
              <a:lnSpc>
                <a:spcPct val="110000"/>
              </a:lnSpc>
              <a:spcBef>
                <a:spcPts val="0"/>
              </a:spcBef>
            </a:pPr>
            <a:r>
              <a:rPr lang="en-US" dirty="0">
                <a:hlinkClick r:id="rId2"/>
              </a:rPr>
              <a:t>https://mentor.ieee.org/omniran/dcn/15/omniran-15-0047-00-00TG-sept-2015-f2f-meeting-</a:t>
            </a:r>
            <a:r>
              <a:rPr lang="en-US" dirty="0" smtClean="0">
                <a:hlinkClick r:id="rId2"/>
              </a:rPr>
              <a:t>minutes.docx</a:t>
            </a:r>
            <a:endParaRPr lang="en-US" dirty="0" smtClean="0"/>
          </a:p>
          <a:p>
            <a:pPr lvl="1">
              <a:lnSpc>
                <a:spcPct val="110000"/>
              </a:lnSpc>
              <a:spcBef>
                <a:spcPts val="0"/>
              </a:spcBef>
            </a:pPr>
            <a:r>
              <a:rPr lang="en-US" dirty="0">
                <a:hlinkClick r:id="rId3"/>
              </a:rPr>
              <a:t>https://</a:t>
            </a:r>
            <a:r>
              <a:rPr lang="en-US" dirty="0" smtClean="0">
                <a:hlinkClick r:id="rId3"/>
              </a:rPr>
              <a:t>mentor.ieee.org/omniran/dcn/15/omniran-15-0050-00-00TG-sept-29th-2015-confcall-minutes.docx</a:t>
            </a:r>
            <a:endParaRPr lang="en-US" dirty="0" smtClean="0"/>
          </a:p>
          <a:p>
            <a:pPr>
              <a:lnSpc>
                <a:spcPct val="110000"/>
              </a:lnSpc>
              <a:spcBef>
                <a:spcPts val="0"/>
              </a:spcBef>
            </a:pPr>
            <a:r>
              <a:rPr lang="en-US" dirty="0" smtClean="0"/>
              <a:t>Reports</a:t>
            </a:r>
          </a:p>
          <a:p>
            <a:pPr lvl="1">
              <a:lnSpc>
                <a:spcPct val="110000"/>
              </a:lnSpc>
              <a:spcBef>
                <a:spcPts val="0"/>
              </a:spcBef>
            </a:pPr>
            <a:r>
              <a:rPr lang="en-US" dirty="0" smtClean="0"/>
              <a:t>802.11 as component for 5G</a:t>
            </a:r>
          </a:p>
          <a:p>
            <a:pPr lvl="1">
              <a:lnSpc>
                <a:spcPct val="110000"/>
              </a:lnSpc>
              <a:spcBef>
                <a:spcPts val="0"/>
              </a:spcBef>
            </a:pPr>
            <a:r>
              <a:rPr lang="en-US" dirty="0" smtClean="0"/>
              <a:t>New edition </a:t>
            </a:r>
            <a:r>
              <a:rPr lang="en-US" dirty="0" err="1" smtClean="0"/>
              <a:t>cf</a:t>
            </a:r>
            <a:r>
              <a:rPr lang="en-US" dirty="0" smtClean="0"/>
              <a:t>-text-review</a:t>
            </a:r>
          </a:p>
          <a:p>
            <a:pPr>
              <a:lnSpc>
                <a:spcPct val="110000"/>
              </a:lnSpc>
              <a:spcBef>
                <a:spcPts val="0"/>
              </a:spcBef>
            </a:pPr>
            <a:r>
              <a:rPr lang="en-US" dirty="0" smtClean="0"/>
              <a:t>New P802.1CF contributions</a:t>
            </a:r>
          </a:p>
          <a:p>
            <a:pPr lvl="1">
              <a:lnSpc>
                <a:spcPct val="110000"/>
              </a:lnSpc>
              <a:spcBef>
                <a:spcPts val="0"/>
              </a:spcBef>
            </a:pPr>
            <a:r>
              <a:rPr lang="en-US" dirty="0" smtClean="0"/>
              <a:t>Network Reference Model</a:t>
            </a:r>
          </a:p>
          <a:p>
            <a:pPr lvl="2">
              <a:lnSpc>
                <a:spcPct val="110000"/>
              </a:lnSpc>
              <a:spcBef>
                <a:spcPts val="0"/>
              </a:spcBef>
            </a:pPr>
            <a:r>
              <a:rPr lang="en-US" dirty="0">
                <a:hlinkClick r:id="rId4"/>
              </a:rPr>
              <a:t>https://mentor.ieee.org/omniran/dcn/15/omniran-15-0053-00-CF00-some-detailed-information-for-network-reference-</a:t>
            </a:r>
            <a:r>
              <a:rPr lang="en-US" dirty="0" smtClean="0">
                <a:hlinkClick r:id="rId4"/>
              </a:rPr>
              <a:t>model.pptx</a:t>
            </a:r>
            <a:endParaRPr lang="en-US" dirty="0" smtClean="0"/>
          </a:p>
          <a:p>
            <a:pPr marL="0" indent="0">
              <a:lnSpc>
                <a:spcPct val="110000"/>
              </a:lnSpc>
              <a:spcBef>
                <a:spcPts val="0"/>
              </a:spcBef>
              <a:buNone/>
            </a:pPr>
            <a:r>
              <a:rPr lang="en-US" i="1" dirty="0" smtClean="0"/>
              <a:t>Tuesday</a:t>
            </a:r>
          </a:p>
          <a:p>
            <a:pPr>
              <a:lnSpc>
                <a:spcPct val="110000"/>
              </a:lnSpc>
              <a:spcBef>
                <a:spcPts val="0"/>
              </a:spcBef>
            </a:pPr>
            <a:r>
              <a:rPr lang="en-US" dirty="0" smtClean="0"/>
              <a:t>Wi-Fi as component of 5G within the scope of P802.1CF</a:t>
            </a:r>
          </a:p>
          <a:p>
            <a:pPr lvl="1">
              <a:lnSpc>
                <a:spcPct val="110000"/>
              </a:lnSpc>
              <a:spcBef>
                <a:spcPts val="0"/>
              </a:spcBef>
            </a:pPr>
            <a:r>
              <a:rPr lang="en-US" dirty="0" smtClean="0"/>
              <a:t>P802.1CF within the scope of 5G</a:t>
            </a:r>
          </a:p>
          <a:p>
            <a:pPr lvl="2">
              <a:lnSpc>
                <a:spcPct val="110000"/>
              </a:lnSpc>
              <a:spcBef>
                <a:spcPts val="0"/>
              </a:spcBef>
            </a:pPr>
            <a:r>
              <a:rPr lang="en-US" dirty="0">
                <a:hlinkClick r:id="rId5"/>
              </a:rPr>
              <a:t>https://mentor.ieee.org/omniran/dcn/15/omniran-15-0054-00-CF00-5g-scope-and-</a:t>
            </a:r>
            <a:r>
              <a:rPr lang="en-US" dirty="0" smtClean="0">
                <a:hlinkClick r:id="rId5"/>
              </a:rPr>
              <a:t>requirements.pptx</a:t>
            </a:r>
            <a:endParaRPr lang="en-US" dirty="0"/>
          </a:p>
          <a:p>
            <a:pPr marL="0" indent="0">
              <a:lnSpc>
                <a:spcPct val="110000"/>
              </a:lnSpc>
              <a:spcBef>
                <a:spcPts val="0"/>
              </a:spcBef>
              <a:buNone/>
            </a:pPr>
            <a:r>
              <a:rPr lang="en-US" i="1" dirty="0" smtClean="0"/>
              <a:t>Wednesday</a:t>
            </a:r>
            <a:endParaRPr lang="en-US" dirty="0" smtClean="0"/>
          </a:p>
          <a:p>
            <a:pPr lvl="1">
              <a:lnSpc>
                <a:spcPct val="110000"/>
              </a:lnSpc>
              <a:spcBef>
                <a:spcPts val="0"/>
              </a:spcBef>
            </a:pPr>
            <a:r>
              <a:rPr lang="en-US" dirty="0" smtClean="0"/>
              <a:t>Data path</a:t>
            </a:r>
          </a:p>
          <a:p>
            <a:pPr lvl="2">
              <a:lnSpc>
                <a:spcPct val="110000"/>
              </a:lnSpc>
              <a:spcBef>
                <a:spcPts val="0"/>
              </a:spcBef>
            </a:pPr>
            <a:r>
              <a:rPr lang="en-US" dirty="0">
                <a:hlinkClick r:id="rId6"/>
              </a:rPr>
              <a:t>https://mentor.ieee.org/omniran/dcn/15/omniran-15-0002-02-CF00-key-concepts-of-data-</a:t>
            </a:r>
            <a:r>
              <a:rPr lang="en-US" dirty="0" smtClean="0">
                <a:hlinkClick r:id="rId6"/>
              </a:rPr>
              <a:t>path.pptx</a:t>
            </a:r>
            <a:endParaRPr lang="en-US" dirty="0" smtClean="0"/>
          </a:p>
          <a:p>
            <a:pPr lvl="2">
              <a:lnSpc>
                <a:spcPct val="110000"/>
              </a:lnSpc>
              <a:spcBef>
                <a:spcPts val="0"/>
              </a:spcBef>
            </a:pPr>
            <a:r>
              <a:rPr lang="en-US" dirty="0" smtClean="0">
                <a:hlinkClick r:id="rId7"/>
              </a:rPr>
              <a:t>https</a:t>
            </a:r>
            <a:r>
              <a:rPr lang="en-US" dirty="0">
                <a:hlinkClick r:id="rId7"/>
              </a:rPr>
              <a:t>://mentor.ieee.org/omniran/dcn/15/omniran-15-0055-00-CF00-data-path-functional-</a:t>
            </a:r>
            <a:r>
              <a:rPr lang="en-US" dirty="0" smtClean="0">
                <a:hlinkClick r:id="rId7"/>
              </a:rPr>
              <a:t>description.docx</a:t>
            </a:r>
            <a:endParaRPr lang="en-US" i="1" dirty="0" smtClean="0"/>
          </a:p>
          <a:p>
            <a:pPr lvl="1">
              <a:lnSpc>
                <a:spcPct val="110000"/>
              </a:lnSpc>
              <a:spcBef>
                <a:spcPts val="0"/>
              </a:spcBef>
            </a:pPr>
            <a:r>
              <a:rPr lang="en-US" dirty="0" smtClean="0"/>
              <a:t>Fault </a:t>
            </a:r>
            <a:r>
              <a:rPr lang="en-US" dirty="0"/>
              <a:t>Diagnosis and </a:t>
            </a:r>
            <a:r>
              <a:rPr lang="en-US" dirty="0" smtClean="0"/>
              <a:t>Maintenance</a:t>
            </a:r>
          </a:p>
          <a:p>
            <a:pPr lvl="2">
              <a:lnSpc>
                <a:spcPct val="110000"/>
              </a:lnSpc>
              <a:spcBef>
                <a:spcPts val="0"/>
              </a:spcBef>
            </a:pPr>
            <a:r>
              <a:rPr lang="en-US" dirty="0">
                <a:hlinkClick r:id="rId8"/>
              </a:rPr>
              <a:t>https://mentor.ieee.org/omniran/dcn/15/omniran-15-0052-00-CF00-fault-diagnosis-and-</a:t>
            </a:r>
            <a:r>
              <a:rPr lang="en-US" dirty="0" smtClean="0">
                <a:hlinkClick r:id="rId8"/>
              </a:rPr>
              <a:t>maintenance.pptx</a:t>
            </a:r>
            <a:endParaRPr lang="en-US" dirty="0" smtClean="0"/>
          </a:p>
          <a:p>
            <a:pPr marL="0" indent="0">
              <a:lnSpc>
                <a:spcPct val="110000"/>
              </a:lnSpc>
              <a:spcBef>
                <a:spcPts val="0"/>
              </a:spcBef>
              <a:buNone/>
            </a:pPr>
            <a:r>
              <a:rPr lang="en-US" i="1" dirty="0" smtClean="0"/>
              <a:t>Thursday</a:t>
            </a:r>
          </a:p>
          <a:p>
            <a:pPr>
              <a:lnSpc>
                <a:spcPct val="110000"/>
              </a:lnSpc>
              <a:spcBef>
                <a:spcPts val="0"/>
              </a:spcBef>
            </a:pPr>
            <a:r>
              <a:rPr lang="en-US" dirty="0"/>
              <a:t>New P802.1CF </a:t>
            </a:r>
            <a:r>
              <a:rPr lang="en-US" dirty="0" smtClean="0"/>
              <a:t>contributions</a:t>
            </a:r>
          </a:p>
          <a:p>
            <a:pPr lvl="1">
              <a:lnSpc>
                <a:spcPct val="110000"/>
              </a:lnSpc>
              <a:spcBef>
                <a:spcPts val="0"/>
              </a:spcBef>
            </a:pPr>
            <a:r>
              <a:rPr lang="en-US" dirty="0" smtClean="0"/>
              <a:t>Access </a:t>
            </a:r>
            <a:r>
              <a:rPr lang="en-US" dirty="0"/>
              <a:t>network setup</a:t>
            </a:r>
          </a:p>
          <a:p>
            <a:pPr lvl="2">
              <a:lnSpc>
                <a:spcPct val="110000"/>
              </a:lnSpc>
              <a:spcBef>
                <a:spcPts val="0"/>
              </a:spcBef>
            </a:pPr>
            <a:r>
              <a:rPr lang="en-US" dirty="0">
                <a:hlinkClick r:id="rId9"/>
              </a:rPr>
              <a:t>https://mentor.ieee.org/omniran/dcn/15/omniran-15-0042-01-CF00-an-setup-over-unlicensed-</a:t>
            </a:r>
            <a:r>
              <a:rPr lang="en-US" dirty="0" smtClean="0">
                <a:hlinkClick r:id="rId9"/>
              </a:rPr>
              <a:t>band.docx</a:t>
            </a:r>
            <a:endParaRPr lang="en-US" dirty="0" smtClean="0"/>
          </a:p>
          <a:p>
            <a:pPr>
              <a:lnSpc>
                <a:spcPct val="110000"/>
              </a:lnSpc>
              <a:spcBef>
                <a:spcPts val="0"/>
              </a:spcBef>
            </a:pPr>
            <a:r>
              <a:rPr lang="en-US" dirty="0" smtClean="0"/>
              <a:t>Review of 802.1CF editor’s draft</a:t>
            </a:r>
          </a:p>
          <a:p>
            <a:pPr lvl="1">
              <a:lnSpc>
                <a:spcPct val="110000"/>
              </a:lnSpc>
              <a:spcBef>
                <a:spcPts val="0"/>
              </a:spcBef>
            </a:pPr>
            <a:r>
              <a:rPr lang="en-US" dirty="0" smtClean="0">
                <a:hlinkClick r:id="rId10"/>
              </a:rPr>
              <a:t>https://mentor.ieee.org/omniran/dcn/15/omniran-15-0035-02-CF00-cf-text-review.pdf</a:t>
            </a:r>
            <a:endParaRPr lang="en-US" dirty="0" smtClean="0"/>
          </a:p>
          <a:p>
            <a:pPr lvl="1">
              <a:lnSpc>
                <a:spcPct val="110000"/>
              </a:lnSpc>
              <a:spcBef>
                <a:spcPts val="0"/>
              </a:spcBef>
            </a:pPr>
            <a:r>
              <a:rPr lang="en-US" dirty="0" smtClean="0"/>
              <a:t>Comment resolution</a:t>
            </a:r>
          </a:p>
          <a:p>
            <a:pPr lvl="2">
              <a:lnSpc>
                <a:spcPct val="110000"/>
              </a:lnSpc>
              <a:spcBef>
                <a:spcPts val="0"/>
              </a:spcBef>
            </a:pPr>
            <a:r>
              <a:rPr lang="en-US" dirty="0">
                <a:hlinkClick r:id="rId11"/>
              </a:rPr>
              <a:t>https://mentor.ieee.org/omniran/dcn/15/omniran-15-0048-01-CF00-comment-resolution-proposals-for-doc-15-0045-01.</a:t>
            </a:r>
            <a:r>
              <a:rPr lang="en-US" dirty="0" smtClean="0">
                <a:hlinkClick r:id="rId11"/>
              </a:rPr>
              <a:t>docx</a:t>
            </a:r>
            <a:endParaRPr lang="en-US" dirty="0" smtClean="0"/>
          </a:p>
          <a:p>
            <a:pPr>
              <a:lnSpc>
                <a:spcPct val="110000"/>
              </a:lnSpc>
              <a:spcBef>
                <a:spcPts val="0"/>
              </a:spcBef>
            </a:pPr>
            <a:r>
              <a:rPr lang="en-US" dirty="0" smtClean="0"/>
              <a:t>Project planning</a:t>
            </a:r>
          </a:p>
          <a:p>
            <a:pPr>
              <a:lnSpc>
                <a:spcPct val="110000"/>
              </a:lnSpc>
              <a:spcBef>
                <a:spcPts val="0"/>
              </a:spcBef>
            </a:pPr>
            <a:r>
              <a:rPr lang="en-US" dirty="0" smtClean="0"/>
              <a:t>Publicity activities</a:t>
            </a:r>
          </a:p>
          <a:p>
            <a:pPr>
              <a:lnSpc>
                <a:spcPct val="110000"/>
              </a:lnSpc>
              <a:spcBef>
                <a:spcPts val="0"/>
              </a:spcBef>
            </a:pPr>
            <a:r>
              <a:rPr lang="en-US" dirty="0" smtClean="0"/>
              <a:t>Status report to IEEE 802 WGs</a:t>
            </a:r>
          </a:p>
          <a:p>
            <a:pPr>
              <a:lnSpc>
                <a:spcPct val="110000"/>
              </a:lnSpc>
              <a:spcBef>
                <a:spcPts val="0"/>
              </a:spcBef>
            </a:pPr>
            <a:r>
              <a:rPr lang="en-US" dirty="0" smtClean="0"/>
              <a:t>AOB</a:t>
            </a:r>
          </a:p>
        </p:txBody>
      </p:sp>
    </p:spTree>
    <p:extLst>
      <p:ext uri="{BB962C8B-B14F-4D97-AF65-F5344CB8AC3E}">
        <p14:creationId xmlns:p14="http://schemas.microsoft.com/office/powerpoint/2010/main" val="414454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Discussion items #2</a:t>
            </a:r>
            <a:endParaRPr lang="en-US" dirty="0"/>
          </a:p>
        </p:txBody>
      </p:sp>
      <p:sp>
        <p:nvSpPr>
          <p:cNvPr id="3" name="Content Placeholder 2"/>
          <p:cNvSpPr>
            <a:spLocks noGrp="1"/>
          </p:cNvSpPr>
          <p:nvPr>
            <p:ph idx="1"/>
          </p:nvPr>
        </p:nvSpPr>
        <p:spPr>
          <a:xfrm>
            <a:off x="457200" y="1143000"/>
            <a:ext cx="8229600" cy="5105400"/>
          </a:xfrm>
        </p:spPr>
        <p:txBody>
          <a:bodyPr>
            <a:normAutofit fontScale="55000" lnSpcReduction="20000"/>
          </a:bodyPr>
          <a:lstStyle/>
          <a:p>
            <a:r>
              <a:rPr lang="en-US" dirty="0" smtClean="0"/>
              <a:t>Review of minutes</a:t>
            </a:r>
            <a:endParaRPr lang="en-US" dirty="0" smtClean="0">
              <a:hlinkClick r:id="rId2"/>
            </a:endParaRPr>
          </a:p>
          <a:p>
            <a:pPr lvl="2"/>
            <a:r>
              <a:rPr lang="en-US" dirty="0" smtClean="0">
                <a:hlinkClick r:id="rId2"/>
              </a:rPr>
              <a:t>https://mentor.ieee.org/omniran/dcn/15/omniran-15-0047-00-00TG-sept-2015-f2f-meeting-minutes.docx</a:t>
            </a:r>
            <a:endParaRPr lang="en-US" dirty="0" smtClean="0"/>
          </a:p>
          <a:p>
            <a:pPr lvl="2"/>
            <a:r>
              <a:rPr lang="en-US" dirty="0" smtClean="0">
                <a:hlinkClick r:id="rId3"/>
              </a:rPr>
              <a:t>https://mentor.ieee.org/omniran/dcn/15/omniran-15-0050-00-00TG-sept-29th-2015-confcall-minutes.docx</a:t>
            </a:r>
            <a:endParaRPr lang="en-US" dirty="0" smtClean="0"/>
          </a:p>
          <a:p>
            <a:pPr lvl="2"/>
            <a:r>
              <a:rPr lang="en-US" dirty="0" smtClean="0"/>
              <a:t>No demand for revision was raised.</a:t>
            </a:r>
          </a:p>
          <a:p>
            <a:r>
              <a:rPr lang="en-US" dirty="0" smtClean="0"/>
              <a:t>Reports</a:t>
            </a:r>
          </a:p>
          <a:p>
            <a:pPr lvl="1"/>
            <a:r>
              <a:rPr lang="en-US" dirty="0" smtClean="0"/>
              <a:t>802.11 as component for 5G</a:t>
            </a:r>
          </a:p>
          <a:p>
            <a:pPr lvl="2"/>
            <a:r>
              <a:rPr lang="en-US" dirty="0" smtClean="0"/>
              <a:t>Juan Carlos reported about plans and intentions of tutorial #2 the same evening.</a:t>
            </a:r>
          </a:p>
          <a:p>
            <a:pPr lvl="2"/>
            <a:r>
              <a:rPr lang="en-US" dirty="0" smtClean="0"/>
              <a:t>Further discussions will come up in WNG, ARCH and 802.11 mid-week plenary.</a:t>
            </a:r>
          </a:p>
          <a:p>
            <a:pPr lvl="1"/>
            <a:r>
              <a:rPr lang="en-US" dirty="0" smtClean="0"/>
              <a:t>New edition </a:t>
            </a:r>
            <a:r>
              <a:rPr lang="en-US" dirty="0" err="1" smtClean="0"/>
              <a:t>cf</a:t>
            </a:r>
            <a:r>
              <a:rPr lang="en-US" dirty="0" smtClean="0"/>
              <a:t>-text-review</a:t>
            </a:r>
          </a:p>
          <a:p>
            <a:pPr lvl="2"/>
            <a:r>
              <a:rPr lang="en-US" dirty="0" smtClean="0">
                <a:hlinkClick r:id="rId4"/>
              </a:rPr>
              <a:t>https://mentor.ieee.org/omniran/dcn/15/omniran-15-0035-02-CF00-cf-text-review.pdf</a:t>
            </a:r>
            <a:endParaRPr lang="en-US" dirty="0" smtClean="0"/>
          </a:p>
          <a:p>
            <a:pPr lvl="2"/>
            <a:r>
              <a:rPr lang="en-US" dirty="0" smtClean="0"/>
              <a:t>Short announcement that another edition of the initial text proposal was made available.</a:t>
            </a:r>
          </a:p>
          <a:p>
            <a:r>
              <a:rPr lang="en-US" dirty="0" smtClean="0"/>
              <a:t>New P802.1CF contributions</a:t>
            </a:r>
          </a:p>
          <a:p>
            <a:pPr lvl="1"/>
            <a:r>
              <a:rPr lang="en-US" dirty="0" smtClean="0"/>
              <a:t>Network Reference Model</a:t>
            </a:r>
          </a:p>
          <a:p>
            <a:pPr lvl="2"/>
            <a:r>
              <a:rPr lang="en-US" dirty="0" smtClean="0">
                <a:hlinkClick r:id="rId5"/>
              </a:rPr>
              <a:t>https://</a:t>
            </a:r>
            <a:r>
              <a:rPr lang="en-US" dirty="0" smtClean="0">
                <a:hlinkClick r:id="rId5"/>
              </a:rPr>
              <a:t>mentor.ieee.org/omniran/dcn/15/omniran-15-0053-00-CF00-some-detailed-information-for-network-reference-model.pptx</a:t>
            </a:r>
            <a:endParaRPr lang="en-US" dirty="0" smtClean="0"/>
          </a:p>
          <a:p>
            <a:pPr lvl="2"/>
            <a:r>
              <a:rPr lang="en-US" dirty="0" smtClean="0"/>
              <a:t>Presentation proposes to include in the P802.1CF specification comprehensive attribute sets than currently available in TR069/TR-181 device model 2 for Wi-Fi</a:t>
            </a:r>
          </a:p>
          <a:p>
            <a:pPr lvl="2"/>
            <a:r>
              <a:rPr lang="en-US" dirty="0" smtClean="0"/>
              <a:t>Discussion showed that support of comprehensive attribute sets is desirable and required, however the detailed specification of the attributes is in the scope of the projects defining the IEEE 802 technologies.</a:t>
            </a:r>
          </a:p>
          <a:p>
            <a:pPr lvl="2"/>
            <a:r>
              <a:rPr lang="en-US" dirty="0" smtClean="0"/>
              <a:t>P802.1CF may provide generic container concept to support comprehensive attribute sets in a common framework.</a:t>
            </a:r>
            <a:endParaRPr lang="en-US" dirty="0"/>
          </a:p>
          <a:p>
            <a:pPr marL="0" indent="0">
              <a:buNone/>
            </a:pPr>
            <a:r>
              <a:rPr lang="en-US" sz="1900" dirty="0" smtClean="0"/>
              <a:t>&gt;&gt;Recess at 18:05</a:t>
            </a:r>
            <a:endParaRPr lang="en-US" sz="1900" dirty="0"/>
          </a:p>
        </p:txBody>
      </p:sp>
    </p:spTree>
    <p:extLst>
      <p:ext uri="{BB962C8B-B14F-4D97-AF65-F5344CB8AC3E}">
        <p14:creationId xmlns:p14="http://schemas.microsoft.com/office/powerpoint/2010/main" val="2278649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#3</a:t>
            </a:r>
            <a:endParaRPr lang="en-US" dirty="0"/>
          </a:p>
        </p:txBody>
      </p:sp>
      <p:sp>
        <p:nvSpPr>
          <p:cNvPr id="3" name="Content Placeholder 2"/>
          <p:cNvSpPr>
            <a:spLocks noGrp="1"/>
          </p:cNvSpPr>
          <p:nvPr>
            <p:ph idx="1"/>
          </p:nvPr>
        </p:nvSpPr>
        <p:spPr/>
        <p:txBody>
          <a:bodyPr>
            <a:normAutofit fontScale="92500" lnSpcReduction="10000"/>
          </a:bodyPr>
          <a:lstStyle/>
          <a:p>
            <a:pPr marL="0" indent="0">
              <a:spcBef>
                <a:spcPts val="0"/>
              </a:spcBef>
              <a:buNone/>
            </a:pPr>
            <a:r>
              <a:rPr lang="en-US" sz="1200" dirty="0"/>
              <a:t>&gt;&gt;</a:t>
            </a:r>
            <a:r>
              <a:rPr lang="en-US" sz="1200" dirty="0" smtClean="0"/>
              <a:t>Reconvene on Nov 10</a:t>
            </a:r>
            <a:r>
              <a:rPr lang="en-US" sz="1200" baseline="30000" dirty="0" smtClean="0"/>
              <a:t>th</a:t>
            </a:r>
            <a:r>
              <a:rPr lang="en-US" sz="1200" dirty="0" smtClean="0"/>
              <a:t> </a:t>
            </a:r>
            <a:r>
              <a:rPr lang="en-US" sz="1200" dirty="0"/>
              <a:t>at </a:t>
            </a:r>
            <a:r>
              <a:rPr lang="en-US" sz="1200" dirty="0" smtClean="0"/>
              <a:t>16:01</a:t>
            </a:r>
            <a:endParaRPr lang="en-US" sz="1200" dirty="0"/>
          </a:p>
          <a:p>
            <a:pPr>
              <a:spcBef>
                <a:spcPts val="0"/>
              </a:spcBef>
            </a:pPr>
            <a:r>
              <a:rPr lang="en-US" dirty="0" smtClean="0"/>
              <a:t>Wi</a:t>
            </a:r>
            <a:r>
              <a:rPr lang="en-US" dirty="0"/>
              <a:t>-Fi as component of 5G within the scope of P802.1CF</a:t>
            </a:r>
          </a:p>
          <a:p>
            <a:pPr lvl="1">
              <a:spcBef>
                <a:spcPts val="0"/>
              </a:spcBef>
            </a:pPr>
            <a:r>
              <a:rPr lang="en-US" dirty="0"/>
              <a:t>P802.1CF within the scope of 5G</a:t>
            </a:r>
          </a:p>
          <a:p>
            <a:pPr lvl="2">
              <a:spcBef>
                <a:spcPts val="0"/>
              </a:spcBef>
            </a:pPr>
            <a:r>
              <a:rPr lang="en-US" dirty="0">
                <a:hlinkClick r:id="rId2"/>
              </a:rPr>
              <a:t>https://mentor.ieee.org/omniran/dcn/15/omniran-15-0054-00-CF00-5g-scope-and-</a:t>
            </a:r>
            <a:r>
              <a:rPr lang="en-US" dirty="0" smtClean="0">
                <a:hlinkClick r:id="rId2"/>
              </a:rPr>
              <a:t>requirements.pptx</a:t>
            </a:r>
            <a:endParaRPr lang="en-US" dirty="0"/>
          </a:p>
          <a:p>
            <a:pPr lvl="1"/>
            <a:r>
              <a:rPr lang="en-US" dirty="0"/>
              <a:t>Presentation and discussion showed that P802.1CF might be well suited as the </a:t>
            </a:r>
            <a:r>
              <a:rPr lang="en-US" dirty="0" smtClean="0"/>
              <a:t>basic document </a:t>
            </a:r>
            <a:r>
              <a:rPr lang="en-US" dirty="0"/>
              <a:t>to address the network requirements stated in NGMN 5G whitepaper</a:t>
            </a:r>
          </a:p>
          <a:p>
            <a:pPr lvl="2"/>
            <a:r>
              <a:rPr lang="en-US" dirty="0"/>
              <a:t>However not addressing wide-area high mobility</a:t>
            </a:r>
          </a:p>
          <a:p>
            <a:pPr lvl="3">
              <a:spcBef>
                <a:spcPts val="0"/>
              </a:spcBef>
            </a:pPr>
            <a:endParaRPr lang="en-US" dirty="0" smtClean="0"/>
          </a:p>
          <a:p>
            <a:pPr marL="0" indent="0">
              <a:spcBef>
                <a:spcPts val="0"/>
              </a:spcBef>
              <a:buNone/>
            </a:pPr>
            <a:r>
              <a:rPr lang="en-US" sz="1200" dirty="0"/>
              <a:t>&gt;&gt;Recess at </a:t>
            </a:r>
            <a:r>
              <a:rPr lang="en-US" sz="1200" dirty="0" smtClean="0"/>
              <a:t>18:00</a:t>
            </a:r>
            <a:endParaRPr lang="en-US" sz="1200" dirty="0"/>
          </a:p>
        </p:txBody>
      </p:sp>
    </p:spTree>
    <p:extLst>
      <p:ext uri="{BB962C8B-B14F-4D97-AF65-F5344CB8AC3E}">
        <p14:creationId xmlns:p14="http://schemas.microsoft.com/office/powerpoint/2010/main" val="267811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#4</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1300" dirty="0"/>
              <a:t>&gt;&gt;</a:t>
            </a:r>
            <a:r>
              <a:rPr lang="en-US" sz="1300" dirty="0" smtClean="0"/>
              <a:t>Reconvene on Nov 11</a:t>
            </a:r>
            <a:r>
              <a:rPr lang="en-US" sz="1300" baseline="30000" dirty="0" smtClean="0"/>
              <a:t>th</a:t>
            </a:r>
            <a:r>
              <a:rPr lang="en-US" sz="1300" dirty="0" smtClean="0"/>
              <a:t> </a:t>
            </a:r>
            <a:r>
              <a:rPr lang="en-US" sz="1300" dirty="0" smtClean="0"/>
              <a:t>at 16:02</a:t>
            </a:r>
          </a:p>
          <a:p>
            <a:r>
              <a:rPr lang="en-US" dirty="0" smtClean="0"/>
              <a:t>New </a:t>
            </a:r>
            <a:r>
              <a:rPr lang="en-US" dirty="0"/>
              <a:t>P802.1CF contributions</a:t>
            </a:r>
          </a:p>
          <a:p>
            <a:pPr lvl="1">
              <a:spcBef>
                <a:spcPts val="0"/>
              </a:spcBef>
            </a:pPr>
            <a:r>
              <a:rPr lang="en-US" dirty="0" smtClean="0"/>
              <a:t>Fault Diagnosis and Maintenance</a:t>
            </a:r>
          </a:p>
          <a:p>
            <a:pPr lvl="2">
              <a:spcBef>
                <a:spcPts val="0"/>
              </a:spcBef>
            </a:pPr>
            <a:r>
              <a:rPr lang="en-US" dirty="0" smtClean="0">
                <a:hlinkClick r:id="rId2"/>
              </a:rPr>
              <a:t>https://mentor.ieee.org/omniran/dcn/15/omniran-15-0052-00-CF00-fault-diagnosis-and-maintenance.pptx</a:t>
            </a:r>
            <a:endParaRPr lang="en-US" dirty="0" smtClean="0"/>
          </a:p>
          <a:p>
            <a:pPr lvl="2">
              <a:spcBef>
                <a:spcPts val="0"/>
              </a:spcBef>
            </a:pPr>
            <a:r>
              <a:rPr lang="en-US" dirty="0" smtClean="0"/>
              <a:t>Presentation shows needs and benefits to add a dedicated chapter on Fault diagnostics and maintenance to the Functional Design and Decomposition.</a:t>
            </a:r>
          </a:p>
          <a:p>
            <a:pPr lvl="2">
              <a:spcBef>
                <a:spcPts val="0"/>
              </a:spcBef>
            </a:pPr>
            <a:r>
              <a:rPr lang="en-US" dirty="0" smtClean="0"/>
              <a:t>Idea and proposal was well received by group.</a:t>
            </a:r>
            <a:endParaRPr lang="en-US" dirty="0" smtClean="0"/>
          </a:p>
          <a:p>
            <a:pPr lvl="1">
              <a:spcBef>
                <a:spcPts val="0"/>
              </a:spcBef>
            </a:pPr>
            <a:r>
              <a:rPr lang="en-US" dirty="0" smtClean="0"/>
              <a:t>Data </a:t>
            </a:r>
            <a:r>
              <a:rPr lang="en-US" dirty="0"/>
              <a:t>path</a:t>
            </a:r>
          </a:p>
          <a:p>
            <a:pPr lvl="2">
              <a:spcBef>
                <a:spcPts val="0"/>
              </a:spcBef>
            </a:pPr>
            <a:r>
              <a:rPr lang="en-US" dirty="0">
                <a:hlinkClick r:id="rId3"/>
              </a:rPr>
              <a:t>https://mentor.ieee.org/omniran/dcn/15/omniran-15-0002-02-CF00-key-concepts-of-data-path.pptx</a:t>
            </a:r>
            <a:endParaRPr lang="en-US" dirty="0"/>
          </a:p>
          <a:p>
            <a:pPr lvl="2">
              <a:spcBef>
                <a:spcPts val="0"/>
              </a:spcBef>
            </a:pPr>
            <a:r>
              <a:rPr lang="en-US" dirty="0">
                <a:hlinkClick r:id="rId4"/>
              </a:rPr>
              <a:t>https://</a:t>
            </a:r>
            <a:r>
              <a:rPr lang="en-US" dirty="0" smtClean="0">
                <a:hlinkClick r:id="rId4"/>
              </a:rPr>
              <a:t>mentor.ieee.org/omniran/dcn/15/omniran-15-0055-00-CF00-data-path-functional-description.docx</a:t>
            </a:r>
            <a:endParaRPr lang="en-US" dirty="0" smtClean="0"/>
          </a:p>
          <a:p>
            <a:pPr lvl="2">
              <a:spcBef>
                <a:spcPts val="0"/>
              </a:spcBef>
            </a:pPr>
            <a:r>
              <a:rPr lang="en-US" dirty="0" smtClean="0"/>
              <a:t>Document provides initial text on data path in Functional Design and Decomposition.</a:t>
            </a:r>
          </a:p>
          <a:p>
            <a:pPr lvl="2">
              <a:spcBef>
                <a:spcPts val="0"/>
              </a:spcBef>
            </a:pPr>
            <a:r>
              <a:rPr lang="en-US" dirty="0" smtClean="0"/>
              <a:t>Extensive discussion about whether re-use of Ethernet service types of MEF in P802.1CF is appropriate.</a:t>
            </a:r>
          </a:p>
          <a:p>
            <a:pPr lvl="2">
              <a:spcBef>
                <a:spcPts val="0"/>
              </a:spcBef>
            </a:pPr>
            <a:r>
              <a:rPr lang="en-US" dirty="0" smtClean="0"/>
              <a:t>Document requires further amendments and refinements, and re-use of MEF terminology was considered as helpful when similarities exist.</a:t>
            </a:r>
            <a:endParaRPr lang="en-US" dirty="0"/>
          </a:p>
          <a:p>
            <a:pPr marL="0" indent="0">
              <a:spcBef>
                <a:spcPts val="0"/>
              </a:spcBef>
              <a:buNone/>
            </a:pPr>
            <a:r>
              <a:rPr lang="en-US" sz="1300" dirty="0" smtClean="0"/>
              <a:t>&gt;&gt;</a:t>
            </a:r>
            <a:r>
              <a:rPr lang="en-US" sz="1300" dirty="0"/>
              <a:t>Recess at </a:t>
            </a:r>
            <a:r>
              <a:rPr lang="en-US" sz="1300" dirty="0" smtClean="0"/>
              <a:t>18:00</a:t>
            </a:r>
            <a:endParaRPr lang="en-US" sz="1300" dirty="0"/>
          </a:p>
        </p:txBody>
      </p:sp>
    </p:spTree>
    <p:extLst>
      <p:ext uri="{BB962C8B-B14F-4D97-AF65-F5344CB8AC3E}">
        <p14:creationId xmlns:p14="http://schemas.microsoft.com/office/powerpoint/2010/main" val="165809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Discussion items #5</a:t>
            </a:r>
            <a:endParaRPr lang="en-US" dirty="0"/>
          </a:p>
        </p:txBody>
      </p:sp>
      <p:sp>
        <p:nvSpPr>
          <p:cNvPr id="3" name="Content Placeholder 2"/>
          <p:cNvSpPr>
            <a:spLocks noGrp="1"/>
          </p:cNvSpPr>
          <p:nvPr>
            <p:ph idx="1"/>
          </p:nvPr>
        </p:nvSpPr>
        <p:spPr>
          <a:xfrm>
            <a:off x="457200" y="990600"/>
            <a:ext cx="8229600" cy="5562600"/>
          </a:xfrm>
        </p:spPr>
        <p:txBody>
          <a:bodyPr>
            <a:normAutofit fontScale="55000" lnSpcReduction="20000"/>
          </a:bodyPr>
          <a:lstStyle/>
          <a:p>
            <a:pPr marL="0" indent="0">
              <a:spcBef>
                <a:spcPts val="0"/>
              </a:spcBef>
              <a:buNone/>
            </a:pPr>
            <a:r>
              <a:rPr lang="en-US" sz="1300" dirty="0"/>
              <a:t>&gt;&gt;</a:t>
            </a:r>
            <a:r>
              <a:rPr lang="en-US" sz="1300" dirty="0" smtClean="0"/>
              <a:t>Reconvene on Nov 12</a:t>
            </a:r>
            <a:r>
              <a:rPr lang="en-US" sz="1300" baseline="30000" dirty="0" smtClean="0"/>
              <a:t>th</a:t>
            </a:r>
            <a:r>
              <a:rPr lang="en-US" sz="1300" dirty="0" smtClean="0"/>
              <a:t> </a:t>
            </a:r>
            <a:r>
              <a:rPr lang="en-US" sz="1300" dirty="0" smtClean="0"/>
              <a:t>at 10:30</a:t>
            </a:r>
          </a:p>
          <a:p>
            <a:pPr>
              <a:spcBef>
                <a:spcPts val="0"/>
              </a:spcBef>
            </a:pPr>
            <a:r>
              <a:rPr lang="en-US" dirty="0"/>
              <a:t>New P802.1CF </a:t>
            </a:r>
            <a:r>
              <a:rPr lang="en-US" dirty="0" smtClean="0"/>
              <a:t>contributions</a:t>
            </a:r>
          </a:p>
          <a:p>
            <a:pPr lvl="1">
              <a:spcBef>
                <a:spcPts val="0"/>
              </a:spcBef>
            </a:pPr>
            <a:r>
              <a:rPr lang="en-US" dirty="0" smtClean="0"/>
              <a:t>Access </a:t>
            </a:r>
            <a:r>
              <a:rPr lang="en-US" dirty="0"/>
              <a:t>network setup</a:t>
            </a:r>
          </a:p>
          <a:p>
            <a:pPr lvl="2">
              <a:spcBef>
                <a:spcPts val="0"/>
              </a:spcBef>
            </a:pPr>
            <a:r>
              <a:rPr lang="en-US" dirty="0">
                <a:hlinkClick r:id="rId2"/>
              </a:rPr>
              <a:t>https://</a:t>
            </a:r>
            <a:r>
              <a:rPr lang="en-US" dirty="0" smtClean="0">
                <a:hlinkClick r:id="rId2"/>
              </a:rPr>
              <a:t>mentor.ieee.org/omniran/dcn/15/omniran-15-0042-01-CF00-an-setup-over-unlicensed-band.docx</a:t>
            </a:r>
            <a:endParaRPr lang="en-US" dirty="0" smtClean="0"/>
          </a:p>
          <a:p>
            <a:pPr lvl="2">
              <a:spcBef>
                <a:spcPts val="0"/>
              </a:spcBef>
            </a:pPr>
            <a:r>
              <a:rPr lang="en-US" dirty="0" smtClean="0"/>
              <a:t>Updated text shortly introduced by </a:t>
            </a:r>
            <a:r>
              <a:rPr lang="en-US" dirty="0" err="1" smtClean="0"/>
              <a:t>Yonggang</a:t>
            </a:r>
            <a:r>
              <a:rPr lang="en-US" dirty="0" smtClean="0"/>
              <a:t>.</a:t>
            </a:r>
          </a:p>
          <a:p>
            <a:pPr lvl="2">
              <a:spcBef>
                <a:spcPts val="0"/>
              </a:spcBef>
            </a:pPr>
            <a:r>
              <a:rPr lang="en-US" dirty="0" smtClean="0"/>
              <a:t>Max raised concerns about the used terminology, e.g. Service Provider Network does not exist in the P802.1CF model, and he asked for possibility for offline review of text and resolution of terminology issues with the authors before next conference call. </a:t>
            </a:r>
            <a:endParaRPr lang="en-US" dirty="0" smtClean="0"/>
          </a:p>
          <a:p>
            <a:pPr>
              <a:spcBef>
                <a:spcPts val="0"/>
              </a:spcBef>
            </a:pPr>
            <a:r>
              <a:rPr lang="en-US" dirty="0" smtClean="0"/>
              <a:t>Review </a:t>
            </a:r>
            <a:r>
              <a:rPr lang="en-US" dirty="0"/>
              <a:t>of 802.1CF editor’s draft</a:t>
            </a:r>
          </a:p>
          <a:p>
            <a:pPr lvl="1">
              <a:spcBef>
                <a:spcPts val="0"/>
              </a:spcBef>
            </a:pPr>
            <a:r>
              <a:rPr lang="en-US" dirty="0">
                <a:hlinkClick r:id="rId3"/>
              </a:rPr>
              <a:t>https://mentor.ieee.org/omniran/dcn/15/omniran-15-0035-02-CF00-cf-text-review.pdf</a:t>
            </a:r>
            <a:endParaRPr lang="en-US" dirty="0"/>
          </a:p>
          <a:p>
            <a:pPr lvl="1">
              <a:spcBef>
                <a:spcPts val="0"/>
              </a:spcBef>
            </a:pPr>
            <a:r>
              <a:rPr lang="en-US" dirty="0"/>
              <a:t>Comment resolution</a:t>
            </a:r>
          </a:p>
          <a:p>
            <a:pPr lvl="2">
              <a:spcBef>
                <a:spcPts val="0"/>
              </a:spcBef>
            </a:pPr>
            <a:r>
              <a:rPr lang="en-US" dirty="0">
                <a:hlinkClick r:id="rId4"/>
              </a:rPr>
              <a:t>https://</a:t>
            </a:r>
            <a:r>
              <a:rPr lang="en-US" dirty="0" smtClean="0">
                <a:hlinkClick r:id="rId4"/>
              </a:rPr>
              <a:t>mentor.ieee.org/omniran/dcn/15/omniran-15-0048-01-CF00-comment-resolution-proposals-for-doc-15-0045-01.docx</a:t>
            </a:r>
            <a:endParaRPr lang="en-US" dirty="0" smtClean="0"/>
          </a:p>
          <a:p>
            <a:pPr lvl="2">
              <a:spcBef>
                <a:spcPts val="0"/>
              </a:spcBef>
            </a:pPr>
            <a:r>
              <a:rPr lang="en-US" dirty="0" smtClean="0"/>
              <a:t>Highlighted i</a:t>
            </a:r>
            <a:r>
              <a:rPr lang="en-US" dirty="0" smtClean="0"/>
              <a:t>ssues in current text proposal were discussed and resolved, and Max provided further editorial guidance for the editing of NDS chapter to not lose valuable information.</a:t>
            </a:r>
            <a:endParaRPr lang="en-US" dirty="0" smtClean="0"/>
          </a:p>
          <a:p>
            <a:pPr>
              <a:spcBef>
                <a:spcPts val="0"/>
              </a:spcBef>
            </a:pPr>
            <a:r>
              <a:rPr lang="en-US" dirty="0" smtClean="0"/>
              <a:t>Project </a:t>
            </a:r>
            <a:r>
              <a:rPr lang="en-US" dirty="0" smtClean="0"/>
              <a:t>planning</a:t>
            </a:r>
          </a:p>
          <a:p>
            <a:pPr lvl="1">
              <a:spcBef>
                <a:spcPts val="0"/>
              </a:spcBef>
            </a:pPr>
            <a:r>
              <a:rPr lang="en-US" dirty="0" smtClean="0"/>
              <a:t>Review of t</a:t>
            </a:r>
            <a:r>
              <a:rPr lang="en-US" dirty="0" smtClean="0"/>
              <a:t>imeline of progressing P802.1CF</a:t>
            </a:r>
          </a:p>
          <a:p>
            <a:pPr lvl="2">
              <a:spcBef>
                <a:spcPts val="0"/>
              </a:spcBef>
            </a:pPr>
            <a:r>
              <a:rPr lang="en-US" dirty="0" smtClean="0"/>
              <a:t>Contributions to D</a:t>
            </a:r>
            <a:r>
              <a:rPr lang="en-US" dirty="0" smtClean="0"/>
              <a:t>allas meeting indicated that sufficient content for a first editor’s draft may be available after the upcoming interim meeting in January.</a:t>
            </a:r>
          </a:p>
          <a:p>
            <a:pPr lvl="2">
              <a:spcBef>
                <a:spcPts val="0"/>
              </a:spcBef>
            </a:pPr>
            <a:r>
              <a:rPr lang="en-US" dirty="0" smtClean="0"/>
              <a:t>Plan confirmed to release first editor’s draft D0.1 for task group ballot after next plenary meeting in March 2016</a:t>
            </a:r>
          </a:p>
          <a:p>
            <a:pPr lvl="3">
              <a:spcBef>
                <a:spcPts val="0"/>
              </a:spcBef>
            </a:pPr>
            <a:r>
              <a:rPr lang="en-US" dirty="0" smtClean="0"/>
              <a:t>Starting task group ballot requires approval by the 802.1 WG – earliest possible date anyhow March 2016</a:t>
            </a:r>
          </a:p>
          <a:p>
            <a:pPr lvl="1">
              <a:spcBef>
                <a:spcPts val="0"/>
              </a:spcBef>
            </a:pPr>
            <a:r>
              <a:rPr lang="en-US" dirty="0" smtClean="0"/>
              <a:t>Conference calls</a:t>
            </a:r>
            <a:endParaRPr lang="en-US" dirty="0" smtClean="0"/>
          </a:p>
          <a:p>
            <a:pPr lvl="2"/>
            <a:r>
              <a:rPr lang="en-US" dirty="0" smtClean="0"/>
              <a:t>December 10</a:t>
            </a:r>
            <a:r>
              <a:rPr lang="en-US" baseline="30000" dirty="0" smtClean="0"/>
              <a:t>th</a:t>
            </a:r>
            <a:r>
              <a:rPr lang="en-US" dirty="0"/>
              <a:t>, </a:t>
            </a:r>
            <a:r>
              <a:rPr lang="en-US" dirty="0" smtClean="0"/>
              <a:t>10:00AM </a:t>
            </a:r>
            <a:r>
              <a:rPr lang="en-US" dirty="0"/>
              <a:t>ET</a:t>
            </a:r>
          </a:p>
          <a:p>
            <a:pPr lvl="3"/>
            <a:r>
              <a:rPr lang="en-US" dirty="0"/>
              <a:t>Dial-in details on </a:t>
            </a:r>
            <a:r>
              <a:rPr lang="en-US" dirty="0" err="1"/>
              <a:t>OmniRAN</a:t>
            </a:r>
            <a:r>
              <a:rPr lang="en-US" dirty="0"/>
              <a:t> TG Wiki page on mentor</a:t>
            </a:r>
            <a:br>
              <a:rPr lang="en-US" dirty="0"/>
            </a:br>
            <a:r>
              <a:rPr lang="en-US" dirty="0">
                <a:hlinkClick r:id="rId5"/>
              </a:rPr>
              <a:t>https://mentor.ieee.org/omniran/bp/StartPage</a:t>
            </a:r>
            <a:endParaRPr lang="en-US" dirty="0"/>
          </a:p>
          <a:p>
            <a:pPr lvl="3"/>
            <a:r>
              <a:rPr lang="en-US" dirty="0"/>
              <a:t>Review contributions invited in </a:t>
            </a:r>
            <a:r>
              <a:rPr lang="en-US" dirty="0" smtClean="0"/>
              <a:t>Nov meeting </a:t>
            </a:r>
            <a:r>
              <a:rPr lang="en-US" dirty="0"/>
              <a:t>to conclude on next draft text </a:t>
            </a:r>
            <a:r>
              <a:rPr lang="en-US" dirty="0" smtClean="0"/>
              <a:t>revision</a:t>
            </a:r>
          </a:p>
          <a:p>
            <a:pPr lvl="2"/>
            <a:r>
              <a:rPr lang="en-US" dirty="0" smtClean="0"/>
              <a:t>Another call on Feb 23</a:t>
            </a:r>
            <a:r>
              <a:rPr lang="en-US" baseline="30000" dirty="0" smtClean="0"/>
              <a:t>rd</a:t>
            </a:r>
            <a:r>
              <a:rPr lang="en-US" dirty="0" smtClean="0"/>
              <a:t>, 10:00AM ET to prepare for March plenary meeting</a:t>
            </a:r>
          </a:p>
          <a:p>
            <a:pPr lvl="2"/>
            <a:r>
              <a:rPr lang="en-US" dirty="0" smtClean="0"/>
              <a:t>Approval of conference calls is the only topic for approval by 802.1 closing plenary</a:t>
            </a:r>
          </a:p>
          <a:p>
            <a:pPr lvl="3"/>
            <a:r>
              <a:rPr lang="en-US" dirty="0" smtClean="0"/>
              <a:t>Motion was forwarded to 802.1 chair for inclusion into closing plenary slide deck.</a:t>
            </a:r>
            <a:endParaRPr lang="en-US" dirty="0"/>
          </a:p>
          <a:p>
            <a:pPr marL="0" indent="0">
              <a:buNone/>
            </a:pPr>
            <a:endParaRPr lang="en-US" dirty="0"/>
          </a:p>
        </p:txBody>
      </p:sp>
    </p:spTree>
    <p:extLst>
      <p:ext uri="{BB962C8B-B14F-4D97-AF65-F5344CB8AC3E}">
        <p14:creationId xmlns:p14="http://schemas.microsoft.com/office/powerpoint/2010/main" val="1301877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a:t>
            </a:r>
            <a:r>
              <a:rPr lang="en-US" dirty="0" smtClean="0"/>
              <a:t>#6</a:t>
            </a:r>
            <a:endParaRPr lang="en-US" dirty="0"/>
          </a:p>
        </p:txBody>
      </p:sp>
      <p:sp>
        <p:nvSpPr>
          <p:cNvPr id="3" name="Content Placeholder 2"/>
          <p:cNvSpPr>
            <a:spLocks noGrp="1"/>
          </p:cNvSpPr>
          <p:nvPr>
            <p:ph idx="1"/>
          </p:nvPr>
        </p:nvSpPr>
        <p:spPr>
          <a:xfrm>
            <a:off x="457200" y="1524000"/>
            <a:ext cx="8229600" cy="5029200"/>
          </a:xfrm>
        </p:spPr>
        <p:txBody>
          <a:bodyPr>
            <a:normAutofit fontScale="55000" lnSpcReduction="20000"/>
          </a:bodyPr>
          <a:lstStyle/>
          <a:p>
            <a:r>
              <a:rPr lang="en-US" dirty="0" smtClean="0"/>
              <a:t>Publicity activities</a:t>
            </a:r>
          </a:p>
          <a:p>
            <a:pPr lvl="1"/>
            <a:r>
              <a:rPr lang="en-US" dirty="0" smtClean="0"/>
              <a:t>No external publicity activities planned for the upcoming period. Main focus of work is on establishment of first editor draft of P802.1CF.</a:t>
            </a:r>
            <a:endParaRPr lang="en-US" dirty="0"/>
          </a:p>
          <a:p>
            <a:r>
              <a:rPr lang="en-US" dirty="0"/>
              <a:t>Status report to IEEE 802 </a:t>
            </a:r>
            <a:r>
              <a:rPr lang="en-US" dirty="0" smtClean="0"/>
              <a:t>WGs</a:t>
            </a:r>
          </a:p>
          <a:p>
            <a:pPr lvl="1"/>
            <a:r>
              <a:rPr lang="en-US" dirty="0" smtClean="0"/>
              <a:t>Chair drafted report and presented proposal for review and approval. Several comments on wording received and adopted to proposed text.</a:t>
            </a:r>
          </a:p>
          <a:p>
            <a:pPr lvl="2"/>
            <a:r>
              <a:rPr lang="en-US" dirty="0">
                <a:hlinkClick r:id="rId2"/>
              </a:rPr>
              <a:t>https://</a:t>
            </a:r>
            <a:r>
              <a:rPr lang="en-US" dirty="0" smtClean="0">
                <a:hlinkClick r:id="rId2"/>
              </a:rPr>
              <a:t>mentor.ieee.org/omniran/dcn/15/omniran-15-0058-00-00TG-nov-2015-status-report-to-802-wgs.pptx</a:t>
            </a:r>
            <a:endParaRPr lang="en-US" dirty="0" smtClean="0"/>
          </a:p>
          <a:p>
            <a:pPr lvl="1"/>
            <a:r>
              <a:rPr lang="en-US" dirty="0" smtClean="0"/>
              <a:t>Report approved without objections.</a:t>
            </a:r>
            <a:endParaRPr lang="en-US" dirty="0"/>
          </a:p>
          <a:p>
            <a:r>
              <a:rPr lang="en-US" dirty="0" smtClean="0"/>
              <a:t>AOB</a:t>
            </a:r>
          </a:p>
          <a:p>
            <a:pPr lvl="1">
              <a:spcBef>
                <a:spcPts val="0"/>
              </a:spcBef>
            </a:pPr>
            <a:r>
              <a:rPr lang="en-US" dirty="0"/>
              <a:t>Presentation on informative </a:t>
            </a:r>
            <a:r>
              <a:rPr lang="en-US" dirty="0" smtClean="0"/>
              <a:t>annex on Converged Cable Access Platform</a:t>
            </a:r>
            <a:endParaRPr lang="en-US" dirty="0"/>
          </a:p>
          <a:p>
            <a:pPr lvl="2">
              <a:spcBef>
                <a:spcPts val="0"/>
              </a:spcBef>
            </a:pPr>
            <a:r>
              <a:rPr lang="en-US" dirty="0">
                <a:hlinkClick r:id="rId3"/>
              </a:rPr>
              <a:t>https://</a:t>
            </a:r>
            <a:r>
              <a:rPr lang="en-US" dirty="0" smtClean="0">
                <a:hlinkClick r:id="rId3"/>
              </a:rPr>
              <a:t>mentor.ieee.org/omniran/dcn/15/omniran-15-0057-00-00TG-distributed-ccap-architectures.docx</a:t>
            </a:r>
            <a:endParaRPr lang="en-US" dirty="0" smtClean="0"/>
          </a:p>
          <a:p>
            <a:pPr lvl="2">
              <a:spcBef>
                <a:spcPts val="0"/>
              </a:spcBef>
            </a:pPr>
            <a:r>
              <a:rPr lang="en-US" dirty="0" smtClean="0"/>
              <a:t>Contribution provides interesting background material and may be considered for inclusion into P802.1CF as informational annex.</a:t>
            </a:r>
          </a:p>
          <a:p>
            <a:pPr lvl="2">
              <a:spcBef>
                <a:spcPts val="0"/>
              </a:spcBef>
            </a:pPr>
            <a:r>
              <a:rPr lang="en-US" dirty="0" smtClean="0"/>
              <a:t>Update required for formal reasons (cover page) as well as for adding text on alignment of CCAP with P802.1CF architecture and approaches.</a:t>
            </a:r>
          </a:p>
          <a:p>
            <a:pPr lvl="1">
              <a:spcBef>
                <a:spcPts val="0"/>
              </a:spcBef>
            </a:pPr>
            <a:r>
              <a:rPr lang="en-US" dirty="0" smtClean="0"/>
              <a:t>Chair announced that he created and uploaded a Word template for creation of contributions to Functional Design and Decomposition.</a:t>
            </a:r>
          </a:p>
          <a:p>
            <a:pPr lvl="2">
              <a:spcBef>
                <a:spcPts val="0"/>
              </a:spcBef>
            </a:pPr>
            <a:r>
              <a:rPr lang="en-US" dirty="0">
                <a:hlinkClick r:id="rId4"/>
              </a:rPr>
              <a:t>https://</a:t>
            </a:r>
            <a:r>
              <a:rPr lang="en-US" dirty="0" smtClean="0">
                <a:hlinkClick r:id="rId4"/>
              </a:rPr>
              <a:t>mentor.ieee.org/omniran/dcn/15/omniran-15-0056-00-00TG-docx-template-functional-design.docx</a:t>
            </a:r>
            <a:endParaRPr lang="en-US" dirty="0" smtClean="0"/>
          </a:p>
          <a:p>
            <a:pPr lvl="1">
              <a:spcBef>
                <a:spcPts val="0"/>
              </a:spcBef>
            </a:pPr>
            <a:r>
              <a:rPr lang="en-US" dirty="0" smtClean="0"/>
              <a:t>When asking for further discussion needs, no other topics were raised.</a:t>
            </a:r>
          </a:p>
          <a:p>
            <a:pPr lvl="1">
              <a:spcBef>
                <a:spcPts val="0"/>
              </a:spcBef>
            </a:pPr>
            <a:endParaRPr lang="en-US" dirty="0"/>
          </a:p>
          <a:p>
            <a:r>
              <a:rPr lang="en-US" dirty="0" smtClean="0"/>
              <a:t>Meeting </a:t>
            </a:r>
            <a:r>
              <a:rPr lang="en-US" dirty="0" smtClean="0"/>
              <a:t>adjourned by chair at 12:30</a:t>
            </a:r>
            <a:endParaRPr lang="en-US" dirty="0"/>
          </a:p>
          <a:p>
            <a:endParaRPr lang="en-US" dirty="0"/>
          </a:p>
        </p:txBody>
      </p:sp>
    </p:spTree>
    <p:extLst>
      <p:ext uri="{BB962C8B-B14F-4D97-AF65-F5344CB8AC3E}">
        <p14:creationId xmlns:p14="http://schemas.microsoft.com/office/powerpoint/2010/main" val="267811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a:t>Hyatt Regency Dallas </a:t>
            </a:r>
            <a:endParaRPr lang="en-US" dirty="0" smtClean="0"/>
          </a:p>
          <a:p>
            <a:pPr lvl="2"/>
            <a:r>
              <a:rPr lang="en-US" dirty="0" smtClean="0"/>
              <a:t>300 </a:t>
            </a:r>
            <a:r>
              <a:rPr lang="en-US" dirty="0"/>
              <a:t>Reunion Boulevard </a:t>
            </a:r>
            <a:r>
              <a:rPr lang="en-US" dirty="0" smtClean="0"/>
              <a:t/>
            </a:r>
            <a:br>
              <a:rPr lang="en-US" dirty="0" smtClean="0"/>
            </a:br>
            <a:r>
              <a:rPr lang="en-US" dirty="0" smtClean="0"/>
              <a:t>Dallas</a:t>
            </a:r>
            <a:r>
              <a:rPr lang="en-US" dirty="0"/>
              <a:t>, Texas, USA, 75207 </a:t>
            </a:r>
            <a:r>
              <a:rPr lang="en-US" dirty="0" smtClean="0"/>
              <a:t/>
            </a:r>
            <a:br>
              <a:rPr lang="en-US" dirty="0" smtClean="0"/>
            </a:br>
            <a:endParaRPr lang="en-US" dirty="0"/>
          </a:p>
          <a:p>
            <a:r>
              <a:rPr lang="en-US" dirty="0" smtClean="0"/>
              <a:t>Meeting room:</a:t>
            </a:r>
          </a:p>
          <a:p>
            <a:pPr lvl="1"/>
            <a:r>
              <a:rPr lang="en-US" dirty="0" smtClean="0"/>
              <a:t>Moreno A, Atrium level</a:t>
            </a:r>
            <a:br>
              <a:rPr lang="en-US" dirty="0" smtClean="0"/>
            </a:br>
            <a:endParaRPr lang="en-US" dirty="0" smtClean="0"/>
          </a:p>
          <a:p>
            <a:r>
              <a:rPr lang="en-US" dirty="0" smtClean="0"/>
              <a:t>Sessions:</a:t>
            </a:r>
          </a:p>
          <a:p>
            <a:pPr lvl="1"/>
            <a:r>
              <a:rPr lang="en-US" dirty="0" smtClean="0"/>
              <a:t>Mon, 	Nov </a:t>
            </a:r>
            <a:r>
              <a:rPr lang="en-US" dirty="0"/>
              <a:t>9</a:t>
            </a:r>
            <a:r>
              <a:rPr lang="en-US" baseline="30000" dirty="0" smtClean="0"/>
              <a:t>th</a:t>
            </a:r>
            <a:r>
              <a:rPr lang="en-US" dirty="0" smtClean="0"/>
              <a:t>,	16:00-18:00</a:t>
            </a:r>
          </a:p>
          <a:p>
            <a:pPr lvl="1"/>
            <a:r>
              <a:rPr lang="en-US" dirty="0" smtClean="0"/>
              <a:t>Tue, 	Nov 10</a:t>
            </a:r>
            <a:r>
              <a:rPr lang="en-US" baseline="30000" dirty="0" smtClean="0"/>
              <a:t>th</a:t>
            </a:r>
            <a:r>
              <a:rPr lang="en-US" dirty="0" smtClean="0"/>
              <a:t>, 	16:00-18:00</a:t>
            </a:r>
          </a:p>
          <a:p>
            <a:pPr lvl="1"/>
            <a:r>
              <a:rPr lang="en-US" dirty="0" smtClean="0"/>
              <a:t>Wed, 	Nov 11</a:t>
            </a:r>
            <a:r>
              <a:rPr lang="en-US" baseline="30000" dirty="0" smtClean="0"/>
              <a:t>th</a:t>
            </a:r>
            <a:r>
              <a:rPr lang="en-US" dirty="0" smtClean="0"/>
              <a:t>, 	16:</a:t>
            </a:r>
            <a:r>
              <a:rPr lang="en-US" dirty="0"/>
              <a:t>0</a:t>
            </a:r>
            <a:r>
              <a:rPr lang="en-US" dirty="0" smtClean="0"/>
              <a:t>0-18:00</a:t>
            </a:r>
          </a:p>
          <a:p>
            <a:pPr lvl="1"/>
            <a:r>
              <a:rPr lang="en-US" dirty="0" smtClean="0"/>
              <a:t>Thu, 	Nov 12</a:t>
            </a:r>
            <a:r>
              <a:rPr lang="en-US" baseline="30000" dirty="0" smtClean="0"/>
              <a:t>th</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4970723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0" marB="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1324</TotalTime>
  <Words>2076</Words>
  <Application>Microsoft Office PowerPoint</Application>
  <PresentationFormat>On-screen Show (4:3)</PresentationFormat>
  <Paragraphs>322</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Helvetica</vt:lpstr>
      <vt:lpstr>Monotype Sorts</vt:lpstr>
      <vt:lpstr>Times</vt:lpstr>
      <vt:lpstr>Times New Roman</vt:lpstr>
      <vt:lpstr>Template</vt:lpstr>
      <vt:lpstr>IEEE 802.1 OmniRAN TG November 2015 F2F Meeting Dallas, TX</vt:lpstr>
      <vt:lpstr>November 2015 F2F Meeting</vt:lpstr>
      <vt:lpstr>November 2015 Agenda Graphics</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November 2015 F2F</vt:lpstr>
      <vt:lpstr>Schedule for November 2015 F2F</vt:lpstr>
      <vt:lpstr>Discussion items #2</vt:lpstr>
      <vt:lpstr>Discussion items #3</vt:lpstr>
      <vt:lpstr>Discussion items #4</vt:lpstr>
      <vt:lpstr>Discussion items #5</vt:lpstr>
      <vt:lpstr>Discussion items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285</cp:revision>
  <cp:lastPrinted>1998-02-10T13:28:06Z</cp:lastPrinted>
  <dcterms:created xsi:type="dcterms:W3CDTF">2011-12-30T17:06:23Z</dcterms:created>
  <dcterms:modified xsi:type="dcterms:W3CDTF">2015-11-18T16:48:17Z</dcterms:modified>
</cp:coreProperties>
</file>