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0"/>
  </p:notesMasterIdLst>
  <p:handoutMasterIdLst>
    <p:handoutMasterId r:id="rId21"/>
  </p:handoutMasterIdLst>
  <p:sldIdLst>
    <p:sldId id="262" r:id="rId2"/>
    <p:sldId id="298" r:id="rId3"/>
    <p:sldId id="295" r:id="rId4"/>
    <p:sldId id="296" r:id="rId5"/>
    <p:sldId id="289" r:id="rId6"/>
    <p:sldId id="290" r:id="rId7"/>
    <p:sldId id="291" r:id="rId8"/>
    <p:sldId id="292" r:id="rId9"/>
    <p:sldId id="293" r:id="rId10"/>
    <p:sldId id="271" r:id="rId11"/>
    <p:sldId id="297" r:id="rId12"/>
    <p:sldId id="299" r:id="rId13"/>
    <p:sldId id="300" r:id="rId14"/>
    <p:sldId id="304" r:id="rId15"/>
    <p:sldId id="301" r:id="rId16"/>
    <p:sldId id="302" r:id="rId17"/>
    <p:sldId id="305" r:id="rId18"/>
    <p:sldId id="303" r:id="rId19"/>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 charset="0"/>
        <a:ea typeface="+mn-ea"/>
        <a:cs typeface="+mn-cs"/>
      </a:defRPr>
    </a:lvl5pPr>
    <a:lvl6pPr marL="2286000" algn="l" defTabSz="457200" rtl="0" eaLnBrk="1" latinLnBrk="0" hangingPunct="1">
      <a:defRPr sz="1200" kern="1200">
        <a:solidFill>
          <a:schemeClr val="tx1"/>
        </a:solidFill>
        <a:latin typeface="Times New Roman" pitchFamily="1" charset="0"/>
        <a:ea typeface="+mn-ea"/>
        <a:cs typeface="+mn-cs"/>
      </a:defRPr>
    </a:lvl6pPr>
    <a:lvl7pPr marL="2743200" algn="l" defTabSz="457200" rtl="0" eaLnBrk="1" latinLnBrk="0" hangingPunct="1">
      <a:defRPr sz="1200" kern="1200">
        <a:solidFill>
          <a:schemeClr val="tx1"/>
        </a:solidFill>
        <a:latin typeface="Times New Roman" pitchFamily="1" charset="0"/>
        <a:ea typeface="+mn-ea"/>
        <a:cs typeface="+mn-cs"/>
      </a:defRPr>
    </a:lvl7pPr>
    <a:lvl8pPr marL="3200400" algn="l" defTabSz="457200" rtl="0" eaLnBrk="1" latinLnBrk="0" hangingPunct="1">
      <a:defRPr sz="1200" kern="1200">
        <a:solidFill>
          <a:schemeClr val="tx1"/>
        </a:solidFill>
        <a:latin typeface="Times New Roman" pitchFamily="1" charset="0"/>
        <a:ea typeface="+mn-ea"/>
        <a:cs typeface="+mn-cs"/>
      </a:defRPr>
    </a:lvl8pPr>
    <a:lvl9pPr marL="3657600" algn="l" defTabSz="457200" rtl="0" eaLnBrk="1" latinLnBrk="0" hangingPunct="1">
      <a:defRPr sz="1200" kern="1200">
        <a:solidFill>
          <a:schemeClr val="tx1"/>
        </a:solidFill>
        <a:latin typeface="Times New Roman" pitchFamily="1"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040"/>
    <a:srgbClr val="7600A0"/>
    <a:srgbClr val="9900CC"/>
    <a:srgbClr val="9900FF"/>
    <a:srgbClr val="6600CC"/>
    <a:srgbClr val="A50021"/>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781" autoAdjust="0"/>
    <p:restoredTop sz="99233" autoAdjust="0"/>
  </p:normalViewPr>
  <p:slideViewPr>
    <p:cSldViewPr>
      <p:cViewPr varScale="1">
        <p:scale>
          <a:sx n="104" d="100"/>
          <a:sy n="104" d="100"/>
        </p:scale>
        <p:origin x="-96" y="-20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notesMaster" Target="notesMasters/notesMaster1.xml"/><Relationship Id="rId21" Type="http://schemas.openxmlformats.org/officeDocument/2006/relationships/handoutMaster" Target="handoutMasters/handoutMaster1.xml"/><Relationship Id="rId22" Type="http://schemas.openxmlformats.org/officeDocument/2006/relationships/printerSettings" Target="printerSettings/printerSettings1.bin"/><Relationship Id="rId23" Type="http://schemas.openxmlformats.org/officeDocument/2006/relationships/presProps" Target="presProps.xml"/><Relationship Id="rId24" Type="http://schemas.openxmlformats.org/officeDocument/2006/relationships/viewProps" Target="viewProps.xml"/><Relationship Id="rId25" Type="http://schemas.openxmlformats.org/officeDocument/2006/relationships/theme" Target="theme/theme1.xml"/><Relationship Id="rId26"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7" name="Rectangle 5"/>
          <p:cNvSpPr>
            <a:spLocks noGrp="1" noChangeArrowheads="1"/>
          </p:cNvSpPr>
          <p:nvPr>
            <p:ph type="sldNum" sz="quarter" idx="3"/>
          </p:nvPr>
        </p:nvSpPr>
        <p:spPr bwMode="auto">
          <a:xfrm>
            <a:off x="3276600" y="8915400"/>
            <a:ext cx="2159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t> </a:t>
            </a:r>
            <a:fld id="{FB19A1F6-4CBA-3045-A103-578AB249C5A6}"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0" name="Line 8"/>
          <p:cNvSpPr>
            <a:spLocks noChangeShapeType="1"/>
          </p:cNvSpPr>
          <p:nvPr/>
        </p:nvSpPr>
        <p:spPr bwMode="auto">
          <a:xfrm>
            <a:off x="685800" y="8915400"/>
            <a:ext cx="5700713"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2" name="Text Box 10"/>
          <p:cNvSpPr txBox="1">
            <a:spLocks noChangeArrowheads="1"/>
          </p:cNvSpPr>
          <p:nvPr/>
        </p:nvSpPr>
        <p:spPr bwMode="auto">
          <a:xfrm>
            <a:off x="609600" y="8915400"/>
            <a:ext cx="720725"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3083" name="Text Box 11"/>
          <p:cNvSpPr txBox="1">
            <a:spLocks noChangeArrowheads="1"/>
          </p:cNvSpPr>
          <p:nvPr/>
        </p:nvSpPr>
        <p:spPr bwMode="auto">
          <a:xfrm>
            <a:off x="441325" y="1127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3084" name="Text Box 12"/>
          <p:cNvSpPr txBox="1">
            <a:spLocks noChangeArrowheads="1"/>
          </p:cNvSpPr>
          <p:nvPr/>
        </p:nvSpPr>
        <p:spPr bwMode="auto">
          <a:xfrm>
            <a:off x="4937125" y="1127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802.16xx-99/xxx</a:t>
            </a:r>
          </a:p>
        </p:txBody>
      </p:sp>
      <p:sp>
        <p:nvSpPr>
          <p:cNvPr id="3085" name="Text Box 13"/>
          <p:cNvSpPr txBox="1">
            <a:spLocks noChangeArrowheads="1"/>
          </p:cNvSpPr>
          <p:nvPr/>
        </p:nvSpPr>
        <p:spPr bwMode="auto">
          <a:xfrm>
            <a:off x="4724400" y="89154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7035741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5" name="Rectangle 7"/>
          <p:cNvSpPr>
            <a:spLocks noGrp="1" noChangeArrowheads="1"/>
          </p:cNvSpPr>
          <p:nvPr>
            <p:ph type="sldNum" sz="quarter" idx="5"/>
          </p:nvPr>
        </p:nvSpPr>
        <p:spPr bwMode="auto">
          <a:xfrm>
            <a:off x="3352800" y="8839200"/>
            <a:ext cx="1778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fld id="{AFD3B331-72B1-F946-AF7D-D265CAA405DE}" type="slidenum">
              <a:rPr lang="en-US"/>
              <a:pPr>
                <a:defRPr/>
              </a:pPr>
              <a:t>‹#›</a:t>
            </a:fld>
            <a:endParaRPr lang="en-US"/>
          </a:p>
        </p:txBody>
      </p:sp>
      <p:sp>
        <p:nvSpPr>
          <p:cNvPr id="2057" name="Line 9"/>
          <p:cNvSpPr>
            <a:spLocks noChangeShapeType="1"/>
          </p:cNvSpPr>
          <p:nvPr/>
        </p:nvSpPr>
        <p:spPr bwMode="auto">
          <a:xfrm>
            <a:off x="685800" y="8839200"/>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9" name="Text Box 11"/>
          <p:cNvSpPr txBox="1">
            <a:spLocks noChangeArrowheads="1"/>
          </p:cNvSpPr>
          <p:nvPr/>
        </p:nvSpPr>
        <p:spPr bwMode="auto">
          <a:xfrm>
            <a:off x="822325" y="8799513"/>
            <a:ext cx="7207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2060" name="Text Box 12"/>
          <p:cNvSpPr txBox="1">
            <a:spLocks noChangeArrowheads="1"/>
          </p:cNvSpPr>
          <p:nvPr/>
        </p:nvSpPr>
        <p:spPr bwMode="auto">
          <a:xfrm>
            <a:off x="593725" y="365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2061" name="Text Box 13"/>
          <p:cNvSpPr txBox="1">
            <a:spLocks noChangeArrowheads="1"/>
          </p:cNvSpPr>
          <p:nvPr/>
        </p:nvSpPr>
        <p:spPr bwMode="auto">
          <a:xfrm>
            <a:off x="4632325" y="365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801.16xx-99/xxx</a:t>
            </a:r>
          </a:p>
        </p:txBody>
      </p:sp>
      <p:sp>
        <p:nvSpPr>
          <p:cNvPr id="2063" name="Text Box 15"/>
          <p:cNvSpPr txBox="1">
            <a:spLocks noChangeArrowheads="1"/>
          </p:cNvSpPr>
          <p:nvPr/>
        </p:nvSpPr>
        <p:spPr bwMode="auto">
          <a:xfrm>
            <a:off x="4267200" y="88392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2600344236"/>
      </p:ext>
    </p:extLst>
  </p:cSld>
  <p:clrMap bg1="lt1" tx1="dk1" bg2="lt2" tx2="dk2" accent1="accent1" accent2="accent2" accent3="accent3" accent4="accent4" accent5="accent5" accent6="accent6" hlink="hlink" folHlink="folHlink"/>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charset="-128"/>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xfrm>
            <a:off x="3453656" y="8839200"/>
            <a:ext cx="76944" cy="18466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eaLnBrk="0" hangingPunct="0">
              <a:defRPr sz="2300">
                <a:solidFill>
                  <a:schemeClr val="tx1"/>
                </a:solidFill>
                <a:latin typeface="Times New Roman" pitchFamily="18" charset="0"/>
              </a:defRPr>
            </a:lvl1pPr>
            <a:lvl2pPr marL="712118" indent="-273891" defTabSz="926666" eaLnBrk="0" hangingPunct="0">
              <a:defRPr sz="2300">
                <a:solidFill>
                  <a:schemeClr val="tx1"/>
                </a:solidFill>
                <a:latin typeface="Times New Roman" pitchFamily="18" charset="0"/>
              </a:defRPr>
            </a:lvl2pPr>
            <a:lvl3pPr marL="1095566" indent="-219113" defTabSz="926666" eaLnBrk="0" hangingPunct="0">
              <a:defRPr sz="2300">
                <a:solidFill>
                  <a:schemeClr val="tx1"/>
                </a:solidFill>
                <a:latin typeface="Times New Roman" pitchFamily="18" charset="0"/>
              </a:defRPr>
            </a:lvl3pPr>
            <a:lvl4pPr marL="1533792" indent="-219113" defTabSz="926666" eaLnBrk="0" hangingPunct="0">
              <a:defRPr sz="2300">
                <a:solidFill>
                  <a:schemeClr val="tx1"/>
                </a:solidFill>
                <a:latin typeface="Times New Roman" pitchFamily="18" charset="0"/>
              </a:defRPr>
            </a:lvl4pPr>
            <a:lvl5pPr marL="1972018" indent="-219113" defTabSz="926666" eaLnBrk="0" hangingPunct="0">
              <a:defRPr sz="2300">
                <a:solidFill>
                  <a:schemeClr val="tx1"/>
                </a:solidFill>
                <a:latin typeface="Times New Roman" pitchFamily="18" charset="0"/>
              </a:defRPr>
            </a:lvl5pPr>
            <a:lvl6pPr marL="2410244" indent="-219113" defTabSz="926666" eaLnBrk="0" fontAlgn="base" hangingPunct="0">
              <a:spcBef>
                <a:spcPct val="0"/>
              </a:spcBef>
              <a:spcAft>
                <a:spcPct val="0"/>
              </a:spcAft>
              <a:defRPr sz="2300">
                <a:solidFill>
                  <a:schemeClr val="tx1"/>
                </a:solidFill>
                <a:latin typeface="Times New Roman" pitchFamily="18" charset="0"/>
              </a:defRPr>
            </a:lvl6pPr>
            <a:lvl7pPr marL="2848470" indent="-219113" defTabSz="926666" eaLnBrk="0" fontAlgn="base" hangingPunct="0">
              <a:spcBef>
                <a:spcPct val="0"/>
              </a:spcBef>
              <a:spcAft>
                <a:spcPct val="0"/>
              </a:spcAft>
              <a:defRPr sz="2300">
                <a:solidFill>
                  <a:schemeClr val="tx1"/>
                </a:solidFill>
                <a:latin typeface="Times New Roman" pitchFamily="18" charset="0"/>
              </a:defRPr>
            </a:lvl7pPr>
            <a:lvl8pPr marL="3286697" indent="-219113" defTabSz="926666" eaLnBrk="0" fontAlgn="base" hangingPunct="0">
              <a:spcBef>
                <a:spcPct val="0"/>
              </a:spcBef>
              <a:spcAft>
                <a:spcPct val="0"/>
              </a:spcAft>
              <a:defRPr sz="2300">
                <a:solidFill>
                  <a:schemeClr val="tx1"/>
                </a:solidFill>
                <a:latin typeface="Times New Roman" pitchFamily="18" charset="0"/>
              </a:defRPr>
            </a:lvl8pPr>
            <a:lvl9pPr marL="3724923" indent="-219113" defTabSz="926666" eaLnBrk="0" fontAlgn="base" hangingPunct="0">
              <a:spcBef>
                <a:spcPct val="0"/>
              </a:spcBef>
              <a:spcAft>
                <a:spcPct val="0"/>
              </a:spcAft>
              <a:defRPr sz="2300">
                <a:solidFill>
                  <a:schemeClr val="tx1"/>
                </a:solidFill>
                <a:latin typeface="Times New Roman" pitchFamily="18" charset="0"/>
              </a:defRPr>
            </a:lvl9pPr>
          </a:lstStyle>
          <a:p>
            <a:pPr>
              <a:defRPr/>
            </a:pPr>
            <a:fld id="{8DF962C0-0720-4F26-8B07-3A2CE7C6CC7D}" type="slidenum">
              <a:rPr lang="en-US" altLang="en-US" sz="1200" smtClean="0"/>
              <a:pPr>
                <a:defRPr/>
              </a:pPr>
              <a:t>5</a:t>
            </a:fld>
            <a:endParaRPr lang="en-US" altLang="en-US" sz="1200" dirty="0" smtClean="0"/>
          </a:p>
        </p:txBody>
      </p:sp>
      <p:sp>
        <p:nvSpPr>
          <p:cNvPr id="13315" name="Rectangle 1026"/>
          <p:cNvSpPr>
            <a:spLocks noGrp="1" noChangeArrowheads="1"/>
          </p:cNvSpPr>
          <p:nvPr>
            <p:ph type="body" idx="1"/>
          </p:nvPr>
        </p:nvSpPr>
        <p:spPr>
          <a:noFill/>
          <a:ln/>
        </p:spPr>
        <p:txBody>
          <a:bodyPr lIns="91678" tIns="45035" rIns="91678" bIns="45035"/>
          <a:lstStyle/>
          <a:p>
            <a:endParaRPr lang="en-GB" altLang="en-US" smtClean="0"/>
          </a:p>
        </p:txBody>
      </p:sp>
      <p:sp>
        <p:nvSpPr>
          <p:cNvPr id="1331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extLst>
      <p:ext uri="{BB962C8B-B14F-4D97-AF65-F5344CB8AC3E}">
        <p14:creationId xmlns:p14="http://schemas.microsoft.com/office/powerpoint/2010/main" val="40206854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xfrm>
            <a:off x="3453656" y="8839200"/>
            <a:ext cx="76944" cy="18466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eaLnBrk="0" hangingPunct="0">
              <a:defRPr sz="2300">
                <a:solidFill>
                  <a:schemeClr val="tx1"/>
                </a:solidFill>
                <a:latin typeface="Times New Roman" pitchFamily="18" charset="0"/>
              </a:defRPr>
            </a:lvl1pPr>
            <a:lvl2pPr marL="712118" indent="-273891" defTabSz="926666" eaLnBrk="0" hangingPunct="0">
              <a:defRPr sz="2300">
                <a:solidFill>
                  <a:schemeClr val="tx1"/>
                </a:solidFill>
                <a:latin typeface="Times New Roman" pitchFamily="18" charset="0"/>
              </a:defRPr>
            </a:lvl2pPr>
            <a:lvl3pPr marL="1095566" indent="-219113" defTabSz="926666" eaLnBrk="0" hangingPunct="0">
              <a:defRPr sz="2300">
                <a:solidFill>
                  <a:schemeClr val="tx1"/>
                </a:solidFill>
                <a:latin typeface="Times New Roman" pitchFamily="18" charset="0"/>
              </a:defRPr>
            </a:lvl3pPr>
            <a:lvl4pPr marL="1533792" indent="-219113" defTabSz="926666" eaLnBrk="0" hangingPunct="0">
              <a:defRPr sz="2300">
                <a:solidFill>
                  <a:schemeClr val="tx1"/>
                </a:solidFill>
                <a:latin typeface="Times New Roman" pitchFamily="18" charset="0"/>
              </a:defRPr>
            </a:lvl4pPr>
            <a:lvl5pPr marL="1972018" indent="-219113" defTabSz="926666" eaLnBrk="0" hangingPunct="0">
              <a:defRPr sz="2300">
                <a:solidFill>
                  <a:schemeClr val="tx1"/>
                </a:solidFill>
                <a:latin typeface="Times New Roman" pitchFamily="18" charset="0"/>
              </a:defRPr>
            </a:lvl5pPr>
            <a:lvl6pPr marL="2410244" indent="-219113" defTabSz="926666" eaLnBrk="0" fontAlgn="base" hangingPunct="0">
              <a:spcBef>
                <a:spcPct val="0"/>
              </a:spcBef>
              <a:spcAft>
                <a:spcPct val="0"/>
              </a:spcAft>
              <a:defRPr sz="2300">
                <a:solidFill>
                  <a:schemeClr val="tx1"/>
                </a:solidFill>
                <a:latin typeface="Times New Roman" pitchFamily="18" charset="0"/>
              </a:defRPr>
            </a:lvl6pPr>
            <a:lvl7pPr marL="2848470" indent="-219113" defTabSz="926666" eaLnBrk="0" fontAlgn="base" hangingPunct="0">
              <a:spcBef>
                <a:spcPct val="0"/>
              </a:spcBef>
              <a:spcAft>
                <a:spcPct val="0"/>
              </a:spcAft>
              <a:defRPr sz="2300">
                <a:solidFill>
                  <a:schemeClr val="tx1"/>
                </a:solidFill>
                <a:latin typeface="Times New Roman" pitchFamily="18" charset="0"/>
              </a:defRPr>
            </a:lvl7pPr>
            <a:lvl8pPr marL="3286697" indent="-219113" defTabSz="926666" eaLnBrk="0" fontAlgn="base" hangingPunct="0">
              <a:spcBef>
                <a:spcPct val="0"/>
              </a:spcBef>
              <a:spcAft>
                <a:spcPct val="0"/>
              </a:spcAft>
              <a:defRPr sz="2300">
                <a:solidFill>
                  <a:schemeClr val="tx1"/>
                </a:solidFill>
                <a:latin typeface="Times New Roman" pitchFamily="18" charset="0"/>
              </a:defRPr>
            </a:lvl8pPr>
            <a:lvl9pPr marL="3724923" indent="-219113" defTabSz="926666" eaLnBrk="0" fontAlgn="base" hangingPunct="0">
              <a:spcBef>
                <a:spcPct val="0"/>
              </a:spcBef>
              <a:spcAft>
                <a:spcPct val="0"/>
              </a:spcAft>
              <a:defRPr sz="2300">
                <a:solidFill>
                  <a:schemeClr val="tx1"/>
                </a:solidFill>
                <a:latin typeface="Times New Roman" pitchFamily="18" charset="0"/>
              </a:defRPr>
            </a:lvl9pPr>
          </a:lstStyle>
          <a:p>
            <a:pPr>
              <a:defRPr/>
            </a:pPr>
            <a:fld id="{1D6E5E11-3FB5-4A40-B43B-DF1F23BC43AE}" type="slidenum">
              <a:rPr lang="en-US" altLang="en-US" sz="1200" smtClean="0"/>
              <a:pPr>
                <a:defRPr/>
              </a:pPr>
              <a:t>9</a:t>
            </a:fld>
            <a:endParaRPr lang="en-US" altLang="en-US" sz="1200" dirty="0" smtClean="0"/>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p:spPr>
        <p:txBody>
          <a:bodyPr/>
          <a:lstStyle/>
          <a:p>
            <a:endParaRPr lang="en-GB" altLang="en-US" smtClean="0"/>
          </a:p>
        </p:txBody>
      </p:sp>
    </p:spTree>
    <p:extLst>
      <p:ext uri="{BB962C8B-B14F-4D97-AF65-F5344CB8AC3E}">
        <p14:creationId xmlns:p14="http://schemas.microsoft.com/office/powerpoint/2010/main" val="30862705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2457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2458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Clint Chaplin, Chair (Samsung)</a:t>
            </a:r>
          </a:p>
        </p:txBody>
      </p:sp>
      <p:sp>
        <p:nvSpPr>
          <p:cNvPr id="24581" name="Rectangle 7"/>
          <p:cNvSpPr>
            <a:spLocks noGrp="1" noChangeArrowheads="1"/>
          </p:cNvSpPr>
          <p:nvPr>
            <p:ph type="sldNum" sz="quarter" idx="5"/>
          </p:nvPr>
        </p:nvSpPr>
        <p:spPr>
          <a:xfrm>
            <a:off x="3116048" y="8839200"/>
            <a:ext cx="41455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6F8A5A64-6647-EB4C-8DAC-71FCF18E0649}" type="slidenum">
              <a:rPr lang="en-GB"/>
              <a:pPr/>
              <a:t>10</a:t>
            </a:fld>
            <a:endParaRPr lang="en-GB"/>
          </a:p>
        </p:txBody>
      </p:sp>
      <p:sp>
        <p:nvSpPr>
          <p:cNvPr id="24582" name="Rectangle 2"/>
          <p:cNvSpPr>
            <a:spLocks noGrp="1" noRot="1" noChangeAspect="1" noChangeArrowheads="1" noTextEdit="1"/>
          </p:cNvSpPr>
          <p:nvPr>
            <p:ph type="sldImg"/>
          </p:nvPr>
        </p:nvSpPr>
        <p:spPr>
          <a:xfrm>
            <a:off x="1146175" y="695325"/>
            <a:ext cx="4643438" cy="3481388"/>
          </a:xfrm>
          <a:ln/>
        </p:spPr>
      </p:sp>
      <p:sp>
        <p:nvSpPr>
          <p:cNvPr id="24583" name="Rectangle 3"/>
          <p:cNvSpPr>
            <a:spLocks noGrp="1" noChangeArrowheads="1"/>
          </p:cNvSpPr>
          <p:nvPr>
            <p:ph type="body" idx="1"/>
          </p:nvPr>
        </p:nvSpPr>
        <p:spPr>
          <a:xfrm>
            <a:off x="693420" y="4408843"/>
            <a:ext cx="5547360" cy="417594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extLst>
      <p:ext uri="{BB962C8B-B14F-4D97-AF65-F5344CB8AC3E}">
        <p14:creationId xmlns:p14="http://schemas.microsoft.com/office/powerpoint/2010/main" val="17190583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vert="horz"/>
          <a:lstStyle>
            <a:lvl1pPr marL="0" indent="0" algn="ctr">
              <a:buNone/>
              <a:defRPr>
                <a:latin typeface="Arial" pitchFamily="34" charset="0"/>
                <a:cs typeface="Arial"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nchor="ctr" anchorCtr="1"/>
          <a:lstStyle>
            <a:lvl1pPr>
              <a:defRPr>
                <a:latin typeface="Arial" pitchFamily="34" charset="0"/>
                <a:cs typeface="Arial" pitchFamily="34" charset="0"/>
              </a:defRPr>
            </a:lvl1p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vert="horz"/>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vert="horz" anchor="t"/>
          <a:lstStyle>
            <a:lvl1pPr algn="l">
              <a:defRPr sz="4000" b="1" cap="all">
                <a:latin typeface="Arial" pitchFamily="34" charset="0"/>
                <a:cs typeface="Arial"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a:prstGeom prst="rect">
            <a:avLst/>
          </a:prstGeom>
        </p:spPr>
        <p:txBody>
          <a:bodyPr vert="horz" anchor="b"/>
          <a:lstStyle>
            <a:lvl1pPr marL="0" indent="0">
              <a:buNone/>
              <a:defRPr sz="2000">
                <a:latin typeface="Arial" pitchFamily="34" charset="0"/>
                <a:cs typeface="Arial"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vert="horz" anchor="b"/>
          <a:lstStyle>
            <a:lvl1pPr algn="l">
              <a:defRPr sz="2000" b="1">
                <a:latin typeface="Arial" pitchFamily="34" charset="0"/>
                <a:cs typeface="Arial"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3575050" y="273050"/>
            <a:ext cx="5111750" cy="5853113"/>
          </a:xfrm>
          <a:prstGeom prst="rect">
            <a:avLst/>
          </a:prstGeom>
        </p:spPr>
        <p:txBody>
          <a:bodyPr vert="horz"/>
          <a:lstStyle>
            <a:lvl1pPr>
              <a:defRPr sz="3200">
                <a:latin typeface="Arial" pitchFamily="34" charset="0"/>
                <a:cs typeface="Arial" pitchFamily="34" charset="0"/>
              </a:defRPr>
            </a:lvl1pPr>
            <a:lvl2pPr>
              <a:defRPr sz="2800">
                <a:latin typeface="Arial" pitchFamily="34" charset="0"/>
                <a:cs typeface="Arial" pitchFamily="34" charset="0"/>
              </a:defRPr>
            </a:lvl2pPr>
            <a:lvl3pPr>
              <a:defRPr sz="2400">
                <a:latin typeface="Arial" pitchFamily="34" charset="0"/>
                <a:cs typeface="Arial" pitchFamily="34" charset="0"/>
              </a:defRPr>
            </a:lvl3pPr>
            <a:lvl4pPr>
              <a:defRPr sz="2000">
                <a:latin typeface="Arial" pitchFamily="34" charset="0"/>
                <a:cs typeface="Arial" pitchFamily="34" charset="0"/>
              </a:defRPr>
            </a:lvl4pPr>
            <a:lvl5pPr>
              <a:defRPr sz="2000">
                <a:latin typeface="Arial" pitchFamily="34" charset="0"/>
                <a:cs typeface="Arial" pitchFamily="34" charset="0"/>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vert="horz"/>
          <a:lstStyle>
            <a:lvl1pPr marL="0" indent="0">
              <a:buNone/>
              <a:defRPr sz="1400">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p:nvPr userDrawn="1"/>
        </p:nvSpPr>
        <p:spPr>
          <a:xfrm>
            <a:off x="6676148" y="76200"/>
            <a:ext cx="2239252" cy="307777"/>
          </a:xfrm>
          <a:prstGeom prst="rect">
            <a:avLst/>
          </a:prstGeom>
        </p:spPr>
        <p:txBody>
          <a:bodyPr wrap="none">
            <a:spAutoFit/>
          </a:bodyPr>
          <a:lstStyle/>
          <a:p>
            <a:pPr algn="r"/>
            <a:r>
              <a:rPr lang="en-US" sz="1400" b="1" dirty="0" smtClean="0"/>
              <a:t>omniran-15-0051-03-00TG</a:t>
            </a:r>
            <a:endParaRPr lang="en-US" sz="1400" b="1" dirty="0"/>
          </a:p>
        </p:txBody>
      </p:sp>
      <p:sp>
        <p:nvSpPr>
          <p:cNvPr id="3" name="TextBox 2"/>
          <p:cNvSpPr txBox="1"/>
          <p:nvPr userDrawn="1"/>
        </p:nvSpPr>
        <p:spPr>
          <a:xfrm>
            <a:off x="8534400" y="6400800"/>
            <a:ext cx="393056" cy="307777"/>
          </a:xfrm>
          <a:prstGeom prst="rect">
            <a:avLst/>
          </a:prstGeom>
          <a:noFill/>
        </p:spPr>
        <p:txBody>
          <a:bodyPr wrap="none" rtlCol="0">
            <a:spAutoFit/>
          </a:bodyPr>
          <a:lstStyle/>
          <a:p>
            <a:pPr algn="r"/>
            <a:fld id="{3A4FC69D-D438-4AD9-846B-37793AD4330F}" type="slidenum">
              <a:rPr lang="en-US" sz="1400" smtClean="0"/>
              <a:pPr algn="r"/>
              <a:t>‹#›</a:t>
            </a:fld>
            <a:endParaRPr lang="en-US" sz="1400"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hf hdr="0" ftr="0" dt="0"/>
  <p:txStyles>
    <p:titleStyle>
      <a:lvl1pPr algn="ctr" rtl="0" eaLnBrk="0" fontAlgn="base" hangingPunct="0">
        <a:spcBef>
          <a:spcPct val="0"/>
        </a:spcBef>
        <a:spcAft>
          <a:spcPct val="0"/>
        </a:spcAft>
        <a:defRPr sz="32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2pPr>
      <a:lvl3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3pPr>
      <a:lvl4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4pPr>
      <a:lvl5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5pPr>
      <a:lvl6pPr marL="457200" algn="ctr" rtl="0" eaLnBrk="0" fontAlgn="base" hangingPunct="0">
        <a:spcBef>
          <a:spcPct val="0"/>
        </a:spcBef>
        <a:spcAft>
          <a:spcPct val="0"/>
        </a:spcAft>
        <a:defRPr sz="3200">
          <a:solidFill>
            <a:schemeClr val="tx2"/>
          </a:solidFill>
          <a:latin typeface="Times" charset="0"/>
        </a:defRPr>
      </a:lvl6pPr>
      <a:lvl7pPr marL="914400" algn="ctr" rtl="0" eaLnBrk="0" fontAlgn="base" hangingPunct="0">
        <a:spcBef>
          <a:spcPct val="0"/>
        </a:spcBef>
        <a:spcAft>
          <a:spcPct val="0"/>
        </a:spcAft>
        <a:defRPr sz="3200">
          <a:solidFill>
            <a:schemeClr val="tx2"/>
          </a:solidFill>
          <a:latin typeface="Times" charset="0"/>
        </a:defRPr>
      </a:lvl7pPr>
      <a:lvl8pPr marL="1371600" algn="ctr" rtl="0" eaLnBrk="0" fontAlgn="base" hangingPunct="0">
        <a:spcBef>
          <a:spcPct val="0"/>
        </a:spcBef>
        <a:spcAft>
          <a:spcPct val="0"/>
        </a:spcAft>
        <a:defRPr sz="3200">
          <a:solidFill>
            <a:schemeClr val="tx2"/>
          </a:solidFill>
          <a:latin typeface="Times" charset="0"/>
        </a:defRPr>
      </a:lvl8pPr>
      <a:lvl9pPr marL="1828800" algn="ctr" rtl="0" eaLnBrk="0" fontAlgn="base" hangingPunct="0">
        <a:spcBef>
          <a:spcPct val="0"/>
        </a:spcBef>
        <a:spcAft>
          <a:spcPct val="0"/>
        </a:spcAft>
        <a:defRPr sz="3200">
          <a:solidFill>
            <a:schemeClr val="tx2"/>
          </a:solidFill>
          <a:latin typeface="Times"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4" Type="http://schemas.openxmlformats.org/officeDocument/2006/relationships/hyperlink" Target="http://standards.ieee.org/resources/antitrust-guidelines.pdf" TargetMode="External"/><Relationship Id="rId5" Type="http://schemas.openxmlformats.org/officeDocument/2006/relationships/hyperlink" Target="http://www.ieee.org/web/membership/ethics/code_ethics.html" TargetMode="External"/><Relationship Id="rId6" Type="http://schemas.openxmlformats.org/officeDocument/2006/relationships/hyperlink" Target="http://standards.ieee.org/board/pat/pat-slideset.ppt" TargetMode="External"/><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omniran/dcn/15/omniran-15-0050-00-00TG-sept-29th-2015-confcall-minutes.docx" TargetMode="External"/><Relationship Id="rId4" Type="http://schemas.openxmlformats.org/officeDocument/2006/relationships/hyperlink" Target="https://mentor.ieee.org/omniran/dcn/15/omniran-15-0035-02-CF00-cf-text-review.pdf" TargetMode="External"/><Relationship Id="rId5" Type="http://schemas.openxmlformats.org/officeDocument/2006/relationships/hyperlink" Target="https://mentor.ieee.org/omniran/dcn/15/omniran-15-0053-00-CF00-some-detailed-information-for-network-reference-model.pptx" TargetMode="External"/><Relationship Id="rId6" Type="http://schemas.openxmlformats.org/officeDocument/2006/relationships/hyperlink" Target="https://mentor.ieee.org/omniran/dcn/15/omniran-15-0042-01-CF00-an-setup-over-unlicensed-band.docx" TargetMode="External"/><Relationship Id="rId7" Type="http://schemas.openxmlformats.org/officeDocument/2006/relationships/hyperlink" Target="https://mentor.ieee.org/omniran/dcn/15/omniran-15-0002-02-CF00-key-concepts-of-data-path.pptx" TargetMode="External"/><Relationship Id="rId8" Type="http://schemas.openxmlformats.org/officeDocument/2006/relationships/hyperlink" Target="https://mentor.ieee.org/omniran/dcn/15/omniran-15-0055-00-CF00-data-path-functional-description.docx" TargetMode="External"/><Relationship Id="rId9" Type="http://schemas.openxmlformats.org/officeDocument/2006/relationships/hyperlink" Target="https://mentor.ieee.org/omniran/dcn/15/omniran-15-0052-00-CF00-fault-diagnosis-and-maintenance.pptx" TargetMode="External"/><Relationship Id="rId10" Type="http://schemas.openxmlformats.org/officeDocument/2006/relationships/hyperlink" Target="https://mentor.ieee.org/omniran/dcn/15/omniran-15-0054-00-CF00-5g-scope-and-requirements.pptx" TargetMode="External"/><Relationship Id="rId1" Type="http://schemas.openxmlformats.org/officeDocument/2006/relationships/slideLayout" Target="../slideLayouts/slideLayout2.xml"/><Relationship Id="rId2" Type="http://schemas.openxmlformats.org/officeDocument/2006/relationships/hyperlink" Target="https://mentor.ieee.org/omniran/dcn/15/omniran-15-0047-00-00TG-sept-2015-f2f-meeting-minutes.docx"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omniran/dcn/15/omniran-15-0050-00-00TG-sept-29th-2015-confcall-minutes.docx" TargetMode="External"/><Relationship Id="rId4" Type="http://schemas.openxmlformats.org/officeDocument/2006/relationships/hyperlink" Target="https://mentor.ieee.org/omniran/dcn/15/omniran-15-0053-00-CF00-some-detailed-information-for-network-reference-model.pptx" TargetMode="External"/><Relationship Id="rId5" Type="http://schemas.openxmlformats.org/officeDocument/2006/relationships/hyperlink" Target="https://mentor.ieee.org/omniran/dcn/15/omniran-15-0054-00-CF00-5g-scope-and-requirements.pptx" TargetMode="External"/><Relationship Id="rId6" Type="http://schemas.openxmlformats.org/officeDocument/2006/relationships/hyperlink" Target="https://mentor.ieee.org/omniran/dcn/15/omniran-15-0042-01-CF00-an-setup-over-unlicensed-band.docx" TargetMode="External"/><Relationship Id="rId7" Type="http://schemas.openxmlformats.org/officeDocument/2006/relationships/hyperlink" Target="https://mentor.ieee.org/omniran/dcn/15/omniran-15-0002-02-CF00-key-concepts-of-data-path.pptx" TargetMode="External"/><Relationship Id="rId8" Type="http://schemas.openxmlformats.org/officeDocument/2006/relationships/hyperlink" Target="https://mentor.ieee.org/omniran/dcn/15/omniran-15-0055-00-CF00-data-path-functional-description.docx" TargetMode="External"/><Relationship Id="rId9" Type="http://schemas.openxmlformats.org/officeDocument/2006/relationships/hyperlink" Target="https://mentor.ieee.org/omniran/dcn/15/omniran-15-0052-00-CF00-fault-diagnosis-and-maintenance.pptx" TargetMode="External"/><Relationship Id="rId10" Type="http://schemas.openxmlformats.org/officeDocument/2006/relationships/hyperlink" Target="https://mentor.ieee.org/omniran/dcn/15/omniran-15-0035-02-CF00-cf-text-review.pdf" TargetMode="External"/><Relationship Id="rId1" Type="http://schemas.openxmlformats.org/officeDocument/2006/relationships/slideLayout" Target="../slideLayouts/slideLayout2.xml"/><Relationship Id="rId2" Type="http://schemas.openxmlformats.org/officeDocument/2006/relationships/hyperlink" Target="https://mentor.ieee.org/omniran/dcn/15/omniran-15-0047-00-00TG-sept-2015-f2f-meeting-minutes.docx"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omniran/dcn/15/omniran-15-0050-00-00TG-sept-29th-2015-confcall-minutes.docx" TargetMode="External"/><Relationship Id="rId4" Type="http://schemas.openxmlformats.org/officeDocument/2006/relationships/hyperlink" Target="https://mentor.ieee.org/omniran/dcn/15/omniran-15-0035-02-CF00-cf-text-review.pdf" TargetMode="External"/><Relationship Id="rId5" Type="http://schemas.openxmlformats.org/officeDocument/2006/relationships/hyperlink" Target="https://mentor.ieee.org/omniran/dcn/15/omniran-15-0053-00-CF00-some-detailed-information-for-network-reference-model.pptx" TargetMode="External"/><Relationship Id="rId1" Type="http://schemas.openxmlformats.org/officeDocument/2006/relationships/slideLayout" Target="../slideLayouts/slideLayout2.xml"/><Relationship Id="rId2" Type="http://schemas.openxmlformats.org/officeDocument/2006/relationships/hyperlink" Target="https://mentor.ieee.org/omniran/dcn/15/omniran-15-0047-00-00TG-sept-2015-f2f-meeting-minutes.docx"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mentor.ieee.org/omniran/dcn/15/omniran-15-0054-00-CF00-5g-scope-and-requirements.pptx"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omniran/dcn/15/omniran-15-0055-00-CF00-data-path-functional-description.docx" TargetMode="External"/><Relationship Id="rId4" Type="http://schemas.openxmlformats.org/officeDocument/2006/relationships/hyperlink" Target="https://mentor.ieee.org/omniran/dcn/15/omniran-15-0052-00-CF00-fault-diagnosis-and-maintenance.pptx" TargetMode="External"/><Relationship Id="rId1" Type="http://schemas.openxmlformats.org/officeDocument/2006/relationships/slideLayout" Target="../slideLayouts/slideLayout2.xml"/><Relationship Id="rId2" Type="http://schemas.openxmlformats.org/officeDocument/2006/relationships/hyperlink" Target="https://mentor.ieee.org/omniran/dcn/15/omniran-15-0002-02-CF00-key-concepts-of-data-path.pptx"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mentor.ieee.org/omniran/dcn/15/omniran-15-0042-01-CF00-an-setup-over-unlicensed-band.docx" TargetMode="External"/><Relationship Id="rId3" Type="http://schemas.openxmlformats.org/officeDocument/2006/relationships/hyperlink" Target="https://mentor.ieee.org/omniran/dcn/15/omniran-15-0035-02-CF00-cf-text-review.pdf"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tandards.ieee.org/develop/policies/opman/sect6.html" TargetMode="External"/><Relationship Id="rId4" Type="http://schemas.openxmlformats.org/officeDocument/2006/relationships/hyperlink" Target="http://standards.ieee.org/about/sasb/patcom/materials.html" TargetMode="External"/><Relationship Id="rId5" Type="http://schemas.openxmlformats.org/officeDocument/2006/relationships/hyperlink" Target="http://standards.ieee.org/about/sasb/patcom/index.html" TargetMode="External"/><Relationship Id="rId6" Type="http://schemas.openxmlformats.org/officeDocument/2006/relationships/hyperlink" Target="https://development.standards.ieee.org/myproject/Public/mytools/mob/slideset.ppt" TargetMode="External"/><Relationship Id="rId1" Type="http://schemas.openxmlformats.org/officeDocument/2006/relationships/slideLayout" Target="../slideLayouts/slideLayout2.xml"/><Relationship Id="rId2" Type="http://schemas.openxmlformats.org/officeDocument/2006/relationships/hyperlink" Target="http://standards.ieee.org/develop/policies/bylaws/sect6-7.html"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772400" cy="1470025"/>
          </a:xfrm>
        </p:spPr>
        <p:txBody>
          <a:bodyPr/>
          <a:lstStyle/>
          <a:p>
            <a:r>
              <a:rPr lang="en-US" dirty="0" smtClean="0"/>
              <a:t>IEEE 802.1 OmniRAN TG</a:t>
            </a:r>
            <a:r>
              <a:rPr lang="en-US" dirty="0"/>
              <a:t/>
            </a:r>
            <a:br>
              <a:rPr lang="en-US" dirty="0"/>
            </a:br>
            <a:r>
              <a:rPr lang="en-US" dirty="0" smtClean="0"/>
              <a:t>November 2015 F2F Meeting</a:t>
            </a:r>
            <a:br>
              <a:rPr lang="en-US" dirty="0" smtClean="0"/>
            </a:br>
            <a:r>
              <a:rPr lang="en-US" dirty="0" smtClean="0"/>
              <a:t>Dallas, TX</a:t>
            </a:r>
            <a:endParaRPr lang="en-US" dirty="0"/>
          </a:p>
        </p:txBody>
      </p:sp>
      <p:sp>
        <p:nvSpPr>
          <p:cNvPr id="3" name="Subtitle 2"/>
          <p:cNvSpPr>
            <a:spLocks noGrp="1"/>
          </p:cNvSpPr>
          <p:nvPr>
            <p:ph type="subTitle" idx="1"/>
          </p:nvPr>
        </p:nvSpPr>
        <p:spPr/>
        <p:txBody>
          <a:bodyPr/>
          <a:lstStyle/>
          <a:p>
            <a:r>
              <a:rPr lang="en-US" dirty="0" smtClean="0"/>
              <a:t>2015-11</a:t>
            </a:r>
            <a:r>
              <a:rPr lang="en-US" dirty="0" smtClean="0"/>
              <a:t>-</a:t>
            </a:r>
            <a:r>
              <a:rPr lang="en-US" dirty="0" smtClean="0"/>
              <a:t>11</a:t>
            </a:r>
            <a:endParaRPr lang="en-US" dirty="0" smtClean="0"/>
          </a:p>
          <a:p>
            <a:r>
              <a:rPr lang="en-US" dirty="0" smtClean="0"/>
              <a:t>Max Riegel, Nokia Networks</a:t>
            </a:r>
            <a:endParaRPr lang="en-US" dirty="0"/>
          </a:p>
          <a:p>
            <a:r>
              <a:rPr lang="en-US" dirty="0" smtClean="0"/>
              <a:t>(TG </a:t>
            </a:r>
            <a:r>
              <a:rPr lang="en-US" dirty="0"/>
              <a:t>Chair)</a:t>
            </a:r>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1" name="Rectangle 2"/>
          <p:cNvSpPr>
            <a:spLocks noGrp="1" noChangeArrowheads="1"/>
          </p:cNvSpPr>
          <p:nvPr>
            <p:ph type="title"/>
          </p:nvPr>
        </p:nvSpPr>
        <p:spPr/>
        <p:txBody>
          <a:bodyPr/>
          <a:lstStyle/>
          <a:p>
            <a:r>
              <a:rPr lang="en-US"/>
              <a:t>Resources – URLs</a:t>
            </a:r>
          </a:p>
        </p:txBody>
      </p:sp>
      <p:sp>
        <p:nvSpPr>
          <p:cNvPr id="9222" name="Rectangle 3"/>
          <p:cNvSpPr>
            <a:spLocks noGrp="1" noChangeArrowheads="1"/>
          </p:cNvSpPr>
          <p:nvPr>
            <p:ph type="body" idx="1"/>
          </p:nvPr>
        </p:nvSpPr>
        <p:spPr/>
        <p:txBody>
          <a:bodyPr>
            <a:normAutofit fontScale="92500" lnSpcReduction="10000"/>
          </a:bodyPr>
          <a:lstStyle/>
          <a:p>
            <a:r>
              <a:rPr lang="en-US" dirty="0">
                <a:solidFill>
                  <a:srgbClr val="1F497D"/>
                </a:solidFill>
              </a:rPr>
              <a:t>Link to IEEE Disclosure of Affiliation </a:t>
            </a:r>
          </a:p>
          <a:p>
            <a:pPr lvl="1"/>
            <a:r>
              <a:rPr lang="en-US" sz="2200" dirty="0">
                <a:solidFill>
                  <a:srgbClr val="1F497D"/>
                </a:solidFill>
                <a:hlinkClick r:id="rId3"/>
              </a:rPr>
              <a:t>http://</a:t>
            </a:r>
            <a:r>
              <a:rPr lang="en-US" sz="2200" dirty="0" smtClean="0">
                <a:solidFill>
                  <a:srgbClr val="1F497D"/>
                </a:solidFill>
                <a:hlinkClick r:id="rId3"/>
              </a:rPr>
              <a:t>standards.ieee.org/faqs/affiliationFAQ.html</a:t>
            </a:r>
            <a:r>
              <a:rPr lang="en-US" sz="2200" dirty="0" smtClean="0">
                <a:solidFill>
                  <a:srgbClr val="1F497D"/>
                </a:solidFill>
              </a:rPr>
              <a:t/>
            </a:r>
            <a:br>
              <a:rPr lang="en-US" sz="2200" dirty="0" smtClean="0">
                <a:solidFill>
                  <a:srgbClr val="1F497D"/>
                </a:solidFill>
              </a:rPr>
            </a:br>
            <a:endParaRPr lang="en-US" sz="2200" dirty="0">
              <a:solidFill>
                <a:srgbClr val="1F497D"/>
              </a:solidFill>
            </a:endParaRPr>
          </a:p>
          <a:p>
            <a:r>
              <a:rPr lang="en-US" dirty="0">
                <a:solidFill>
                  <a:srgbClr val="1F497D"/>
                </a:solidFill>
              </a:rPr>
              <a:t>Links to IEEE Antitrust Guidelines</a:t>
            </a:r>
          </a:p>
          <a:p>
            <a:pPr lvl="1"/>
            <a:r>
              <a:rPr lang="en-US" sz="2200" dirty="0">
                <a:solidFill>
                  <a:srgbClr val="1F497D"/>
                </a:solidFill>
                <a:hlinkClick r:id="rId4"/>
              </a:rPr>
              <a:t>http://</a:t>
            </a:r>
            <a:r>
              <a:rPr lang="en-US" sz="2200" dirty="0" smtClean="0">
                <a:solidFill>
                  <a:srgbClr val="1F497D"/>
                </a:solidFill>
                <a:hlinkClick r:id="rId4"/>
              </a:rPr>
              <a:t>standards.ieee.org/resources/antitrust-guidelines.pdf</a:t>
            </a:r>
            <a:r>
              <a:rPr lang="en-US" sz="2200" dirty="0" smtClean="0">
                <a:solidFill>
                  <a:srgbClr val="1F497D"/>
                </a:solidFill>
              </a:rPr>
              <a:t/>
            </a:r>
            <a:br>
              <a:rPr lang="en-US" sz="2200" dirty="0" smtClean="0">
                <a:solidFill>
                  <a:srgbClr val="1F497D"/>
                </a:solidFill>
              </a:rPr>
            </a:br>
            <a:endParaRPr lang="en-US" sz="2200" dirty="0">
              <a:solidFill>
                <a:srgbClr val="1F497D"/>
              </a:solidFill>
            </a:endParaRPr>
          </a:p>
          <a:p>
            <a:r>
              <a:rPr lang="en-US" dirty="0">
                <a:solidFill>
                  <a:srgbClr val="1F497D"/>
                </a:solidFill>
              </a:rPr>
              <a:t>Link to IEEE Code of Ethics</a:t>
            </a:r>
          </a:p>
          <a:p>
            <a:pPr lvl="1"/>
            <a:r>
              <a:rPr lang="en-US" sz="2200" dirty="0">
                <a:solidFill>
                  <a:srgbClr val="1F497D"/>
                </a:solidFill>
                <a:hlinkClick r:id="rId5"/>
              </a:rPr>
              <a:t>http://www.ieee.org/web/membership/ethics/code_ethics.html</a:t>
            </a:r>
            <a:r>
              <a:rPr lang="en-US" sz="2200" dirty="0">
                <a:solidFill>
                  <a:srgbClr val="1F497D"/>
                </a:solidFill>
              </a:rPr>
              <a:t> </a:t>
            </a:r>
            <a:r>
              <a:rPr lang="en-US" sz="2200" dirty="0" smtClean="0">
                <a:solidFill>
                  <a:srgbClr val="1F497D"/>
                </a:solidFill>
              </a:rPr>
              <a:t/>
            </a:r>
            <a:br>
              <a:rPr lang="en-US" sz="2200" dirty="0" smtClean="0">
                <a:solidFill>
                  <a:srgbClr val="1F497D"/>
                </a:solidFill>
              </a:rPr>
            </a:br>
            <a:endParaRPr lang="en-US" sz="2200" dirty="0">
              <a:solidFill>
                <a:srgbClr val="1F497D"/>
              </a:solidFill>
            </a:endParaRPr>
          </a:p>
          <a:p>
            <a:r>
              <a:rPr lang="en-US" dirty="0">
                <a:solidFill>
                  <a:srgbClr val="1F497D"/>
                </a:solidFill>
              </a:rPr>
              <a:t>Link to IEEE Patent Policy</a:t>
            </a:r>
          </a:p>
          <a:p>
            <a:pPr lvl="1"/>
            <a:r>
              <a:rPr lang="en-US" sz="2000" dirty="0">
                <a:solidFill>
                  <a:srgbClr val="1F497D"/>
                </a:solidFill>
                <a:hlinkClick r:id="rId6"/>
              </a:rPr>
              <a:t>http://standards.ieee.org/board/pat/pat-slideset.ppt</a:t>
            </a:r>
            <a:endParaRPr lang="en-US" sz="2000" dirty="0">
              <a:solidFill>
                <a:srgbClr val="1F497D"/>
              </a:solidFill>
            </a:endParaRPr>
          </a:p>
        </p:txBody>
      </p:sp>
    </p:spTree>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 items #1</a:t>
            </a:r>
            <a:endParaRPr lang="en-US" dirty="0"/>
          </a:p>
        </p:txBody>
      </p:sp>
      <p:sp>
        <p:nvSpPr>
          <p:cNvPr id="3" name="Content Placeholder 2"/>
          <p:cNvSpPr>
            <a:spLocks noGrp="1"/>
          </p:cNvSpPr>
          <p:nvPr>
            <p:ph idx="1"/>
          </p:nvPr>
        </p:nvSpPr>
        <p:spPr>
          <a:xfrm>
            <a:off x="457200" y="1295401"/>
            <a:ext cx="8229600" cy="2590800"/>
          </a:xfrm>
        </p:spPr>
        <p:txBody>
          <a:bodyPr>
            <a:normAutofit/>
          </a:bodyPr>
          <a:lstStyle/>
          <a:p>
            <a:r>
              <a:rPr lang="en-GB" sz="2400" dirty="0" smtClean="0"/>
              <a:t>Call Meeting to Order</a:t>
            </a:r>
          </a:p>
          <a:p>
            <a:pPr lvl="1"/>
            <a:r>
              <a:rPr lang="en-GB" sz="2000" dirty="0" smtClean="0"/>
              <a:t>Chair called meeting to order at 16:05</a:t>
            </a:r>
          </a:p>
          <a:p>
            <a:r>
              <a:rPr lang="en-GB" sz="2400" dirty="0" smtClean="0"/>
              <a:t>Minutes taker:</a:t>
            </a:r>
          </a:p>
          <a:p>
            <a:pPr lvl="1"/>
            <a:r>
              <a:rPr lang="en-GB" sz="2000" dirty="0" smtClean="0"/>
              <a:t>Walter is taking notes.</a:t>
            </a:r>
          </a:p>
          <a:p>
            <a:r>
              <a:rPr lang="en-GB" sz="2400" dirty="0" smtClean="0"/>
              <a:t>Roll Call</a:t>
            </a:r>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412109618"/>
              </p:ext>
            </p:extLst>
          </p:nvPr>
        </p:nvGraphicFramePr>
        <p:xfrm>
          <a:off x="914400" y="3352800"/>
          <a:ext cx="7620001" cy="2743199"/>
        </p:xfrm>
        <a:graphic>
          <a:graphicData uri="http://schemas.openxmlformats.org/drawingml/2006/table">
            <a:tbl>
              <a:tblPr firstRow="1" bandRow="1">
                <a:tableStyleId>{5C22544A-7EE6-4342-B048-85BDC9FD1C3A}</a:tableStyleId>
              </a:tblPr>
              <a:tblGrid>
                <a:gridCol w="1752600"/>
                <a:gridCol w="1893048"/>
                <a:gridCol w="239059"/>
                <a:gridCol w="1867647"/>
                <a:gridCol w="1867647"/>
              </a:tblGrid>
              <a:tr h="292100">
                <a:tc>
                  <a:txBody>
                    <a:bodyPr/>
                    <a:lstStyle/>
                    <a:p>
                      <a:r>
                        <a:rPr lang="en-US" sz="1400" dirty="0" smtClean="0"/>
                        <a:t>Name</a:t>
                      </a:r>
                      <a:endParaRPr lang="en-US" sz="1400" dirty="0"/>
                    </a:p>
                  </a:txBody>
                  <a:tcPr/>
                </a:tc>
                <a:tc>
                  <a:txBody>
                    <a:bodyPr/>
                    <a:lstStyle/>
                    <a:p>
                      <a:r>
                        <a:rPr lang="en-US" sz="1400" dirty="0" smtClean="0"/>
                        <a:t>Affiliation</a:t>
                      </a:r>
                      <a:endParaRPr lang="en-US" sz="1400" dirty="0"/>
                    </a:p>
                  </a:txBody>
                  <a:tcPr/>
                </a:tc>
                <a:tc>
                  <a:txBody>
                    <a:bodyPr/>
                    <a:lstStyle/>
                    <a:p>
                      <a:endParaRPr lang="en-US" sz="1400" dirty="0"/>
                    </a:p>
                  </a:txBody>
                  <a:tcPr>
                    <a:solidFill>
                      <a:schemeClr val="bg1"/>
                    </a:solidFill>
                  </a:tcPr>
                </a:tc>
                <a:tc>
                  <a:txBody>
                    <a:bodyPr/>
                    <a:lstStyle/>
                    <a:p>
                      <a:r>
                        <a:rPr lang="en-US" sz="1400" dirty="0" smtClean="0"/>
                        <a:t>Name</a:t>
                      </a:r>
                      <a:endParaRPr lang="en-US" sz="1400" dirty="0"/>
                    </a:p>
                  </a:txBody>
                  <a:tcPr/>
                </a:tc>
                <a:tc>
                  <a:txBody>
                    <a:bodyPr/>
                    <a:lstStyle/>
                    <a:p>
                      <a:r>
                        <a:rPr lang="en-US" sz="1400" dirty="0" smtClean="0"/>
                        <a:t>Affiliation</a:t>
                      </a:r>
                      <a:endParaRPr lang="en-US" sz="1400" dirty="0"/>
                    </a:p>
                  </a:txBody>
                  <a:tcPr/>
                </a:tc>
              </a:tr>
              <a:tr h="292100">
                <a:tc>
                  <a:txBody>
                    <a:bodyPr/>
                    <a:lstStyle/>
                    <a:p>
                      <a:r>
                        <a:rPr lang="en-US" sz="1400" dirty="0" smtClean="0">
                          <a:solidFill>
                            <a:schemeClr val="tx1"/>
                          </a:solidFill>
                        </a:rPr>
                        <a:t>Max Riegel</a:t>
                      </a:r>
                      <a:endParaRPr lang="en-US" sz="1400" dirty="0">
                        <a:solidFill>
                          <a:schemeClr val="tx1"/>
                        </a:solidFill>
                      </a:endParaRPr>
                    </a:p>
                  </a:txBody>
                  <a:tcPr/>
                </a:tc>
                <a:tc>
                  <a:txBody>
                    <a:bodyPr/>
                    <a:lstStyle/>
                    <a:p>
                      <a:r>
                        <a:rPr lang="en-US" sz="1400" dirty="0" smtClean="0">
                          <a:solidFill>
                            <a:schemeClr val="tx1"/>
                          </a:solidFill>
                        </a:rPr>
                        <a:t>Nokia</a:t>
                      </a:r>
                      <a:r>
                        <a:rPr lang="en-US" sz="1400" baseline="0" dirty="0" smtClean="0">
                          <a:solidFill>
                            <a:schemeClr val="tx1"/>
                          </a:solidFill>
                        </a:rPr>
                        <a:t> Networks</a:t>
                      </a:r>
                      <a:endParaRPr lang="en-US" sz="1400" dirty="0">
                        <a:solidFill>
                          <a:schemeClr val="tx1"/>
                        </a:solidFill>
                      </a:endParaRPr>
                    </a:p>
                  </a:txBody>
                  <a:tcPr/>
                </a:tc>
                <a:tc>
                  <a:txBody>
                    <a:bodyPr/>
                    <a:lstStyle/>
                    <a:p>
                      <a:endParaRPr lang="en-US" sz="1400" dirty="0">
                        <a:solidFill>
                          <a:schemeClr val="tx1"/>
                        </a:solidFill>
                      </a:endParaRPr>
                    </a:p>
                  </a:txBody>
                  <a:tcPr>
                    <a:solidFill>
                      <a:schemeClr val="bg1"/>
                    </a:solidFill>
                  </a:tcPr>
                </a:tc>
                <a:tc>
                  <a:txBody>
                    <a:bodyPr/>
                    <a:lstStyle/>
                    <a:p>
                      <a:r>
                        <a:rPr lang="en-US" sz="1400" dirty="0" smtClean="0">
                          <a:solidFill>
                            <a:schemeClr val="tx1"/>
                          </a:solidFill>
                        </a:rPr>
                        <a:t>Michael</a:t>
                      </a:r>
                      <a:r>
                        <a:rPr lang="en-US" sz="1400" baseline="0" dirty="0" smtClean="0">
                          <a:solidFill>
                            <a:schemeClr val="tx1"/>
                          </a:solidFill>
                        </a:rPr>
                        <a:t> </a:t>
                      </a:r>
                      <a:r>
                        <a:rPr lang="en-US" sz="1400" baseline="0" dirty="0" err="1" smtClean="0">
                          <a:solidFill>
                            <a:schemeClr val="tx1"/>
                          </a:solidFill>
                        </a:rPr>
                        <a:t>Grigat</a:t>
                      </a:r>
                      <a:endParaRPr lang="en-US" sz="1400" dirty="0">
                        <a:solidFill>
                          <a:schemeClr val="tx1"/>
                        </a:solidFill>
                      </a:endParaRPr>
                    </a:p>
                  </a:txBody>
                  <a:tcPr/>
                </a:tc>
                <a:tc>
                  <a:txBody>
                    <a:bodyPr/>
                    <a:lstStyle/>
                    <a:p>
                      <a:r>
                        <a:rPr lang="en-US" sz="1400" dirty="0" smtClean="0">
                          <a:solidFill>
                            <a:schemeClr val="tx1"/>
                          </a:solidFill>
                        </a:rPr>
                        <a:t>Deutsche</a:t>
                      </a:r>
                      <a:r>
                        <a:rPr lang="en-US" sz="1400" baseline="0" dirty="0" smtClean="0">
                          <a:solidFill>
                            <a:schemeClr val="tx1"/>
                          </a:solidFill>
                        </a:rPr>
                        <a:t> Telekom </a:t>
                      </a:r>
                      <a:endParaRPr lang="en-US" sz="1400" dirty="0">
                        <a:solidFill>
                          <a:schemeClr val="tx1"/>
                        </a:solidFill>
                      </a:endParaRPr>
                    </a:p>
                  </a:txBody>
                  <a:tcPr/>
                </a:tc>
              </a:tr>
              <a:tr h="29210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solidFill>
                            <a:schemeClr val="tx1"/>
                          </a:solidFill>
                        </a:rPr>
                        <a:t>Walter Pienciak</a:t>
                      </a:r>
                    </a:p>
                  </a:txBody>
                  <a:tcPr/>
                </a:tc>
                <a:tc>
                  <a:txBody>
                    <a:bodyPr/>
                    <a:lstStyle/>
                    <a:p>
                      <a:r>
                        <a:rPr lang="en-US" sz="1400" dirty="0" smtClean="0">
                          <a:solidFill>
                            <a:schemeClr val="tx1"/>
                          </a:solidFill>
                        </a:rPr>
                        <a:t>IEEE</a:t>
                      </a:r>
                      <a:endParaRPr lang="en-US" sz="1400" dirty="0">
                        <a:solidFill>
                          <a:schemeClr val="tx1"/>
                        </a:solidFill>
                      </a:endParaRPr>
                    </a:p>
                  </a:txBody>
                  <a:tcPr/>
                </a:tc>
                <a:tc>
                  <a:txBody>
                    <a:bodyPr/>
                    <a:lstStyle/>
                    <a:p>
                      <a:endParaRPr lang="en-US" sz="1400" dirty="0">
                        <a:solidFill>
                          <a:schemeClr val="tx1"/>
                        </a:solidFill>
                      </a:endParaRPr>
                    </a:p>
                  </a:txBody>
                  <a:tcPr>
                    <a:solidFill>
                      <a:schemeClr val="bg1"/>
                    </a:solidFill>
                  </a:tcPr>
                </a:tc>
                <a:tc>
                  <a:txBody>
                    <a:bodyPr/>
                    <a:lstStyle/>
                    <a:p>
                      <a:r>
                        <a:rPr lang="en-US" sz="1400" dirty="0" err="1" smtClean="0">
                          <a:solidFill>
                            <a:schemeClr val="tx1"/>
                          </a:solidFill>
                        </a:rPr>
                        <a:t>Bahareh</a:t>
                      </a:r>
                      <a:r>
                        <a:rPr lang="en-US" sz="1400" baseline="0" dirty="0" smtClean="0">
                          <a:solidFill>
                            <a:schemeClr val="tx1"/>
                          </a:solidFill>
                        </a:rPr>
                        <a:t> </a:t>
                      </a:r>
                      <a:r>
                        <a:rPr lang="en-US" sz="1400" baseline="0" dirty="0" err="1" smtClean="0">
                          <a:solidFill>
                            <a:schemeClr val="tx1"/>
                          </a:solidFill>
                        </a:rPr>
                        <a:t>Sadeghi</a:t>
                      </a:r>
                      <a:endParaRPr lang="en-US" sz="1400" dirty="0">
                        <a:solidFill>
                          <a:schemeClr val="tx1"/>
                        </a:solidFill>
                      </a:endParaRPr>
                    </a:p>
                  </a:txBody>
                  <a:tcPr/>
                </a:tc>
                <a:tc>
                  <a:txBody>
                    <a:bodyPr/>
                    <a:lstStyle/>
                    <a:p>
                      <a:r>
                        <a:rPr lang="en-US" sz="1400" dirty="0" smtClean="0">
                          <a:solidFill>
                            <a:schemeClr val="tx1"/>
                          </a:solidFill>
                        </a:rPr>
                        <a:t>Intel</a:t>
                      </a:r>
                      <a:endParaRPr lang="en-US" sz="1400" dirty="0">
                        <a:solidFill>
                          <a:schemeClr val="tx1"/>
                        </a:solidFill>
                      </a:endParaRPr>
                    </a:p>
                  </a:txBody>
                  <a:tcPr/>
                </a:tc>
              </a:tr>
              <a:tr h="292100">
                <a:tc>
                  <a:txBody>
                    <a:bodyPr/>
                    <a:lstStyle/>
                    <a:p>
                      <a:r>
                        <a:rPr lang="en-US" sz="1400" dirty="0" smtClean="0"/>
                        <a:t>Juan Carlos Zuniga</a:t>
                      </a:r>
                      <a:endParaRPr lang="en-US" sz="1400" dirty="0"/>
                    </a:p>
                  </a:txBody>
                  <a:tcPr/>
                </a:tc>
                <a:tc>
                  <a:txBody>
                    <a:bodyPr/>
                    <a:lstStyle/>
                    <a:p>
                      <a:r>
                        <a:rPr lang="en-US" sz="1400" dirty="0" err="1" smtClean="0"/>
                        <a:t>Interdigital</a:t>
                      </a:r>
                      <a:r>
                        <a:rPr lang="en-US" sz="1400" baseline="0" dirty="0" smtClean="0"/>
                        <a:t> </a:t>
                      </a:r>
                      <a:endParaRPr lang="en-US" sz="1400" dirty="0"/>
                    </a:p>
                  </a:txBody>
                  <a:tcPr/>
                </a:tc>
                <a:tc>
                  <a:txBody>
                    <a:bodyPr/>
                    <a:lstStyle/>
                    <a:p>
                      <a:endParaRPr lang="en-US" sz="1400" dirty="0">
                        <a:solidFill>
                          <a:schemeClr val="tx1"/>
                        </a:solidFill>
                      </a:endParaRPr>
                    </a:p>
                  </a:txBody>
                  <a:tcPr>
                    <a:solidFill>
                      <a:schemeClr val="bg1"/>
                    </a:solidFill>
                  </a:tcPr>
                </a:tc>
                <a:tc>
                  <a:txBody>
                    <a:bodyPr/>
                    <a:lstStyle/>
                    <a:p>
                      <a:r>
                        <a:rPr lang="en-US" sz="1400" dirty="0" err="1" smtClean="0">
                          <a:solidFill>
                            <a:schemeClr val="tx1"/>
                          </a:solidFill>
                        </a:rPr>
                        <a:t>Rui</a:t>
                      </a:r>
                      <a:r>
                        <a:rPr lang="en-US" sz="1400" baseline="0" dirty="0" smtClean="0">
                          <a:solidFill>
                            <a:schemeClr val="tx1"/>
                          </a:solidFill>
                        </a:rPr>
                        <a:t> Yang</a:t>
                      </a:r>
                      <a:endParaRPr lang="en-US" sz="1400" dirty="0">
                        <a:solidFill>
                          <a:schemeClr val="tx1"/>
                        </a:solidFill>
                      </a:endParaRPr>
                    </a:p>
                  </a:txBody>
                  <a:tcPr/>
                </a:tc>
                <a:tc>
                  <a:txBody>
                    <a:bodyPr/>
                    <a:lstStyle/>
                    <a:p>
                      <a:r>
                        <a:rPr lang="en-US" sz="1400" dirty="0" err="1" smtClean="0">
                          <a:solidFill>
                            <a:schemeClr val="tx1"/>
                          </a:solidFill>
                        </a:rPr>
                        <a:t>Interdigital</a:t>
                      </a:r>
                      <a:endParaRPr lang="en-US" sz="1400" dirty="0">
                        <a:solidFill>
                          <a:schemeClr val="tx1"/>
                        </a:solidFill>
                      </a:endParaRPr>
                    </a:p>
                  </a:txBody>
                  <a:tcPr/>
                </a:tc>
              </a:tr>
              <a:tr h="292100">
                <a:tc>
                  <a:txBody>
                    <a:bodyPr/>
                    <a:lstStyle/>
                    <a:p>
                      <a:r>
                        <a:rPr lang="en-US" sz="1400" dirty="0" err="1" smtClean="0"/>
                        <a:t>Yonggang</a:t>
                      </a:r>
                      <a:r>
                        <a:rPr lang="en-US" sz="1400" dirty="0" smtClean="0"/>
                        <a:t> Fang</a:t>
                      </a:r>
                      <a:endParaRPr lang="en-US" sz="1400" dirty="0"/>
                    </a:p>
                  </a:txBody>
                  <a:tcPr/>
                </a:tc>
                <a:tc>
                  <a:txBody>
                    <a:bodyPr/>
                    <a:lstStyle/>
                    <a:p>
                      <a:r>
                        <a:rPr lang="en-US" sz="1400" dirty="0" smtClean="0"/>
                        <a:t>ZTE</a:t>
                      </a:r>
                      <a:endParaRPr lang="en-US" sz="1400" dirty="0"/>
                    </a:p>
                  </a:txBody>
                  <a:tcPr/>
                </a:tc>
                <a:tc>
                  <a:txBody>
                    <a:bodyPr/>
                    <a:lstStyle/>
                    <a:p>
                      <a:endParaRPr lang="en-US" sz="1400" dirty="0">
                        <a:solidFill>
                          <a:schemeClr val="tx1"/>
                        </a:solidFill>
                      </a:endParaRPr>
                    </a:p>
                  </a:txBody>
                  <a:tcPr>
                    <a:solidFill>
                      <a:schemeClr val="bg1"/>
                    </a:solidFill>
                  </a:tcPr>
                </a:tc>
                <a:tc>
                  <a:txBody>
                    <a:bodyPr/>
                    <a:lstStyle/>
                    <a:p>
                      <a:r>
                        <a:rPr lang="en-US" sz="1400" dirty="0" smtClean="0">
                          <a:solidFill>
                            <a:schemeClr val="tx1"/>
                          </a:solidFill>
                        </a:rPr>
                        <a:t>David</a:t>
                      </a:r>
                      <a:r>
                        <a:rPr lang="en-US" sz="1400" baseline="0" dirty="0" smtClean="0">
                          <a:solidFill>
                            <a:schemeClr val="tx1"/>
                          </a:solidFill>
                        </a:rPr>
                        <a:t> </a:t>
                      </a:r>
                      <a:r>
                        <a:rPr lang="en-US" sz="1400" baseline="0" dirty="0" err="1" smtClean="0">
                          <a:solidFill>
                            <a:schemeClr val="tx1"/>
                          </a:solidFill>
                        </a:rPr>
                        <a:t>Bagby</a:t>
                      </a:r>
                      <a:endParaRPr lang="en-US" sz="1400" dirty="0">
                        <a:solidFill>
                          <a:schemeClr val="tx1"/>
                        </a:solidFill>
                      </a:endParaRPr>
                    </a:p>
                  </a:txBody>
                  <a:tcPr/>
                </a:tc>
                <a:tc>
                  <a:txBody>
                    <a:bodyPr/>
                    <a:lstStyle/>
                    <a:p>
                      <a:r>
                        <a:rPr lang="en-US" sz="1400" dirty="0" smtClean="0">
                          <a:solidFill>
                            <a:schemeClr val="tx1"/>
                          </a:solidFill>
                        </a:rPr>
                        <a:t>Calypso</a:t>
                      </a:r>
                      <a:r>
                        <a:rPr lang="en-US" sz="1400" baseline="0" dirty="0" smtClean="0">
                          <a:solidFill>
                            <a:schemeClr val="tx1"/>
                          </a:solidFill>
                        </a:rPr>
                        <a:t> Ventures</a:t>
                      </a:r>
                      <a:endParaRPr lang="en-US" sz="1400" dirty="0">
                        <a:solidFill>
                          <a:schemeClr val="tx1"/>
                        </a:solidFill>
                      </a:endParaRPr>
                    </a:p>
                  </a:txBody>
                  <a:tcPr/>
                </a:tc>
              </a:tr>
              <a:tr h="292100">
                <a:tc>
                  <a:txBody>
                    <a:bodyPr/>
                    <a:lstStyle/>
                    <a:p>
                      <a:r>
                        <a:rPr lang="en-US" sz="1400" dirty="0" smtClean="0">
                          <a:solidFill>
                            <a:schemeClr val="tx1"/>
                          </a:solidFill>
                        </a:rPr>
                        <a:t>Liang</a:t>
                      </a:r>
                      <a:r>
                        <a:rPr lang="en-US" sz="1400" baseline="0" dirty="0" smtClean="0">
                          <a:solidFill>
                            <a:schemeClr val="tx1"/>
                          </a:solidFill>
                        </a:rPr>
                        <a:t> Jin</a:t>
                      </a:r>
                      <a:endParaRPr lang="en-US" sz="1400" dirty="0">
                        <a:solidFill>
                          <a:schemeClr val="tx1"/>
                        </a:solidFill>
                      </a:endParaRPr>
                    </a:p>
                  </a:txBody>
                  <a:tcPr/>
                </a:tc>
                <a:tc>
                  <a:txBody>
                    <a:bodyPr/>
                    <a:lstStyle/>
                    <a:p>
                      <a:r>
                        <a:rPr lang="en-US" sz="1400" dirty="0" smtClean="0">
                          <a:solidFill>
                            <a:schemeClr val="tx1"/>
                          </a:solidFill>
                        </a:rPr>
                        <a:t>Spirent</a:t>
                      </a:r>
                      <a:r>
                        <a:rPr lang="en-US" sz="1400" baseline="0" dirty="0" smtClean="0">
                          <a:solidFill>
                            <a:schemeClr val="tx1"/>
                          </a:solidFill>
                        </a:rPr>
                        <a:t> Comm.</a:t>
                      </a:r>
                      <a:endParaRPr lang="en-US" sz="1400" dirty="0">
                        <a:solidFill>
                          <a:schemeClr val="tx1"/>
                        </a:solidFill>
                      </a:endParaRPr>
                    </a:p>
                  </a:txBody>
                  <a:tcPr/>
                </a:tc>
                <a:tc>
                  <a:txBody>
                    <a:bodyPr/>
                    <a:lstStyle/>
                    <a:p>
                      <a:endParaRPr lang="en-US" sz="1400" dirty="0">
                        <a:solidFill>
                          <a:schemeClr val="tx1"/>
                        </a:solidFill>
                      </a:endParaRPr>
                    </a:p>
                  </a:txBody>
                  <a:tcPr>
                    <a:solidFill>
                      <a:schemeClr val="bg1"/>
                    </a:solidFill>
                  </a:tcPr>
                </a:tc>
                <a:tc>
                  <a:txBody>
                    <a:bodyPr/>
                    <a:lstStyle/>
                    <a:p>
                      <a:r>
                        <a:rPr lang="en-US" sz="1400" dirty="0" smtClean="0">
                          <a:solidFill>
                            <a:schemeClr val="tx1"/>
                          </a:solidFill>
                        </a:rPr>
                        <a:t>Yasushi</a:t>
                      </a:r>
                      <a:r>
                        <a:rPr lang="en-US" sz="1400" baseline="0" dirty="0" smtClean="0">
                          <a:solidFill>
                            <a:schemeClr val="tx1"/>
                          </a:solidFill>
                        </a:rPr>
                        <a:t> </a:t>
                      </a:r>
                      <a:r>
                        <a:rPr lang="en-US" sz="1400" baseline="0" dirty="0" err="1" smtClean="0">
                          <a:solidFill>
                            <a:schemeClr val="tx1"/>
                          </a:solidFill>
                        </a:rPr>
                        <a:t>Takatori</a:t>
                      </a:r>
                      <a:endParaRPr lang="en-US" sz="1400" dirty="0">
                        <a:solidFill>
                          <a:schemeClr val="tx1"/>
                        </a:solidFill>
                      </a:endParaRPr>
                    </a:p>
                  </a:txBody>
                  <a:tcPr/>
                </a:tc>
                <a:tc>
                  <a:txBody>
                    <a:bodyPr/>
                    <a:lstStyle/>
                    <a:p>
                      <a:r>
                        <a:rPr lang="en-US" sz="1400" dirty="0" smtClean="0">
                          <a:solidFill>
                            <a:schemeClr val="tx1"/>
                          </a:solidFill>
                        </a:rPr>
                        <a:t>NTT</a:t>
                      </a:r>
                      <a:endParaRPr lang="en-US" sz="1400" dirty="0">
                        <a:solidFill>
                          <a:schemeClr val="tx1"/>
                        </a:solidFill>
                      </a:endParaRPr>
                    </a:p>
                  </a:txBody>
                  <a:tcPr/>
                </a:tc>
              </a:tr>
              <a:tr h="292100">
                <a:tc>
                  <a:txBody>
                    <a:bodyPr/>
                    <a:lstStyle/>
                    <a:p>
                      <a:r>
                        <a:rPr lang="en-US" sz="1400" dirty="0" smtClean="0">
                          <a:solidFill>
                            <a:srgbClr val="000000"/>
                          </a:solidFill>
                        </a:rPr>
                        <a:t>Roger</a:t>
                      </a:r>
                      <a:r>
                        <a:rPr lang="en-US" sz="1400" baseline="0" dirty="0" smtClean="0">
                          <a:solidFill>
                            <a:srgbClr val="000000"/>
                          </a:solidFill>
                        </a:rPr>
                        <a:t> Marks</a:t>
                      </a:r>
                      <a:endParaRPr lang="en-US" sz="1400" dirty="0">
                        <a:solidFill>
                          <a:srgbClr val="000000"/>
                        </a:solidFill>
                      </a:endParaRPr>
                    </a:p>
                  </a:txBody>
                  <a:tcPr/>
                </a:tc>
                <a:tc>
                  <a:txBody>
                    <a:bodyPr/>
                    <a:lstStyle/>
                    <a:p>
                      <a:r>
                        <a:rPr lang="en-US" sz="1400" dirty="0" err="1" smtClean="0">
                          <a:solidFill>
                            <a:srgbClr val="000000"/>
                          </a:solidFill>
                        </a:rPr>
                        <a:t>EtherAirNet</a:t>
                      </a:r>
                      <a:r>
                        <a:rPr lang="en-US" sz="1400" dirty="0" smtClean="0">
                          <a:solidFill>
                            <a:srgbClr val="000000"/>
                          </a:solidFill>
                        </a:rPr>
                        <a:t> Assoc.</a:t>
                      </a:r>
                      <a:endParaRPr lang="en-US" sz="1400" dirty="0">
                        <a:solidFill>
                          <a:srgbClr val="000000"/>
                        </a:solidFill>
                      </a:endParaRPr>
                    </a:p>
                  </a:txBody>
                  <a:tcPr/>
                </a:tc>
                <a:tc>
                  <a:txBody>
                    <a:bodyPr/>
                    <a:lstStyle/>
                    <a:p>
                      <a:endParaRPr lang="en-US" sz="1400" dirty="0">
                        <a:solidFill>
                          <a:schemeClr val="tx1"/>
                        </a:solidFill>
                      </a:endParaRPr>
                    </a:p>
                  </a:txBody>
                  <a:tcPr>
                    <a:solidFill>
                      <a:schemeClr val="bg1"/>
                    </a:solidFill>
                  </a:tcPr>
                </a:tc>
                <a:tc>
                  <a:txBody>
                    <a:bodyPr/>
                    <a:lstStyle/>
                    <a:p>
                      <a:r>
                        <a:rPr lang="en-US" sz="1400" dirty="0" smtClean="0">
                          <a:solidFill>
                            <a:schemeClr val="tx1"/>
                          </a:solidFill>
                        </a:rPr>
                        <a:t>Your-Kwan</a:t>
                      </a:r>
                      <a:r>
                        <a:rPr lang="en-US" sz="1400" baseline="0" dirty="0" smtClean="0">
                          <a:solidFill>
                            <a:schemeClr val="tx1"/>
                          </a:solidFill>
                        </a:rPr>
                        <a:t> Kim</a:t>
                      </a:r>
                      <a:endParaRPr lang="en-US" sz="1400" dirty="0">
                        <a:solidFill>
                          <a:schemeClr val="tx1"/>
                        </a:solidFill>
                      </a:endParaRPr>
                    </a:p>
                  </a:txBody>
                  <a:tcPr/>
                </a:tc>
                <a:tc>
                  <a:txBody>
                    <a:bodyPr/>
                    <a:lstStyle/>
                    <a:p>
                      <a:r>
                        <a:rPr lang="en-US" sz="1400" dirty="0" smtClean="0">
                          <a:solidFill>
                            <a:schemeClr val="tx1"/>
                          </a:solidFill>
                        </a:rPr>
                        <a:t>Catholic</a:t>
                      </a:r>
                      <a:r>
                        <a:rPr lang="en-US" sz="1400" baseline="0" dirty="0" smtClean="0">
                          <a:solidFill>
                            <a:schemeClr val="tx1"/>
                          </a:solidFill>
                        </a:rPr>
                        <a:t> Univ. Korea</a:t>
                      </a:r>
                      <a:endParaRPr lang="en-US" sz="1400" dirty="0">
                        <a:solidFill>
                          <a:schemeClr val="tx1"/>
                        </a:solidFill>
                      </a:endParaRPr>
                    </a:p>
                  </a:txBody>
                  <a:tcPr/>
                </a:tc>
              </a:tr>
              <a:tr h="292100">
                <a:tc>
                  <a:txBody>
                    <a:bodyPr/>
                    <a:lstStyle/>
                    <a:p>
                      <a:r>
                        <a:rPr lang="en-US" sz="1400" dirty="0" smtClean="0">
                          <a:solidFill>
                            <a:srgbClr val="000000"/>
                          </a:solidFill>
                        </a:rPr>
                        <a:t>Huang</a:t>
                      </a:r>
                      <a:r>
                        <a:rPr lang="en-US" sz="1400" baseline="0" dirty="0" smtClean="0">
                          <a:solidFill>
                            <a:srgbClr val="000000"/>
                          </a:solidFill>
                        </a:rPr>
                        <a:t> He</a:t>
                      </a:r>
                      <a:endParaRPr lang="en-US" sz="1400" dirty="0">
                        <a:solidFill>
                          <a:srgbClr val="000000"/>
                        </a:solidFill>
                      </a:endParaRPr>
                    </a:p>
                  </a:txBody>
                  <a:tcPr/>
                </a:tc>
                <a:tc>
                  <a:txBody>
                    <a:bodyPr/>
                    <a:lstStyle/>
                    <a:p>
                      <a:r>
                        <a:rPr lang="en-US" sz="1400" dirty="0" smtClean="0">
                          <a:solidFill>
                            <a:srgbClr val="000000"/>
                          </a:solidFill>
                        </a:rPr>
                        <a:t>ZTE</a:t>
                      </a:r>
                      <a:endParaRPr lang="en-US" sz="1400" dirty="0">
                        <a:solidFill>
                          <a:srgbClr val="000000"/>
                        </a:solidFill>
                      </a:endParaRPr>
                    </a:p>
                  </a:txBody>
                  <a:tcPr/>
                </a:tc>
                <a:tc>
                  <a:txBody>
                    <a:bodyPr/>
                    <a:lstStyle/>
                    <a:p>
                      <a:endParaRPr lang="en-US" sz="1400" dirty="0">
                        <a:solidFill>
                          <a:schemeClr val="tx1"/>
                        </a:solidFill>
                      </a:endParaRPr>
                    </a:p>
                  </a:txBody>
                  <a:tcPr>
                    <a:solidFill>
                      <a:schemeClr val="bg1"/>
                    </a:solidFill>
                  </a:tcPr>
                </a:tc>
                <a:tc>
                  <a:txBody>
                    <a:bodyPr/>
                    <a:lstStyle/>
                    <a:p>
                      <a:r>
                        <a:rPr lang="en-US" sz="1400" dirty="0" smtClean="0">
                          <a:solidFill>
                            <a:srgbClr val="000000"/>
                          </a:solidFill>
                        </a:rPr>
                        <a:t>Wang </a:t>
                      </a:r>
                      <a:r>
                        <a:rPr lang="en-US" sz="1400" dirty="0" err="1" smtClean="0">
                          <a:solidFill>
                            <a:srgbClr val="000000"/>
                          </a:solidFill>
                        </a:rPr>
                        <a:t>Hao</a:t>
                      </a:r>
                      <a:endParaRPr lang="en-US" sz="1400" dirty="0">
                        <a:solidFill>
                          <a:srgbClr val="000000"/>
                        </a:solidFill>
                      </a:endParaRPr>
                    </a:p>
                  </a:txBody>
                  <a:tcPr/>
                </a:tc>
                <a:tc>
                  <a:txBody>
                    <a:bodyPr/>
                    <a:lstStyle/>
                    <a:p>
                      <a:r>
                        <a:rPr lang="en-US" sz="1400" dirty="0" smtClean="0">
                          <a:solidFill>
                            <a:srgbClr val="000000"/>
                          </a:solidFill>
                        </a:rPr>
                        <a:t>Fujitsu</a:t>
                      </a:r>
                      <a:endParaRPr lang="en-US" sz="1400" dirty="0">
                        <a:solidFill>
                          <a:srgbClr val="000000"/>
                        </a:solidFill>
                      </a:endParaRPr>
                    </a:p>
                  </a:txBody>
                  <a:tcPr/>
                </a:tc>
              </a:tr>
              <a:tr h="292100">
                <a:tc>
                  <a:txBody>
                    <a:bodyPr/>
                    <a:lstStyle/>
                    <a:p>
                      <a:r>
                        <a:rPr lang="en-US" sz="1400" smtClean="0">
                          <a:solidFill>
                            <a:srgbClr val="000000"/>
                          </a:solidFill>
                        </a:rPr>
                        <a:t>Joseph </a:t>
                      </a:r>
                      <a:r>
                        <a:rPr lang="en-US" sz="1400" dirty="0" smtClean="0">
                          <a:solidFill>
                            <a:srgbClr val="000000"/>
                          </a:solidFill>
                        </a:rPr>
                        <a:t>Levy</a:t>
                      </a:r>
                      <a:endParaRPr lang="en-US" sz="1400" dirty="0">
                        <a:solidFill>
                          <a:srgbClr val="000000"/>
                        </a:solidFill>
                      </a:endParaRPr>
                    </a:p>
                  </a:txBody>
                  <a:tcPr/>
                </a:tc>
                <a:tc>
                  <a:txBody>
                    <a:bodyPr/>
                    <a:lstStyle/>
                    <a:p>
                      <a:r>
                        <a:rPr lang="en-US" sz="1400" dirty="0" err="1" smtClean="0">
                          <a:solidFill>
                            <a:srgbClr val="000000"/>
                          </a:solidFill>
                        </a:rPr>
                        <a:t>Interdigital</a:t>
                      </a:r>
                      <a:endParaRPr lang="en-US" sz="1400" dirty="0">
                        <a:solidFill>
                          <a:srgbClr val="000000"/>
                        </a:solidFill>
                      </a:endParaRPr>
                    </a:p>
                  </a:txBody>
                  <a:tcPr/>
                </a:tc>
                <a:tc>
                  <a:txBody>
                    <a:bodyPr/>
                    <a:lstStyle/>
                    <a:p>
                      <a:endParaRPr lang="en-US" sz="1400" dirty="0">
                        <a:solidFill>
                          <a:schemeClr val="tx1"/>
                        </a:solidFill>
                      </a:endParaRPr>
                    </a:p>
                  </a:txBody>
                  <a:tcPr>
                    <a:solidFill>
                      <a:schemeClr val="bg1"/>
                    </a:solidFill>
                  </a:tcPr>
                </a:tc>
                <a:tc>
                  <a:txBody>
                    <a:bodyPr/>
                    <a:lstStyle/>
                    <a:p>
                      <a:endParaRPr lang="en-US" sz="1400" dirty="0">
                        <a:solidFill>
                          <a:srgbClr val="000000"/>
                        </a:solidFill>
                      </a:endParaRPr>
                    </a:p>
                  </a:txBody>
                  <a:tcPr/>
                </a:tc>
                <a:tc>
                  <a:txBody>
                    <a:bodyPr/>
                    <a:lstStyle/>
                    <a:p>
                      <a:endParaRPr lang="en-US" sz="1400" dirty="0">
                        <a:solidFill>
                          <a:srgbClr val="000000"/>
                        </a:solidFill>
                      </a:endParaRPr>
                    </a:p>
                  </a:txBody>
                  <a:tcPr/>
                </a:tc>
              </a:tr>
            </a:tbl>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smtClean="0"/>
              <a:t>Call for Potentially Essential Patents</a:t>
            </a:r>
          </a:p>
        </p:txBody>
      </p:sp>
      <p:sp>
        <p:nvSpPr>
          <p:cNvPr id="10243" name="Rectangle 1027"/>
          <p:cNvSpPr>
            <a:spLocks noGrp="1" noChangeArrowheads="1"/>
          </p:cNvSpPr>
          <p:nvPr>
            <p:ph type="body" idx="1"/>
          </p:nvPr>
        </p:nvSpPr>
        <p:spPr>
          <a:xfrm>
            <a:off x="457200" y="1524000"/>
            <a:ext cx="8229600" cy="4602163"/>
          </a:xfrm>
        </p:spPr>
        <p:txBody>
          <a:bodyPr>
            <a:normAutofit fontScale="85000" lnSpcReduction="20000"/>
          </a:bodyPr>
          <a:lstStyle/>
          <a:p>
            <a:r>
              <a:rPr lang="en-US" altLang="en-US" dirty="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en-US" dirty="0" smtClean="0"/>
              <a:t>Either speak up now or</a:t>
            </a:r>
          </a:p>
          <a:p>
            <a:pPr lvl="1"/>
            <a:r>
              <a:rPr lang="en-US" altLang="en-US" dirty="0" smtClean="0"/>
              <a:t>Provide the chair of this group with the identity of the holder(s) of any and all such claims as soon as possible or</a:t>
            </a:r>
          </a:p>
          <a:p>
            <a:pPr lvl="1"/>
            <a:r>
              <a:rPr lang="en-US" altLang="en-US" dirty="0" smtClean="0"/>
              <a:t>Cause an LOA to be submitted</a:t>
            </a:r>
          </a:p>
          <a:p>
            <a:pPr marL="457200" lvl="1" indent="0">
              <a:buNone/>
            </a:pPr>
            <a:endParaRPr lang="en-US" altLang="en-US" dirty="0" smtClean="0"/>
          </a:p>
          <a:p>
            <a:r>
              <a:rPr lang="en-US" altLang="en-US" dirty="0"/>
              <a:t> </a:t>
            </a:r>
            <a:r>
              <a:rPr lang="en-US" altLang="en-US" dirty="0" smtClean="0"/>
              <a:t> Nothing brought up.</a:t>
            </a:r>
          </a:p>
        </p:txBody>
      </p:sp>
    </p:spTree>
    <p:extLst>
      <p:ext uri="{BB962C8B-B14F-4D97-AF65-F5344CB8AC3E}">
        <p14:creationId xmlns:p14="http://schemas.microsoft.com/office/powerpoint/2010/main" val="1702481400"/>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r>
              <a:rPr lang="en-US" dirty="0" smtClean="0"/>
              <a:t>Agenda for November 2015 F2F</a:t>
            </a:r>
          </a:p>
        </p:txBody>
      </p:sp>
      <p:sp>
        <p:nvSpPr>
          <p:cNvPr id="3" name="Content Placeholder 2"/>
          <p:cNvSpPr>
            <a:spLocks noGrp="1"/>
          </p:cNvSpPr>
          <p:nvPr>
            <p:ph idx="1"/>
          </p:nvPr>
        </p:nvSpPr>
        <p:spPr>
          <a:xfrm>
            <a:off x="457200" y="1447800"/>
            <a:ext cx="8229600" cy="4800600"/>
          </a:xfrm>
        </p:spPr>
        <p:txBody>
          <a:bodyPr>
            <a:normAutofit fontScale="40000" lnSpcReduction="20000"/>
          </a:bodyPr>
          <a:lstStyle/>
          <a:p>
            <a:r>
              <a:rPr lang="en-US" dirty="0" smtClean="0"/>
              <a:t>Review of minutes</a:t>
            </a:r>
          </a:p>
          <a:p>
            <a:pPr lvl="1"/>
            <a:r>
              <a:rPr lang="en-US" dirty="0">
                <a:hlinkClick r:id="rId2"/>
              </a:rPr>
              <a:t>https://mentor.ieee.org/omniran/dcn/15/omniran-15-0047-00-00TG-sept-2015-f2f-meeting-</a:t>
            </a:r>
            <a:r>
              <a:rPr lang="en-US" dirty="0" smtClean="0">
                <a:hlinkClick r:id="rId2"/>
              </a:rPr>
              <a:t>minutes.docx</a:t>
            </a:r>
            <a:endParaRPr lang="en-US" dirty="0" smtClean="0"/>
          </a:p>
          <a:p>
            <a:pPr lvl="1"/>
            <a:r>
              <a:rPr lang="en-US" dirty="0">
                <a:hlinkClick r:id="rId3"/>
              </a:rPr>
              <a:t>https://mentor.ieee.org/omniran/dcn/15/omniran-15-0050-00-00TG-sept-29th-2015-confcall-</a:t>
            </a:r>
            <a:r>
              <a:rPr lang="en-US" dirty="0" smtClean="0">
                <a:hlinkClick r:id="rId3"/>
              </a:rPr>
              <a:t>minutes.docx</a:t>
            </a:r>
            <a:endParaRPr lang="en-US" dirty="0" smtClean="0"/>
          </a:p>
          <a:p>
            <a:r>
              <a:rPr lang="en-US" dirty="0" smtClean="0"/>
              <a:t>Reports</a:t>
            </a:r>
          </a:p>
          <a:p>
            <a:pPr lvl="1"/>
            <a:r>
              <a:rPr lang="en-US" dirty="0" smtClean="0"/>
              <a:t>802.11 as component for 5G</a:t>
            </a:r>
          </a:p>
          <a:p>
            <a:r>
              <a:rPr lang="en-US" dirty="0" smtClean="0"/>
              <a:t>Review of 802.1CF editor’s draft</a:t>
            </a:r>
          </a:p>
          <a:p>
            <a:pPr lvl="1"/>
            <a:r>
              <a:rPr lang="en-US" dirty="0">
                <a:hlinkClick r:id="rId4"/>
              </a:rPr>
              <a:t>https://mentor.ieee.org/omniran/dcn/15/omniran-15-0035-02-CF00-cf-text-</a:t>
            </a:r>
            <a:r>
              <a:rPr lang="en-US" dirty="0" smtClean="0">
                <a:hlinkClick r:id="rId4"/>
              </a:rPr>
              <a:t>review.pdf</a:t>
            </a:r>
            <a:endParaRPr lang="en-US" dirty="0" smtClean="0"/>
          </a:p>
          <a:p>
            <a:pPr lvl="1"/>
            <a:r>
              <a:rPr lang="en-US" dirty="0" smtClean="0"/>
              <a:t>Comment resolution</a:t>
            </a:r>
          </a:p>
          <a:p>
            <a:pPr lvl="2"/>
            <a:r>
              <a:rPr lang="en-US" i="1" dirty="0" smtClean="0"/>
              <a:t>Contribution pending</a:t>
            </a:r>
          </a:p>
          <a:p>
            <a:r>
              <a:rPr lang="en-US" dirty="0" smtClean="0"/>
              <a:t>New P802.1CF contributions</a:t>
            </a:r>
          </a:p>
          <a:p>
            <a:pPr lvl="1"/>
            <a:r>
              <a:rPr lang="en-US" dirty="0" smtClean="0"/>
              <a:t>Network Reference Model</a:t>
            </a:r>
          </a:p>
          <a:p>
            <a:pPr lvl="2"/>
            <a:r>
              <a:rPr lang="en-US" dirty="0">
                <a:hlinkClick r:id="rId5"/>
              </a:rPr>
              <a:t>https://mentor.ieee.org/omniran/dcn/15/omniran-15-0053-00-CF00-some-detailed-information-for-network-reference-</a:t>
            </a:r>
            <a:r>
              <a:rPr lang="en-US" dirty="0" smtClean="0">
                <a:hlinkClick r:id="rId5"/>
              </a:rPr>
              <a:t>model.pptx</a:t>
            </a:r>
            <a:endParaRPr lang="en-US" dirty="0" smtClean="0"/>
          </a:p>
          <a:p>
            <a:pPr lvl="1"/>
            <a:r>
              <a:rPr lang="en-US" dirty="0" smtClean="0"/>
              <a:t>Access network setup</a:t>
            </a:r>
          </a:p>
          <a:p>
            <a:pPr lvl="2"/>
            <a:r>
              <a:rPr lang="en-US" dirty="0">
                <a:hlinkClick r:id="rId6"/>
              </a:rPr>
              <a:t>https://</a:t>
            </a:r>
            <a:r>
              <a:rPr lang="en-US" dirty="0" err="1">
                <a:hlinkClick r:id="rId6"/>
              </a:rPr>
              <a:t>mentor.ieee.org</a:t>
            </a:r>
            <a:r>
              <a:rPr lang="en-US" dirty="0">
                <a:hlinkClick r:id="rId6"/>
              </a:rPr>
              <a:t>/</a:t>
            </a:r>
            <a:r>
              <a:rPr lang="en-US" dirty="0" err="1">
                <a:hlinkClick r:id="rId6"/>
              </a:rPr>
              <a:t>omniran</a:t>
            </a:r>
            <a:r>
              <a:rPr lang="en-US" dirty="0">
                <a:hlinkClick r:id="rId6"/>
              </a:rPr>
              <a:t>/</a:t>
            </a:r>
            <a:r>
              <a:rPr lang="en-US" dirty="0" err="1">
                <a:hlinkClick r:id="rId6"/>
              </a:rPr>
              <a:t>dcn</a:t>
            </a:r>
            <a:r>
              <a:rPr lang="en-US" dirty="0">
                <a:hlinkClick r:id="rId6"/>
              </a:rPr>
              <a:t>/15/omniran-15-0042-01-CF00-an-setup-over-unlicensed-band.docx</a:t>
            </a:r>
            <a:endParaRPr lang="en-US" dirty="0" smtClean="0"/>
          </a:p>
          <a:p>
            <a:pPr lvl="1"/>
            <a:r>
              <a:rPr lang="en-US" dirty="0" smtClean="0"/>
              <a:t>Data path</a:t>
            </a:r>
          </a:p>
          <a:p>
            <a:pPr lvl="2"/>
            <a:r>
              <a:rPr lang="en-US" dirty="0">
                <a:hlinkClick r:id="rId7"/>
              </a:rPr>
              <a:t>https://mentor.ieee.org/omniran/dcn/15/omniran-15-0002-02-CF00-key-concepts-of-data-</a:t>
            </a:r>
            <a:r>
              <a:rPr lang="en-US" dirty="0" smtClean="0">
                <a:hlinkClick r:id="rId7"/>
              </a:rPr>
              <a:t>path.pptx</a:t>
            </a:r>
            <a:endParaRPr lang="en-US" dirty="0" smtClean="0"/>
          </a:p>
          <a:p>
            <a:pPr lvl="2">
              <a:spcBef>
                <a:spcPts val="0"/>
              </a:spcBef>
            </a:pPr>
            <a:r>
              <a:rPr lang="en-US" dirty="0">
                <a:hlinkClick r:id="rId8"/>
              </a:rPr>
              <a:t>https://mentor.ieee.org/omniran/dcn/15/omniran-15-0055-00-CF00-data-path-functional-description.docx</a:t>
            </a:r>
            <a:endParaRPr lang="en-US" i="1" dirty="0"/>
          </a:p>
          <a:p>
            <a:pPr lvl="1"/>
            <a:r>
              <a:rPr lang="en-US" dirty="0" smtClean="0"/>
              <a:t>Fault </a:t>
            </a:r>
            <a:r>
              <a:rPr lang="en-US" dirty="0"/>
              <a:t>Diagnosis and </a:t>
            </a:r>
            <a:r>
              <a:rPr lang="en-US" dirty="0" smtClean="0"/>
              <a:t>Maintenance</a:t>
            </a:r>
          </a:p>
          <a:p>
            <a:pPr lvl="2">
              <a:spcBef>
                <a:spcPts val="0"/>
              </a:spcBef>
            </a:pPr>
            <a:r>
              <a:rPr lang="en-US" dirty="0">
                <a:hlinkClick r:id="rId9"/>
              </a:rPr>
              <a:t>https://mentor.ieee.org/omniran/dcn/15/omniran-15-0052-00-CF00-fault-diagnosis-and-maintenance.pptx</a:t>
            </a:r>
            <a:endParaRPr lang="en-US" dirty="0"/>
          </a:p>
          <a:p>
            <a:r>
              <a:rPr lang="en-US" dirty="0" smtClean="0"/>
              <a:t>Wi</a:t>
            </a:r>
            <a:r>
              <a:rPr lang="en-US" dirty="0" smtClean="0"/>
              <a:t>-Fi as component of 5G within the scope of P802.1CF</a:t>
            </a:r>
          </a:p>
          <a:p>
            <a:pPr lvl="1"/>
            <a:r>
              <a:rPr lang="en-US" dirty="0"/>
              <a:t>P802.1CF within the scope of 5G</a:t>
            </a:r>
          </a:p>
          <a:p>
            <a:pPr lvl="2"/>
            <a:r>
              <a:rPr lang="en-US" dirty="0">
                <a:hlinkClick r:id="rId10"/>
              </a:rPr>
              <a:t>https://mentor.ieee.org/omniran/dcn/15/omniran-15-0054-00-CF00-5g-scope-and-</a:t>
            </a:r>
            <a:r>
              <a:rPr lang="en-US" dirty="0" smtClean="0">
                <a:hlinkClick r:id="rId10"/>
              </a:rPr>
              <a:t>requirements.pptx</a:t>
            </a:r>
            <a:endParaRPr lang="en-US" dirty="0" smtClean="0"/>
          </a:p>
          <a:p>
            <a:r>
              <a:rPr lang="en-US" dirty="0" smtClean="0"/>
              <a:t>Project planning</a:t>
            </a:r>
          </a:p>
          <a:p>
            <a:r>
              <a:rPr lang="en-US" dirty="0" smtClean="0"/>
              <a:t>Publicity activities</a:t>
            </a:r>
          </a:p>
          <a:p>
            <a:r>
              <a:rPr lang="en-US" dirty="0" smtClean="0"/>
              <a:t>Status report to IEEE 802 WGs</a:t>
            </a:r>
          </a:p>
          <a:p>
            <a:r>
              <a:rPr lang="en-US" dirty="0" smtClean="0"/>
              <a:t>AOB</a:t>
            </a:r>
          </a:p>
          <a:p>
            <a:pPr lvl="2"/>
            <a:endParaRPr lang="en-US" dirty="0"/>
          </a:p>
        </p:txBody>
      </p:sp>
    </p:spTree>
    <p:extLst>
      <p:ext uri="{BB962C8B-B14F-4D97-AF65-F5344CB8AC3E}">
        <p14:creationId xmlns:p14="http://schemas.microsoft.com/office/powerpoint/2010/main" val="32942897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dirty="0" smtClean="0"/>
              <a:t>Schedule for November 2015 F2F</a:t>
            </a:r>
          </a:p>
        </p:txBody>
      </p:sp>
      <p:sp>
        <p:nvSpPr>
          <p:cNvPr id="3" name="Content Placeholder 2"/>
          <p:cNvSpPr>
            <a:spLocks noGrp="1"/>
          </p:cNvSpPr>
          <p:nvPr>
            <p:ph idx="1"/>
          </p:nvPr>
        </p:nvSpPr>
        <p:spPr>
          <a:xfrm>
            <a:off x="457200" y="990600"/>
            <a:ext cx="8229600" cy="5638800"/>
          </a:xfrm>
        </p:spPr>
        <p:txBody>
          <a:bodyPr>
            <a:normAutofit fontScale="47500" lnSpcReduction="20000"/>
          </a:bodyPr>
          <a:lstStyle/>
          <a:p>
            <a:pPr marL="0" indent="0">
              <a:spcBef>
                <a:spcPts val="0"/>
              </a:spcBef>
              <a:buNone/>
            </a:pPr>
            <a:r>
              <a:rPr lang="en-US" i="1" dirty="0" smtClean="0"/>
              <a:t>Monday</a:t>
            </a:r>
          </a:p>
          <a:p>
            <a:pPr>
              <a:spcBef>
                <a:spcPts val="0"/>
              </a:spcBef>
            </a:pPr>
            <a:r>
              <a:rPr lang="en-US" dirty="0" smtClean="0"/>
              <a:t>Review of minutes</a:t>
            </a:r>
          </a:p>
          <a:p>
            <a:pPr lvl="1">
              <a:spcBef>
                <a:spcPts val="0"/>
              </a:spcBef>
            </a:pPr>
            <a:r>
              <a:rPr lang="en-US" dirty="0">
                <a:hlinkClick r:id="rId2"/>
              </a:rPr>
              <a:t>https://mentor.ieee.org/omniran/dcn/15/omniran-15-0047-00-00TG-sept-2015-f2f-meeting-</a:t>
            </a:r>
            <a:r>
              <a:rPr lang="en-US" dirty="0" smtClean="0">
                <a:hlinkClick r:id="rId2"/>
              </a:rPr>
              <a:t>minutes.docx</a:t>
            </a:r>
            <a:endParaRPr lang="en-US" dirty="0" smtClean="0"/>
          </a:p>
          <a:p>
            <a:pPr lvl="1">
              <a:spcBef>
                <a:spcPts val="0"/>
              </a:spcBef>
            </a:pPr>
            <a:r>
              <a:rPr lang="en-US" dirty="0">
                <a:hlinkClick r:id="rId3"/>
              </a:rPr>
              <a:t>https://mentor.ieee.org/omniran/dcn/15/omniran-15-0050-00-00TG-sept-29th-2015-confcall-</a:t>
            </a:r>
            <a:r>
              <a:rPr lang="en-US" dirty="0" smtClean="0">
                <a:hlinkClick r:id="rId3"/>
              </a:rPr>
              <a:t>minutes.docx</a:t>
            </a:r>
            <a:endParaRPr lang="en-US" dirty="0" smtClean="0"/>
          </a:p>
          <a:p>
            <a:pPr>
              <a:spcBef>
                <a:spcPts val="0"/>
              </a:spcBef>
            </a:pPr>
            <a:r>
              <a:rPr lang="en-US" dirty="0" smtClean="0"/>
              <a:t>Reports</a:t>
            </a:r>
          </a:p>
          <a:p>
            <a:pPr lvl="1">
              <a:spcBef>
                <a:spcPts val="0"/>
              </a:spcBef>
            </a:pPr>
            <a:r>
              <a:rPr lang="en-US" dirty="0" smtClean="0"/>
              <a:t>802.11 as component for 5G</a:t>
            </a:r>
          </a:p>
          <a:p>
            <a:pPr lvl="1">
              <a:spcBef>
                <a:spcPts val="0"/>
              </a:spcBef>
            </a:pPr>
            <a:r>
              <a:rPr lang="en-US" dirty="0" smtClean="0"/>
              <a:t>New edition </a:t>
            </a:r>
            <a:r>
              <a:rPr lang="en-US" dirty="0" err="1" smtClean="0"/>
              <a:t>cf</a:t>
            </a:r>
            <a:r>
              <a:rPr lang="en-US" dirty="0" smtClean="0"/>
              <a:t>-text-review</a:t>
            </a:r>
          </a:p>
          <a:p>
            <a:pPr>
              <a:spcBef>
                <a:spcPts val="0"/>
              </a:spcBef>
            </a:pPr>
            <a:r>
              <a:rPr lang="en-US" dirty="0" smtClean="0"/>
              <a:t>New P802.1CF contributions</a:t>
            </a:r>
          </a:p>
          <a:p>
            <a:pPr lvl="1">
              <a:spcBef>
                <a:spcPts val="0"/>
              </a:spcBef>
            </a:pPr>
            <a:r>
              <a:rPr lang="en-US" dirty="0" smtClean="0"/>
              <a:t>Network Reference Model</a:t>
            </a:r>
          </a:p>
          <a:p>
            <a:pPr lvl="2">
              <a:spcBef>
                <a:spcPts val="0"/>
              </a:spcBef>
            </a:pPr>
            <a:r>
              <a:rPr lang="en-US" dirty="0">
                <a:hlinkClick r:id="rId4"/>
              </a:rPr>
              <a:t>https://mentor.ieee.org/omniran/dcn/15/omniran-15-0053-00-CF00-some-detailed-information-for-network-reference-</a:t>
            </a:r>
            <a:r>
              <a:rPr lang="en-US" dirty="0" smtClean="0">
                <a:hlinkClick r:id="rId4"/>
              </a:rPr>
              <a:t>model.pptx</a:t>
            </a:r>
            <a:endParaRPr lang="en-US" dirty="0" smtClean="0"/>
          </a:p>
          <a:p>
            <a:pPr marL="0" indent="0">
              <a:spcBef>
                <a:spcPts val="0"/>
              </a:spcBef>
              <a:buNone/>
            </a:pPr>
            <a:r>
              <a:rPr lang="en-US" i="1" dirty="0" smtClean="0"/>
              <a:t>Tuesday</a:t>
            </a:r>
          </a:p>
          <a:p>
            <a:pPr>
              <a:spcBef>
                <a:spcPts val="0"/>
              </a:spcBef>
            </a:pPr>
            <a:r>
              <a:rPr lang="en-US" dirty="0" smtClean="0"/>
              <a:t>Wi-Fi as component of 5G within the scope of P802.1CF</a:t>
            </a:r>
          </a:p>
          <a:p>
            <a:pPr lvl="1">
              <a:spcBef>
                <a:spcPts val="0"/>
              </a:spcBef>
            </a:pPr>
            <a:r>
              <a:rPr lang="en-US" dirty="0" smtClean="0"/>
              <a:t>P802.1CF within the scope of 5G</a:t>
            </a:r>
          </a:p>
          <a:p>
            <a:pPr lvl="2">
              <a:spcBef>
                <a:spcPts val="0"/>
              </a:spcBef>
            </a:pPr>
            <a:r>
              <a:rPr lang="en-US" dirty="0">
                <a:hlinkClick r:id="rId5"/>
              </a:rPr>
              <a:t>https://mentor.ieee.org/omniran/dcn/15/omniran-15-0054-00-CF00-5g-scope-and-</a:t>
            </a:r>
            <a:r>
              <a:rPr lang="en-US" dirty="0" smtClean="0">
                <a:hlinkClick r:id="rId5"/>
              </a:rPr>
              <a:t>requirements.pptx</a:t>
            </a:r>
            <a:endParaRPr lang="en-US" dirty="0"/>
          </a:p>
          <a:p>
            <a:pPr marL="0" indent="0">
              <a:spcBef>
                <a:spcPts val="0"/>
              </a:spcBef>
              <a:buNone/>
            </a:pPr>
            <a:r>
              <a:rPr lang="en-US" i="1" dirty="0" smtClean="0"/>
              <a:t>Wednesday</a:t>
            </a:r>
            <a:endParaRPr lang="en-US" dirty="0" smtClean="0"/>
          </a:p>
          <a:p>
            <a:pPr lvl="1">
              <a:spcBef>
                <a:spcPts val="0"/>
              </a:spcBef>
            </a:pPr>
            <a:r>
              <a:rPr lang="en-US" dirty="0"/>
              <a:t>Access network setup</a:t>
            </a:r>
          </a:p>
          <a:p>
            <a:pPr lvl="2">
              <a:spcBef>
                <a:spcPts val="0"/>
              </a:spcBef>
            </a:pPr>
            <a:r>
              <a:rPr lang="en-US" dirty="0">
                <a:hlinkClick r:id="rId6"/>
              </a:rPr>
              <a:t>https://mentor.ieee.org/omniran/dcn/15/omniran-15-0042-01-CF00-an-setup-over-unlicensed-band.docx</a:t>
            </a:r>
            <a:endParaRPr lang="en-US" dirty="0"/>
          </a:p>
          <a:p>
            <a:pPr lvl="1">
              <a:spcBef>
                <a:spcPts val="0"/>
              </a:spcBef>
            </a:pPr>
            <a:r>
              <a:rPr lang="en-US" dirty="0" smtClean="0"/>
              <a:t>Data path</a:t>
            </a:r>
          </a:p>
          <a:p>
            <a:pPr lvl="2">
              <a:spcBef>
                <a:spcPts val="0"/>
              </a:spcBef>
            </a:pPr>
            <a:r>
              <a:rPr lang="en-US" dirty="0">
                <a:hlinkClick r:id="rId7"/>
              </a:rPr>
              <a:t>https://mentor.ieee.org/omniran/dcn/15/omniran-15-0002-02-CF00-key-concepts-of-data-</a:t>
            </a:r>
            <a:r>
              <a:rPr lang="en-US" dirty="0" smtClean="0">
                <a:hlinkClick r:id="rId7"/>
              </a:rPr>
              <a:t>path.pptx</a:t>
            </a:r>
            <a:endParaRPr lang="en-US" dirty="0" smtClean="0"/>
          </a:p>
          <a:p>
            <a:pPr lvl="2">
              <a:spcBef>
                <a:spcPts val="0"/>
              </a:spcBef>
            </a:pPr>
            <a:r>
              <a:rPr lang="en-US" dirty="0" smtClean="0">
                <a:hlinkClick r:id="rId8"/>
              </a:rPr>
              <a:t>https</a:t>
            </a:r>
            <a:r>
              <a:rPr lang="en-US" dirty="0">
                <a:hlinkClick r:id="rId8"/>
              </a:rPr>
              <a:t>://mentor.ieee.org/omniran/dcn/15/omniran-15-0055-00-CF00-data-path-functional-</a:t>
            </a:r>
            <a:r>
              <a:rPr lang="en-US" dirty="0" smtClean="0">
                <a:hlinkClick r:id="rId8"/>
              </a:rPr>
              <a:t>description.docx</a:t>
            </a:r>
            <a:endParaRPr lang="en-US" i="1" dirty="0" smtClean="0"/>
          </a:p>
          <a:p>
            <a:pPr lvl="1">
              <a:spcBef>
                <a:spcPts val="0"/>
              </a:spcBef>
            </a:pPr>
            <a:r>
              <a:rPr lang="en-US" dirty="0" smtClean="0"/>
              <a:t>Fault </a:t>
            </a:r>
            <a:r>
              <a:rPr lang="en-US" dirty="0"/>
              <a:t>Diagnosis and </a:t>
            </a:r>
            <a:r>
              <a:rPr lang="en-US" dirty="0" smtClean="0"/>
              <a:t>Maintenance</a:t>
            </a:r>
          </a:p>
          <a:p>
            <a:pPr lvl="2">
              <a:spcBef>
                <a:spcPts val="0"/>
              </a:spcBef>
            </a:pPr>
            <a:r>
              <a:rPr lang="en-US" dirty="0">
                <a:hlinkClick r:id="rId9"/>
              </a:rPr>
              <a:t>https://mentor.ieee.org/omniran/dcn/15/omniran-15-0052-00-CF00-fault-diagnosis-and-</a:t>
            </a:r>
            <a:r>
              <a:rPr lang="en-US" dirty="0" smtClean="0">
                <a:hlinkClick r:id="rId9"/>
              </a:rPr>
              <a:t>maintenance.pptx</a:t>
            </a:r>
            <a:endParaRPr lang="en-US" dirty="0" smtClean="0"/>
          </a:p>
          <a:p>
            <a:pPr marL="0" indent="0">
              <a:spcBef>
                <a:spcPts val="0"/>
              </a:spcBef>
              <a:buNone/>
            </a:pPr>
            <a:r>
              <a:rPr lang="en-US" i="1" dirty="0" smtClean="0"/>
              <a:t>Thursday</a:t>
            </a:r>
            <a:endParaRPr lang="en-US" i="1" dirty="0" smtClean="0"/>
          </a:p>
          <a:p>
            <a:pPr>
              <a:spcBef>
                <a:spcPts val="0"/>
              </a:spcBef>
            </a:pPr>
            <a:r>
              <a:rPr lang="en-US" dirty="0" smtClean="0"/>
              <a:t>Review of 802.1CF editor’s draft</a:t>
            </a:r>
          </a:p>
          <a:p>
            <a:pPr lvl="1">
              <a:spcBef>
                <a:spcPts val="0"/>
              </a:spcBef>
            </a:pPr>
            <a:r>
              <a:rPr lang="en-US" dirty="0" smtClean="0">
                <a:hlinkClick r:id="rId10"/>
              </a:rPr>
              <a:t>https://mentor.ieee.org/omniran/dcn/15/omniran-15-0035-02-CF00-cf-text-review.pdf</a:t>
            </a:r>
            <a:endParaRPr lang="en-US" dirty="0" smtClean="0"/>
          </a:p>
          <a:p>
            <a:pPr lvl="1">
              <a:spcBef>
                <a:spcPts val="0"/>
              </a:spcBef>
            </a:pPr>
            <a:r>
              <a:rPr lang="en-US" dirty="0" smtClean="0"/>
              <a:t>Comment resolution</a:t>
            </a:r>
          </a:p>
          <a:p>
            <a:pPr lvl="2">
              <a:spcBef>
                <a:spcPts val="0"/>
              </a:spcBef>
            </a:pPr>
            <a:r>
              <a:rPr lang="en-US" i="1" dirty="0" smtClean="0"/>
              <a:t>Contribution pending</a:t>
            </a:r>
          </a:p>
          <a:p>
            <a:pPr>
              <a:spcBef>
                <a:spcPts val="0"/>
              </a:spcBef>
            </a:pPr>
            <a:r>
              <a:rPr lang="en-US" dirty="0" smtClean="0"/>
              <a:t>Project planning</a:t>
            </a:r>
          </a:p>
          <a:p>
            <a:pPr>
              <a:spcBef>
                <a:spcPts val="0"/>
              </a:spcBef>
            </a:pPr>
            <a:r>
              <a:rPr lang="en-US" dirty="0" smtClean="0"/>
              <a:t>Publicity activities</a:t>
            </a:r>
          </a:p>
          <a:p>
            <a:pPr>
              <a:spcBef>
                <a:spcPts val="0"/>
              </a:spcBef>
            </a:pPr>
            <a:r>
              <a:rPr lang="en-US" dirty="0" smtClean="0"/>
              <a:t>Status report to IEEE 802 WGs</a:t>
            </a:r>
          </a:p>
          <a:p>
            <a:pPr>
              <a:spcBef>
                <a:spcPts val="0"/>
              </a:spcBef>
            </a:pPr>
            <a:r>
              <a:rPr lang="en-US" dirty="0" smtClean="0"/>
              <a:t>AOB</a:t>
            </a:r>
          </a:p>
          <a:p>
            <a:pPr lvl="2"/>
            <a:endParaRPr lang="en-US" dirty="0"/>
          </a:p>
        </p:txBody>
      </p:sp>
    </p:spTree>
    <p:extLst>
      <p:ext uri="{BB962C8B-B14F-4D97-AF65-F5344CB8AC3E}">
        <p14:creationId xmlns:p14="http://schemas.microsoft.com/office/powerpoint/2010/main" val="41445469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Discussion items #2</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Review of minutes</a:t>
            </a:r>
            <a:endParaRPr lang="en-US" dirty="0" smtClean="0">
              <a:hlinkClick r:id="rId2"/>
            </a:endParaRPr>
          </a:p>
          <a:p>
            <a:pPr lvl="2"/>
            <a:r>
              <a:rPr lang="en-US" dirty="0" smtClean="0">
                <a:hlinkClick r:id="rId2"/>
              </a:rPr>
              <a:t>https://mentor.ieee.org/omniran/dcn/15/omniran-15-0047-00-00TG-sept-2015-f2f-meeting-minutes.docx</a:t>
            </a:r>
            <a:endParaRPr lang="en-US" dirty="0" smtClean="0"/>
          </a:p>
          <a:p>
            <a:pPr lvl="2"/>
            <a:r>
              <a:rPr lang="en-US" dirty="0" smtClean="0">
                <a:hlinkClick r:id="rId3"/>
              </a:rPr>
              <a:t>https://mentor.ieee.org/omniran/dcn/15/omniran-15-0050-00-00TG-sept-29th-2015-confcall-minutes.docx</a:t>
            </a:r>
            <a:endParaRPr lang="en-US" dirty="0" smtClean="0"/>
          </a:p>
          <a:p>
            <a:r>
              <a:rPr lang="en-US" dirty="0" smtClean="0"/>
              <a:t>Reports</a:t>
            </a:r>
          </a:p>
          <a:p>
            <a:pPr lvl="1"/>
            <a:r>
              <a:rPr lang="en-US" dirty="0" smtClean="0"/>
              <a:t>802.11 as component for 5G</a:t>
            </a:r>
          </a:p>
          <a:p>
            <a:pPr lvl="2"/>
            <a:r>
              <a:rPr lang="en-US" dirty="0" smtClean="0"/>
              <a:t>Tutorial#2, other activities</a:t>
            </a:r>
          </a:p>
          <a:p>
            <a:pPr lvl="1"/>
            <a:r>
              <a:rPr lang="en-US" dirty="0" smtClean="0"/>
              <a:t>New edition </a:t>
            </a:r>
            <a:r>
              <a:rPr lang="en-US" dirty="0" err="1" smtClean="0"/>
              <a:t>cf</a:t>
            </a:r>
            <a:r>
              <a:rPr lang="en-US" dirty="0" smtClean="0"/>
              <a:t>-text-review</a:t>
            </a:r>
          </a:p>
          <a:p>
            <a:pPr lvl="2"/>
            <a:r>
              <a:rPr lang="en-US" dirty="0" smtClean="0">
                <a:hlinkClick r:id="rId4"/>
              </a:rPr>
              <a:t>https://mentor.ieee.org/omniran/dcn/15/omniran-15-0035-02-CF00-cf-text-review.pdf</a:t>
            </a:r>
            <a:endParaRPr lang="en-US" dirty="0" smtClean="0"/>
          </a:p>
          <a:p>
            <a:r>
              <a:rPr lang="en-US" dirty="0" smtClean="0"/>
              <a:t>New P802.1CF contributions</a:t>
            </a:r>
          </a:p>
          <a:p>
            <a:pPr lvl="1"/>
            <a:r>
              <a:rPr lang="en-US" dirty="0" smtClean="0"/>
              <a:t>Network Reference Model</a:t>
            </a:r>
          </a:p>
          <a:p>
            <a:pPr lvl="2"/>
            <a:r>
              <a:rPr lang="en-US" dirty="0" smtClean="0">
                <a:hlinkClick r:id="rId5"/>
              </a:rPr>
              <a:t>https://mentor.ieee.org/omniran/dcn/15/omniran-15-0053-00-CF00-some-detailed-information-for-network-reference-model.pptx</a:t>
            </a:r>
            <a:endParaRPr lang="en-US" dirty="0" smtClean="0"/>
          </a:p>
          <a:p>
            <a:pPr lvl="2"/>
            <a:endParaRPr lang="en-US" dirty="0"/>
          </a:p>
          <a:p>
            <a:pPr marL="0" indent="0">
              <a:buNone/>
            </a:pPr>
            <a:r>
              <a:rPr lang="en-US" sz="1900" dirty="0" smtClean="0"/>
              <a:t>&gt;&gt;Recess at 18:05</a:t>
            </a:r>
            <a:endParaRPr lang="en-US" sz="1900" dirty="0"/>
          </a:p>
        </p:txBody>
      </p:sp>
    </p:spTree>
    <p:extLst>
      <p:ext uri="{BB962C8B-B14F-4D97-AF65-F5344CB8AC3E}">
        <p14:creationId xmlns:p14="http://schemas.microsoft.com/office/powerpoint/2010/main" val="227864973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 items #3</a:t>
            </a:r>
            <a:endParaRPr lang="en-US" dirty="0"/>
          </a:p>
        </p:txBody>
      </p:sp>
      <p:sp>
        <p:nvSpPr>
          <p:cNvPr id="3" name="Content Placeholder 2"/>
          <p:cNvSpPr>
            <a:spLocks noGrp="1"/>
          </p:cNvSpPr>
          <p:nvPr>
            <p:ph idx="1"/>
          </p:nvPr>
        </p:nvSpPr>
        <p:spPr/>
        <p:txBody>
          <a:bodyPr>
            <a:normAutofit/>
          </a:bodyPr>
          <a:lstStyle/>
          <a:p>
            <a:pPr marL="0" indent="0">
              <a:spcBef>
                <a:spcPts val="0"/>
              </a:spcBef>
              <a:buNone/>
            </a:pPr>
            <a:r>
              <a:rPr lang="en-US" sz="1200" dirty="0"/>
              <a:t>&gt;&gt;</a:t>
            </a:r>
            <a:r>
              <a:rPr lang="en-US" sz="1200" dirty="0" smtClean="0"/>
              <a:t>Reconvene </a:t>
            </a:r>
            <a:r>
              <a:rPr lang="en-US" sz="1200" dirty="0"/>
              <a:t>at </a:t>
            </a:r>
            <a:r>
              <a:rPr lang="en-US" sz="1200" dirty="0" smtClean="0"/>
              <a:t>16:</a:t>
            </a:r>
            <a:r>
              <a:rPr lang="en-US" sz="1200" dirty="0" smtClean="0"/>
              <a:t>01</a:t>
            </a:r>
            <a:endParaRPr lang="en-US" sz="1200" dirty="0"/>
          </a:p>
          <a:p>
            <a:pPr>
              <a:spcBef>
                <a:spcPts val="0"/>
              </a:spcBef>
            </a:pPr>
            <a:r>
              <a:rPr lang="en-US" dirty="0" smtClean="0"/>
              <a:t>Wi</a:t>
            </a:r>
            <a:r>
              <a:rPr lang="en-US" dirty="0"/>
              <a:t>-Fi as component of 5G within the scope of P802.1CF</a:t>
            </a:r>
          </a:p>
          <a:p>
            <a:pPr lvl="1">
              <a:spcBef>
                <a:spcPts val="0"/>
              </a:spcBef>
            </a:pPr>
            <a:r>
              <a:rPr lang="en-US" dirty="0"/>
              <a:t>P802.1CF within the scope of 5G</a:t>
            </a:r>
          </a:p>
          <a:p>
            <a:pPr lvl="2">
              <a:spcBef>
                <a:spcPts val="0"/>
              </a:spcBef>
            </a:pPr>
            <a:r>
              <a:rPr lang="en-US" dirty="0">
                <a:hlinkClick r:id="rId2"/>
              </a:rPr>
              <a:t>https://mentor.ieee.org/omniran/dcn/15/omniran-15-0054-00-CF00-5g-scope-and-</a:t>
            </a:r>
            <a:r>
              <a:rPr lang="en-US" dirty="0" smtClean="0">
                <a:hlinkClick r:id="rId2"/>
              </a:rPr>
              <a:t>requirements.pptx</a:t>
            </a:r>
            <a:endParaRPr lang="en-US" dirty="0"/>
          </a:p>
          <a:p>
            <a:pPr lvl="2">
              <a:spcBef>
                <a:spcPts val="0"/>
              </a:spcBef>
            </a:pPr>
            <a:endParaRPr lang="en-US" dirty="0" smtClean="0"/>
          </a:p>
          <a:p>
            <a:pPr marL="0" indent="0">
              <a:spcBef>
                <a:spcPts val="0"/>
              </a:spcBef>
              <a:buNone/>
            </a:pPr>
            <a:r>
              <a:rPr lang="en-US" sz="1200" dirty="0"/>
              <a:t>&gt;&gt;Recess at </a:t>
            </a:r>
            <a:r>
              <a:rPr lang="en-US" sz="1200" dirty="0" smtClean="0"/>
              <a:t>18:00</a:t>
            </a:r>
            <a:endParaRPr lang="en-US" sz="1200" dirty="0"/>
          </a:p>
        </p:txBody>
      </p:sp>
    </p:spTree>
    <p:extLst>
      <p:ext uri="{BB962C8B-B14F-4D97-AF65-F5344CB8AC3E}">
        <p14:creationId xmlns:p14="http://schemas.microsoft.com/office/powerpoint/2010/main" val="267811374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 items #4</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sz="1300" dirty="0"/>
              <a:t>&gt;&gt;Reconvene </a:t>
            </a:r>
            <a:r>
              <a:rPr lang="en-US" sz="1300" dirty="0" smtClean="0"/>
              <a:t>at </a:t>
            </a:r>
            <a:endParaRPr lang="en-US" sz="1300" dirty="0" smtClean="0"/>
          </a:p>
          <a:p>
            <a:r>
              <a:rPr lang="en-US" dirty="0" smtClean="0"/>
              <a:t>New </a:t>
            </a:r>
            <a:r>
              <a:rPr lang="en-US" dirty="0"/>
              <a:t>P802.1CF contributions</a:t>
            </a:r>
          </a:p>
          <a:p>
            <a:pPr lvl="1">
              <a:spcBef>
                <a:spcPts val="0"/>
              </a:spcBef>
            </a:pPr>
            <a:r>
              <a:rPr lang="en-US" dirty="0" smtClean="0"/>
              <a:t>Data </a:t>
            </a:r>
            <a:r>
              <a:rPr lang="en-US" dirty="0"/>
              <a:t>path</a:t>
            </a:r>
          </a:p>
          <a:p>
            <a:pPr lvl="2">
              <a:spcBef>
                <a:spcPts val="0"/>
              </a:spcBef>
            </a:pPr>
            <a:r>
              <a:rPr lang="en-US" dirty="0">
                <a:hlinkClick r:id="rId2"/>
              </a:rPr>
              <a:t>https://mentor.ieee.org/omniran/dcn/15/omniran-15-0002-02-CF00-key-concepts-of-data-path.pptx</a:t>
            </a:r>
            <a:endParaRPr lang="en-US" dirty="0"/>
          </a:p>
          <a:p>
            <a:pPr lvl="2">
              <a:spcBef>
                <a:spcPts val="0"/>
              </a:spcBef>
            </a:pPr>
            <a:r>
              <a:rPr lang="en-US" dirty="0">
                <a:hlinkClick r:id="rId3"/>
              </a:rPr>
              <a:t>https://mentor.ieee.org/omniran/dcn/15/omniran-15-0055-00-CF00-data-path-functional-description.docx</a:t>
            </a:r>
            <a:endParaRPr lang="en-US" i="1" dirty="0"/>
          </a:p>
          <a:p>
            <a:pPr lvl="1">
              <a:spcBef>
                <a:spcPts val="0"/>
              </a:spcBef>
            </a:pPr>
            <a:r>
              <a:rPr lang="en-US" dirty="0" smtClean="0"/>
              <a:t>Fault </a:t>
            </a:r>
            <a:r>
              <a:rPr lang="en-US" dirty="0"/>
              <a:t>Diagnosis and Maintenance</a:t>
            </a:r>
          </a:p>
          <a:p>
            <a:pPr lvl="2">
              <a:spcBef>
                <a:spcPts val="0"/>
              </a:spcBef>
            </a:pPr>
            <a:r>
              <a:rPr lang="en-US" dirty="0">
                <a:hlinkClick r:id="rId4"/>
              </a:rPr>
              <a:t>https://mentor.ieee.org/omniran/dcn/15/omniran-15-0052-00-CF00-fault-diagnosis-and-</a:t>
            </a:r>
            <a:r>
              <a:rPr lang="en-US" dirty="0" smtClean="0">
                <a:hlinkClick r:id="rId4"/>
              </a:rPr>
              <a:t>maintenance.pptx</a:t>
            </a:r>
            <a:endParaRPr lang="en-US" dirty="0" smtClean="0"/>
          </a:p>
          <a:p>
            <a:pPr lvl="2">
              <a:spcBef>
                <a:spcPts val="0"/>
              </a:spcBef>
            </a:pPr>
            <a:endParaRPr lang="en-US" dirty="0" smtClean="0"/>
          </a:p>
          <a:p>
            <a:pPr marL="0" indent="0">
              <a:spcBef>
                <a:spcPts val="0"/>
              </a:spcBef>
              <a:buNone/>
            </a:pPr>
            <a:r>
              <a:rPr lang="en-US" sz="1300" dirty="0" smtClean="0"/>
              <a:t>&gt;</a:t>
            </a:r>
            <a:r>
              <a:rPr lang="en-US" sz="1300" dirty="0"/>
              <a:t>&gt;Recess at </a:t>
            </a:r>
          </a:p>
          <a:p>
            <a:pPr>
              <a:spcBef>
                <a:spcPts val="0"/>
              </a:spcBef>
            </a:pPr>
            <a:endParaRPr lang="en-US" i="1" dirty="0" smtClean="0"/>
          </a:p>
        </p:txBody>
      </p:sp>
    </p:spTree>
    <p:extLst>
      <p:ext uri="{BB962C8B-B14F-4D97-AF65-F5344CB8AC3E}">
        <p14:creationId xmlns:p14="http://schemas.microsoft.com/office/powerpoint/2010/main" val="165809616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 items #5</a:t>
            </a:r>
            <a:endParaRPr lang="en-US" dirty="0"/>
          </a:p>
        </p:txBody>
      </p:sp>
      <p:sp>
        <p:nvSpPr>
          <p:cNvPr id="3" name="Content Placeholder 2"/>
          <p:cNvSpPr>
            <a:spLocks noGrp="1"/>
          </p:cNvSpPr>
          <p:nvPr>
            <p:ph idx="1"/>
          </p:nvPr>
        </p:nvSpPr>
        <p:spPr/>
        <p:txBody>
          <a:bodyPr>
            <a:normAutofit fontScale="85000" lnSpcReduction="20000"/>
          </a:bodyPr>
          <a:lstStyle/>
          <a:p>
            <a:pPr marL="0" indent="0">
              <a:spcBef>
                <a:spcPts val="0"/>
              </a:spcBef>
              <a:buNone/>
            </a:pPr>
            <a:r>
              <a:rPr lang="en-US" sz="1300" dirty="0"/>
              <a:t>&gt;&gt;Reconvene </a:t>
            </a:r>
            <a:r>
              <a:rPr lang="en-US" sz="1300" dirty="0" smtClean="0"/>
              <a:t>at</a:t>
            </a:r>
          </a:p>
          <a:p>
            <a:pPr>
              <a:spcBef>
                <a:spcPts val="0"/>
              </a:spcBef>
            </a:pPr>
            <a:r>
              <a:rPr lang="en-US" dirty="0"/>
              <a:t>New P802.1CF </a:t>
            </a:r>
            <a:r>
              <a:rPr lang="en-US" dirty="0" smtClean="0"/>
              <a:t>contributions</a:t>
            </a:r>
          </a:p>
          <a:p>
            <a:pPr lvl="1">
              <a:spcBef>
                <a:spcPts val="0"/>
              </a:spcBef>
            </a:pPr>
            <a:r>
              <a:rPr lang="en-US" dirty="0" smtClean="0"/>
              <a:t>Access </a:t>
            </a:r>
            <a:r>
              <a:rPr lang="en-US" dirty="0"/>
              <a:t>network setup</a:t>
            </a:r>
          </a:p>
          <a:p>
            <a:pPr lvl="2">
              <a:spcBef>
                <a:spcPts val="0"/>
              </a:spcBef>
            </a:pPr>
            <a:r>
              <a:rPr lang="en-US" dirty="0">
                <a:hlinkClick r:id="rId2"/>
              </a:rPr>
              <a:t>https://mentor.ieee.org/omniran/dcn/15/omniran-15-0042-01-CF00-an-setup-over-unlicensed-</a:t>
            </a:r>
            <a:r>
              <a:rPr lang="en-US" dirty="0" smtClean="0">
                <a:hlinkClick r:id="rId2"/>
              </a:rPr>
              <a:t>band.docx</a:t>
            </a:r>
            <a:endParaRPr lang="en-US" dirty="0" smtClean="0"/>
          </a:p>
          <a:p>
            <a:pPr>
              <a:spcBef>
                <a:spcPts val="0"/>
              </a:spcBef>
            </a:pPr>
            <a:r>
              <a:rPr lang="en-US" dirty="0" smtClean="0"/>
              <a:t>Review </a:t>
            </a:r>
            <a:r>
              <a:rPr lang="en-US" dirty="0"/>
              <a:t>of 802.1CF editor’s draft</a:t>
            </a:r>
          </a:p>
          <a:p>
            <a:pPr lvl="1">
              <a:spcBef>
                <a:spcPts val="0"/>
              </a:spcBef>
            </a:pPr>
            <a:r>
              <a:rPr lang="en-US" dirty="0">
                <a:hlinkClick r:id="rId3"/>
              </a:rPr>
              <a:t>https://mentor.ieee.org/omniran/dcn/15/omniran-15-0035-02-CF00-cf-text-review.pdf</a:t>
            </a:r>
            <a:endParaRPr lang="en-US" dirty="0"/>
          </a:p>
          <a:p>
            <a:pPr lvl="1">
              <a:spcBef>
                <a:spcPts val="0"/>
              </a:spcBef>
            </a:pPr>
            <a:r>
              <a:rPr lang="en-US" dirty="0"/>
              <a:t>Comment resolution</a:t>
            </a:r>
          </a:p>
          <a:p>
            <a:pPr lvl="2">
              <a:spcBef>
                <a:spcPts val="0"/>
              </a:spcBef>
            </a:pPr>
            <a:r>
              <a:rPr lang="en-US" i="1" dirty="0"/>
              <a:t>Contribution </a:t>
            </a:r>
            <a:r>
              <a:rPr lang="en-US" i="1" dirty="0" smtClean="0"/>
              <a:t>pending</a:t>
            </a:r>
            <a:endParaRPr lang="en-US" dirty="0" smtClean="0"/>
          </a:p>
          <a:p>
            <a:r>
              <a:rPr lang="en-US" dirty="0" smtClean="0"/>
              <a:t>Project </a:t>
            </a:r>
            <a:r>
              <a:rPr lang="en-US" dirty="0"/>
              <a:t>planning</a:t>
            </a:r>
          </a:p>
          <a:p>
            <a:r>
              <a:rPr lang="en-US" dirty="0"/>
              <a:t>Publicity activities</a:t>
            </a:r>
          </a:p>
          <a:p>
            <a:r>
              <a:rPr lang="en-US" dirty="0"/>
              <a:t>Status report to IEEE 802 WGs</a:t>
            </a:r>
          </a:p>
          <a:p>
            <a:r>
              <a:rPr lang="en-US" dirty="0"/>
              <a:t>AOB</a:t>
            </a:r>
          </a:p>
          <a:p>
            <a:endParaRPr lang="en-US" dirty="0"/>
          </a:p>
        </p:txBody>
      </p:sp>
    </p:spTree>
    <p:extLst>
      <p:ext uri="{BB962C8B-B14F-4D97-AF65-F5344CB8AC3E}">
        <p14:creationId xmlns:p14="http://schemas.microsoft.com/office/powerpoint/2010/main" val="26781137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November 2015 </a:t>
            </a:r>
            <a:r>
              <a:rPr lang="en-US" dirty="0"/>
              <a:t>F2F Meeting</a:t>
            </a:r>
          </a:p>
        </p:txBody>
      </p:sp>
      <p:sp>
        <p:nvSpPr>
          <p:cNvPr id="3" name="Content Placeholder 2"/>
          <p:cNvSpPr>
            <a:spLocks noGrp="1"/>
          </p:cNvSpPr>
          <p:nvPr>
            <p:ph idx="1"/>
          </p:nvPr>
        </p:nvSpPr>
        <p:spPr>
          <a:xfrm>
            <a:off x="457200" y="1447800"/>
            <a:ext cx="8229600" cy="4678363"/>
          </a:xfrm>
        </p:spPr>
        <p:txBody>
          <a:bodyPr>
            <a:normAutofit fontScale="85000" lnSpcReduction="20000"/>
          </a:bodyPr>
          <a:lstStyle/>
          <a:p>
            <a:r>
              <a:rPr lang="en-US" dirty="0" smtClean="0"/>
              <a:t>Venue:</a:t>
            </a:r>
          </a:p>
          <a:p>
            <a:pPr lvl="1"/>
            <a:r>
              <a:rPr lang="en-US" dirty="0"/>
              <a:t>Hyatt Regency Dallas </a:t>
            </a:r>
            <a:endParaRPr lang="en-US" dirty="0" smtClean="0"/>
          </a:p>
          <a:p>
            <a:pPr lvl="2"/>
            <a:r>
              <a:rPr lang="en-US" dirty="0" smtClean="0"/>
              <a:t>300 </a:t>
            </a:r>
            <a:r>
              <a:rPr lang="en-US" dirty="0"/>
              <a:t>Reunion Boulevard </a:t>
            </a:r>
            <a:r>
              <a:rPr lang="en-US" dirty="0" smtClean="0"/>
              <a:t/>
            </a:r>
            <a:br>
              <a:rPr lang="en-US" dirty="0" smtClean="0"/>
            </a:br>
            <a:r>
              <a:rPr lang="en-US" dirty="0" smtClean="0"/>
              <a:t>Dallas</a:t>
            </a:r>
            <a:r>
              <a:rPr lang="en-US" dirty="0"/>
              <a:t>, Texas, USA, 75207 </a:t>
            </a:r>
            <a:r>
              <a:rPr lang="en-US" dirty="0" smtClean="0"/>
              <a:t/>
            </a:r>
            <a:br>
              <a:rPr lang="en-US" dirty="0" smtClean="0"/>
            </a:br>
            <a:endParaRPr lang="en-US" dirty="0"/>
          </a:p>
          <a:p>
            <a:r>
              <a:rPr lang="en-US" dirty="0" smtClean="0"/>
              <a:t>Meeting room:</a:t>
            </a:r>
          </a:p>
          <a:p>
            <a:pPr lvl="1"/>
            <a:r>
              <a:rPr lang="en-US" dirty="0" smtClean="0"/>
              <a:t>Moreno A, Atrium level</a:t>
            </a:r>
            <a:br>
              <a:rPr lang="en-US" dirty="0" smtClean="0"/>
            </a:br>
            <a:endParaRPr lang="en-US" dirty="0" smtClean="0"/>
          </a:p>
          <a:p>
            <a:r>
              <a:rPr lang="en-US" dirty="0" smtClean="0"/>
              <a:t>Sessions:</a:t>
            </a:r>
          </a:p>
          <a:p>
            <a:pPr lvl="1"/>
            <a:r>
              <a:rPr lang="en-US" dirty="0" smtClean="0"/>
              <a:t>Mon, 	Nov </a:t>
            </a:r>
            <a:r>
              <a:rPr lang="en-US" dirty="0"/>
              <a:t>9</a:t>
            </a:r>
            <a:r>
              <a:rPr lang="en-US" baseline="30000" dirty="0" smtClean="0"/>
              <a:t>th</a:t>
            </a:r>
            <a:r>
              <a:rPr lang="en-US" dirty="0" smtClean="0"/>
              <a:t>,	16:00-18:00</a:t>
            </a:r>
          </a:p>
          <a:p>
            <a:pPr lvl="1"/>
            <a:r>
              <a:rPr lang="en-US" dirty="0" smtClean="0"/>
              <a:t>Tue, 	Nov 10</a:t>
            </a:r>
            <a:r>
              <a:rPr lang="en-US" baseline="30000" dirty="0" smtClean="0"/>
              <a:t>th</a:t>
            </a:r>
            <a:r>
              <a:rPr lang="en-US" dirty="0" smtClean="0"/>
              <a:t>, 	16:00-18:00</a:t>
            </a:r>
          </a:p>
          <a:p>
            <a:pPr lvl="1"/>
            <a:r>
              <a:rPr lang="en-US" dirty="0" smtClean="0"/>
              <a:t>Wed, 	Nov 11</a:t>
            </a:r>
            <a:r>
              <a:rPr lang="en-US" baseline="30000" dirty="0" smtClean="0"/>
              <a:t>th</a:t>
            </a:r>
            <a:r>
              <a:rPr lang="en-US" dirty="0" smtClean="0"/>
              <a:t>, 	16:</a:t>
            </a:r>
            <a:r>
              <a:rPr lang="en-US" dirty="0"/>
              <a:t>0</a:t>
            </a:r>
            <a:r>
              <a:rPr lang="en-US" dirty="0" smtClean="0"/>
              <a:t>0-18:00</a:t>
            </a:r>
          </a:p>
          <a:p>
            <a:pPr lvl="1"/>
            <a:r>
              <a:rPr lang="en-US" dirty="0" smtClean="0"/>
              <a:t>Thu, 	Nov 12</a:t>
            </a:r>
            <a:r>
              <a:rPr lang="en-US" baseline="30000" dirty="0" smtClean="0"/>
              <a:t>th</a:t>
            </a:r>
            <a:r>
              <a:rPr lang="en-US" dirty="0" smtClean="0"/>
              <a:t>, 	10:</a:t>
            </a:r>
            <a:r>
              <a:rPr lang="en-US" dirty="0"/>
              <a:t>3</a:t>
            </a:r>
            <a:r>
              <a:rPr lang="en-US" dirty="0" smtClean="0"/>
              <a:t>0-12:30</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dirty="0" smtClean="0"/>
              <a:t>November 2015 Agenda Graphics</a:t>
            </a:r>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3749707234"/>
              </p:ext>
            </p:extLst>
          </p:nvPr>
        </p:nvGraphicFramePr>
        <p:xfrm>
          <a:off x="381000" y="1014102"/>
          <a:ext cx="8305800" cy="5419817"/>
        </p:xfrm>
        <a:graphic>
          <a:graphicData uri="http://schemas.openxmlformats.org/drawingml/2006/table">
            <a:tbl>
              <a:tblPr firstRow="1" bandRow="1">
                <a:tableStyleId>{5C22544A-7EE6-4342-B048-85BDC9FD1C3A}</a:tableStyleId>
              </a:tblPr>
              <a:tblGrid>
                <a:gridCol w="650645"/>
                <a:gridCol w="1531031"/>
                <a:gridCol w="1531031"/>
                <a:gridCol w="1531031"/>
                <a:gridCol w="1531031"/>
                <a:gridCol w="1531031"/>
              </a:tblGrid>
              <a:tr h="262265">
                <a:tc>
                  <a:txBody>
                    <a:bodyPr/>
                    <a:lstStyle/>
                    <a:p>
                      <a:pPr algn="ct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Mon 11/9</a:t>
                      </a: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Tue 11/10</a:t>
                      </a: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Wed 11/11</a:t>
                      </a: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Thu 11/12</a:t>
                      </a: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Fri11/13</a:t>
                      </a:r>
                      <a:endParaRPr lang="en-US" sz="1800" dirty="0">
                        <a:solidFill>
                          <a:schemeClr val="tx2"/>
                        </a:solidFill>
                      </a:endParaRPr>
                    </a:p>
                  </a:txBody>
                  <a:tcPr marL="0" marR="0" marT="0" marB="0">
                    <a:solidFill>
                      <a:schemeClr val="bg1"/>
                    </a:solidFill>
                  </a:tcPr>
                </a:tc>
              </a:tr>
              <a:tr h="881279">
                <a:tc>
                  <a:txBody>
                    <a:bodyPr/>
                    <a:lstStyle/>
                    <a:p>
                      <a:pPr algn="r"/>
                      <a:r>
                        <a:rPr lang="en-US" sz="1500" dirty="0" smtClean="0"/>
                        <a:t>08:00</a:t>
                      </a:r>
                    </a:p>
                    <a:p>
                      <a:pPr algn="r"/>
                      <a:endParaRPr lang="en-US" sz="1500" dirty="0" smtClean="0"/>
                    </a:p>
                    <a:p>
                      <a:pPr algn="r"/>
                      <a:endParaRPr lang="en-US" sz="1500" dirty="0" smtClean="0"/>
                    </a:p>
                    <a:p>
                      <a:pPr algn="r"/>
                      <a:r>
                        <a:rPr lang="en-US" sz="1500" dirty="0" smtClean="0"/>
                        <a:t>10:00</a:t>
                      </a:r>
                      <a:endParaRPr lang="en-US" sz="1500" dirty="0"/>
                    </a:p>
                  </a:txBody>
                  <a:tcPr marL="0" marR="0" marT="0" marB="0">
                    <a:solidFill>
                      <a:schemeClr val="accent1">
                        <a:lumMod val="40000"/>
                        <a:lumOff val="60000"/>
                      </a:schemeClr>
                    </a:solidFill>
                  </a:tcPr>
                </a:tc>
                <a:tc>
                  <a:txBody>
                    <a:bodyPr/>
                    <a:lstStyle/>
                    <a:p>
                      <a:r>
                        <a:rPr lang="de-DE" sz="1200" dirty="0" smtClean="0"/>
                        <a:t>802</a:t>
                      </a:r>
                      <a:r>
                        <a:rPr lang="de-DE" sz="1200" baseline="0" dirty="0" smtClean="0"/>
                        <a:t> EC </a:t>
                      </a:r>
                      <a:r>
                        <a:rPr lang="de-DE" sz="1200" baseline="0" dirty="0" err="1" smtClean="0"/>
                        <a:t>Opening</a:t>
                      </a:r>
                      <a:endParaRPr lang="en-US" sz="1200" dirty="0"/>
                    </a:p>
                  </a:txBody>
                  <a:tcPr marL="36000" marR="36000" marT="36000" marB="36000">
                    <a:solidFill>
                      <a:schemeClr val="bg1">
                        <a:lumMod val="75000"/>
                      </a:schemeClr>
                    </a:solidFill>
                  </a:tcPr>
                </a:tc>
                <a:tc>
                  <a:txBody>
                    <a:bodyPr/>
                    <a:lstStyle/>
                    <a:p>
                      <a:r>
                        <a:rPr lang="en-US" sz="1100" dirty="0" smtClean="0"/>
                        <a:t>802.11 WNG</a:t>
                      </a:r>
                      <a:endParaRPr lang="en-US" sz="1100" dirty="0"/>
                    </a:p>
                  </a:txBody>
                  <a:tcPr marL="36000" marR="36000" marT="36000" marB="36000">
                    <a:solidFill>
                      <a:schemeClr val="bg1">
                        <a:lumMod val="85000"/>
                      </a:schemeClr>
                    </a:solidFill>
                  </a:tcPr>
                </a:tc>
                <a:tc>
                  <a:txBody>
                    <a:bodyPr/>
                    <a:lstStyle/>
                    <a:p>
                      <a:pPr marL="85725" indent="-85725">
                        <a:buFont typeface="Arial" panose="020B0604020202020204" pitchFamily="34" charset="0"/>
                        <a:buNone/>
                      </a:pPr>
                      <a:r>
                        <a:rPr lang="de-DE" sz="1100" dirty="0" smtClean="0"/>
                        <a:t>802.11</a:t>
                      </a:r>
                      <a:r>
                        <a:rPr lang="de-DE" sz="1100" baseline="0" dirty="0" smtClean="0"/>
                        <a:t> ARC</a:t>
                      </a:r>
                      <a:endParaRPr lang="en-US" sz="1100" dirty="0"/>
                    </a:p>
                  </a:txBody>
                  <a:tcPr marL="36000" marR="36000" marT="36000" marB="36000">
                    <a:solidFill>
                      <a:schemeClr val="bg1">
                        <a:lumMod val="85000"/>
                      </a:schemeClr>
                    </a:solidFill>
                  </a:tcPr>
                </a:tc>
                <a:tc>
                  <a:txBody>
                    <a:bodyPr/>
                    <a:lstStyle/>
                    <a:p>
                      <a:endParaRPr lang="en-US" sz="1200" dirty="0"/>
                    </a:p>
                  </a:txBody>
                  <a:tcPr marL="36000" marR="36000" marT="36000" marB="36000">
                    <a:solidFill>
                      <a:srgbClr val="FFFFFF"/>
                    </a:solidFill>
                  </a:tcPr>
                </a:tc>
                <a:tc rowSpan="3">
                  <a:txBody>
                    <a:bodyPr/>
                    <a:lstStyle/>
                    <a:p>
                      <a:r>
                        <a:rPr lang="de-DE" sz="1200" dirty="0" smtClean="0"/>
                        <a:t>802.11 </a:t>
                      </a:r>
                      <a:r>
                        <a:rPr lang="de-DE" sz="1200" dirty="0" err="1" smtClean="0"/>
                        <a:t>Closing</a:t>
                      </a:r>
                      <a:endParaRPr lang="en-US" sz="1200" dirty="0"/>
                    </a:p>
                  </a:txBody>
                  <a:tcPr marL="36000" marR="36000" marT="36000" marB="36000">
                    <a:solidFill>
                      <a:schemeClr val="bg1">
                        <a:lumMod val="75000"/>
                      </a:schemeClr>
                    </a:solidFill>
                  </a:tcPr>
                </a:tc>
              </a:tr>
              <a:tr h="218554">
                <a:tc>
                  <a:txBody>
                    <a:bodyPr/>
                    <a:lstStyle/>
                    <a:p>
                      <a:pPr algn="r"/>
                      <a:endParaRPr lang="en-US" sz="1500" dirty="0"/>
                    </a:p>
                  </a:txBody>
                  <a:tcPr marL="0" marR="0" marT="0" marB="0">
                    <a:solidFill>
                      <a:schemeClr val="bg1"/>
                    </a:solidFill>
                  </a:tcPr>
                </a:tc>
                <a:tc>
                  <a:txBody>
                    <a:bodyPr/>
                    <a:lstStyle/>
                    <a:p>
                      <a:pPr marL="0" marR="0"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400" dirty="0" smtClean="0"/>
                    </a:p>
                  </a:txBody>
                  <a:tcPr marL="36000" marR="36000" marT="36000" marB="36000">
                    <a:solidFill>
                      <a:schemeClr val="bg1"/>
                    </a:solidFill>
                  </a:tcPr>
                </a:tc>
                <a:tc>
                  <a:txBody>
                    <a:bodyPr/>
                    <a:lstStyle/>
                    <a:p>
                      <a:endParaRPr lang="en-US" sz="800" dirty="0"/>
                    </a:p>
                  </a:txBody>
                  <a:tcPr marL="36000" marR="36000" marT="36000" marB="36000">
                    <a:solidFill>
                      <a:schemeClr val="bg1"/>
                    </a:solidFill>
                  </a:tcPr>
                </a:tc>
                <a:tc>
                  <a:txBody>
                    <a:bodyPr/>
                    <a:lstStyle/>
                    <a:p>
                      <a:endParaRPr lang="en-US" sz="800" dirty="0"/>
                    </a:p>
                  </a:txBody>
                  <a:tcPr marL="36000" marR="36000" marT="36000" marB="36000">
                    <a:solidFill>
                      <a:schemeClr val="bg1"/>
                    </a:solidFill>
                  </a:tcPr>
                </a:tc>
                <a:tc>
                  <a:txBody>
                    <a:bodyPr/>
                    <a:lstStyle/>
                    <a:p>
                      <a:endParaRPr lang="en-US" sz="800" dirty="0"/>
                    </a:p>
                  </a:txBody>
                  <a:tcPr marL="36000" marR="36000" marT="36000" marB="36000">
                    <a:solidFill>
                      <a:schemeClr val="bg1"/>
                    </a:solidFill>
                  </a:tcPr>
                </a:tc>
                <a:tc vMerge="1">
                  <a:txBody>
                    <a:bodyPr/>
                    <a:lstStyle/>
                    <a:p>
                      <a:endParaRPr lang="en-US" sz="800" dirty="0"/>
                    </a:p>
                  </a:txBody>
                  <a:tcPr marL="36000" marR="36000" marT="36000" marB="36000">
                    <a:solidFill>
                      <a:schemeClr val="bg1">
                        <a:lumMod val="75000"/>
                      </a:schemeClr>
                    </a:solidFill>
                  </a:tcPr>
                </a:tc>
              </a:tr>
              <a:tr h="914400">
                <a:tc>
                  <a:txBody>
                    <a:bodyPr/>
                    <a:lstStyle/>
                    <a:p>
                      <a:pPr algn="r"/>
                      <a:r>
                        <a:rPr lang="en-US" sz="1500" dirty="0" smtClean="0"/>
                        <a:t>10:30</a:t>
                      </a:r>
                      <a:br>
                        <a:rPr lang="en-US" sz="1500" dirty="0" smtClean="0"/>
                      </a:br>
                      <a:endParaRPr lang="en-US" sz="1500" dirty="0" smtClean="0"/>
                    </a:p>
                    <a:p>
                      <a:pPr algn="r"/>
                      <a:endParaRPr lang="en-US" sz="1500" dirty="0" smtClean="0"/>
                    </a:p>
                    <a:p>
                      <a:pPr algn="r"/>
                      <a:r>
                        <a:rPr lang="en-US" sz="1500" dirty="0" smtClean="0"/>
                        <a:t>12:30</a:t>
                      </a:r>
                      <a:endParaRPr lang="en-US" sz="1500" dirty="0"/>
                    </a:p>
                  </a:txBody>
                  <a:tcPr marL="0" marR="0" marT="0" marB="0">
                    <a:solidFill>
                      <a:schemeClr val="tx2">
                        <a:lumMod val="20000"/>
                        <a:lumOff val="80000"/>
                      </a:schemeClr>
                    </a:solidFill>
                  </a:tcPr>
                </a:tc>
                <a:tc>
                  <a:txBody>
                    <a:bodyPr/>
                    <a:lstStyle/>
                    <a:p>
                      <a:pPr marL="0" marR="0"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400" dirty="0" smtClean="0"/>
                        <a:t>802.1</a:t>
                      </a:r>
                      <a:br>
                        <a:rPr lang="en-US" sz="1400" dirty="0" smtClean="0"/>
                      </a:br>
                      <a:r>
                        <a:rPr lang="en-US" sz="1400" dirty="0" smtClean="0"/>
                        <a:t>Opening Plenary</a:t>
                      </a:r>
                    </a:p>
                    <a:p>
                      <a:pPr marL="0" indent="0">
                        <a:buFont typeface="Arial" panose="020B0604020202020204" pitchFamily="34" charset="0"/>
                        <a:buNone/>
                      </a:pPr>
                      <a:endParaRPr lang="en-US" sz="1200" dirty="0"/>
                    </a:p>
                  </a:txBody>
                  <a:tcPr marL="36000" marR="36000" marT="0" marB="0">
                    <a:solidFill>
                      <a:schemeClr val="accent1">
                        <a:lumMod val="60000"/>
                        <a:lumOff val="40000"/>
                      </a:schemeClr>
                    </a:solidFill>
                  </a:tcPr>
                </a:tc>
                <a:tc>
                  <a:txBody>
                    <a:bodyPr/>
                    <a:lstStyle/>
                    <a:p>
                      <a:pPr marL="82550" indent="-82550">
                        <a:buFont typeface="Arial" pitchFamily="34" charset="0"/>
                        <a:buNone/>
                      </a:pPr>
                      <a:endParaRPr lang="en-US" sz="1100" dirty="0"/>
                    </a:p>
                  </a:txBody>
                  <a:tcPr marL="36000" marR="36000" marT="36000" marB="36000">
                    <a:solidFill>
                      <a:schemeClr val="bg1"/>
                    </a:solidFill>
                  </a:tcPr>
                </a:tc>
                <a:tc>
                  <a:txBody>
                    <a:bodyPr/>
                    <a:lstStyle/>
                    <a:p>
                      <a:r>
                        <a:rPr lang="en-US" sz="1200" dirty="0" smtClean="0"/>
                        <a:t>802.11/802.15 </a:t>
                      </a:r>
                      <a:br>
                        <a:rPr lang="en-US" sz="1200" dirty="0" smtClean="0"/>
                      </a:br>
                      <a:r>
                        <a:rPr lang="en-US" sz="1200" dirty="0" smtClean="0"/>
                        <a:t>Mid-week Plenaries</a:t>
                      </a:r>
                      <a:endParaRPr lang="en-US" sz="1200" dirty="0"/>
                    </a:p>
                  </a:txBody>
                  <a:tcPr marL="36000" marR="36000" marT="36000" marB="36000">
                    <a:solidFill>
                      <a:schemeClr val="bg1">
                        <a:lumMod val="75000"/>
                      </a:schemeClr>
                    </a:solidFill>
                  </a:tcPr>
                </a:tc>
                <a:tc>
                  <a:txBody>
                    <a:bodyPr/>
                    <a:lstStyle/>
                    <a:p>
                      <a:pPr marL="85725" indent="-85725">
                        <a:buFont typeface="Arial" pitchFamily="34" charset="0"/>
                        <a:buNone/>
                      </a:pPr>
                      <a:r>
                        <a:rPr lang="en-US" sz="1200" dirty="0" err="1" smtClean="0"/>
                        <a:t>OmniRAN</a:t>
                      </a:r>
                      <a:r>
                        <a:rPr lang="en-US" sz="1200" baseline="0" dirty="0" smtClean="0"/>
                        <a:t> closing</a:t>
                      </a:r>
                      <a:endParaRPr lang="en-US" sz="1200" dirty="0"/>
                    </a:p>
                  </a:txBody>
                  <a:tcPr marL="36000" marR="36000" marT="36000" marB="36000">
                    <a:solidFill>
                      <a:schemeClr val="tx2">
                        <a:lumMod val="60000"/>
                        <a:lumOff val="40000"/>
                      </a:schemeClr>
                    </a:solidFill>
                  </a:tcPr>
                </a:tc>
                <a:tc vMerge="1">
                  <a:txBody>
                    <a:bodyPr/>
                    <a:lstStyle/>
                    <a:p>
                      <a:pPr marL="85725" indent="-85725">
                        <a:buFont typeface="Arial" pitchFamily="34" charset="0"/>
                        <a:buChar char="•"/>
                      </a:pPr>
                      <a:endParaRPr lang="en-US" sz="1200" dirty="0"/>
                    </a:p>
                  </a:txBody>
                  <a:tcPr marL="36000" marR="36000" marT="36000" marB="36000">
                    <a:solidFill>
                      <a:schemeClr val="bg1">
                        <a:lumMod val="75000"/>
                      </a:schemeClr>
                    </a:solidFill>
                  </a:tcPr>
                </a:tc>
              </a:tr>
              <a:tr h="0">
                <a:tc rowSpan="2">
                  <a:txBody>
                    <a:bodyPr/>
                    <a:lstStyle/>
                    <a:p>
                      <a:pPr algn="r"/>
                      <a:endParaRPr lang="en-US" sz="1500" dirty="0"/>
                    </a:p>
                  </a:txBody>
                  <a:tcPr marL="0" marR="0" marT="0" marB="0">
                    <a:solidFill>
                      <a:schemeClr val="bg1"/>
                    </a:solidFill>
                  </a:tcPr>
                </a:tc>
                <a:tc rowSpan="3">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smtClean="0"/>
                    </a:p>
                  </a:txBody>
                  <a:tcPr marL="36000" marR="36000" marT="36000" marB="36000">
                    <a:solidFill>
                      <a:schemeClr val="bg1"/>
                    </a:solidFill>
                  </a:tcPr>
                </a:tc>
                <a:tc rowSpan="2">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smtClean="0"/>
                    </a:p>
                  </a:txBody>
                  <a:tcPr marL="36000" marR="36000" marT="36000" marB="36000">
                    <a:solidFill>
                      <a:schemeClr val="bg1"/>
                    </a:solidFill>
                  </a:tcPr>
                </a:tc>
                <a:tc rowSpan="2">
                  <a:txBody>
                    <a:bodyPr/>
                    <a:lstStyle/>
                    <a:p>
                      <a:endParaRPr lang="en-US" sz="1200" dirty="0"/>
                    </a:p>
                  </a:txBody>
                  <a:tcPr marL="36000" marR="36000" marT="36000" marB="36000">
                    <a:solidFill>
                      <a:schemeClr val="bg1"/>
                    </a:solidFill>
                  </a:tcPr>
                </a:tc>
                <a:tc rowSpan="2">
                  <a:txBody>
                    <a:bodyPr/>
                    <a:lstStyle/>
                    <a:p>
                      <a:endParaRPr lang="en-US" sz="1200" dirty="0"/>
                    </a:p>
                  </a:txBody>
                  <a:tcPr marL="36000" marR="36000" marT="36000" marB="36000">
                    <a:solidFill>
                      <a:schemeClr val="bg1"/>
                    </a:solidFill>
                  </a:tcPr>
                </a:tc>
                <a:tc>
                  <a:txBody>
                    <a:bodyPr/>
                    <a:lstStyle/>
                    <a:p>
                      <a:endParaRPr lang="en-US" sz="1200" dirty="0"/>
                    </a:p>
                  </a:txBody>
                  <a:tcPr marL="36000" marR="36000" marT="36000" marB="36000">
                    <a:solidFill>
                      <a:schemeClr val="bg1"/>
                    </a:solidFill>
                  </a:tcPr>
                </a:tc>
              </a:tr>
              <a:tr h="209298">
                <a:tc vMerge="1">
                  <a:txBody>
                    <a:bodyPr/>
                    <a:lstStyle/>
                    <a:p>
                      <a:endParaRPr lang="en-US"/>
                    </a:p>
                  </a:txBody>
                  <a:tcPr/>
                </a:tc>
                <a:tc vMerge="1">
                  <a:txBody>
                    <a:bodyPr/>
                    <a:lstStyle/>
                    <a:p>
                      <a:endParaRPr lang="en-US" dirty="0"/>
                    </a:p>
                  </a:txBody>
                  <a:tcPr marL="36000" marR="36000" marT="36000" marB="36000">
                    <a:solidFill>
                      <a:schemeClr val="bg1"/>
                    </a:solidFill>
                  </a:tcPr>
                </a:tc>
                <a:tc vMerge="1">
                  <a:txBody>
                    <a:bodyPr/>
                    <a:lstStyle/>
                    <a:p>
                      <a:endParaRPr lang="en-US"/>
                    </a:p>
                  </a:txBody>
                  <a:tcPr/>
                </a:tc>
                <a:tc vMerge="1">
                  <a:txBody>
                    <a:bodyPr/>
                    <a:lstStyle/>
                    <a:p>
                      <a:endParaRPr lang="en-US"/>
                    </a:p>
                  </a:txBody>
                  <a:tcPr/>
                </a:tc>
                <a:tc vMerge="1">
                  <a:txBody>
                    <a:bodyPr/>
                    <a:lstStyle/>
                    <a:p>
                      <a:endParaRPr lang="en-US"/>
                    </a:p>
                  </a:txBody>
                  <a:tcPr/>
                </a:tc>
                <a:tc rowSpan="5">
                  <a:txBody>
                    <a:bodyPr/>
                    <a:lstStyle/>
                    <a:p>
                      <a:r>
                        <a:rPr lang="en-US" sz="1200" dirty="0" smtClean="0"/>
                        <a:t>802 EC Closing</a:t>
                      </a:r>
                      <a:endParaRPr lang="en-US" sz="1200" dirty="0"/>
                    </a:p>
                  </a:txBody>
                  <a:tcPr marL="36000" marR="36000" marT="36000" marB="36000">
                    <a:solidFill>
                      <a:schemeClr val="bg1">
                        <a:lumMod val="75000"/>
                      </a:schemeClr>
                    </a:solidFill>
                  </a:tcPr>
                </a:tc>
              </a:tr>
              <a:tr h="228600">
                <a:tc rowSpan="2">
                  <a:txBody>
                    <a:bodyPr/>
                    <a:lstStyle/>
                    <a:p>
                      <a:pPr algn="r"/>
                      <a:r>
                        <a:rPr lang="en-US" sz="1500" dirty="0" smtClean="0"/>
                        <a:t>13:30</a:t>
                      </a:r>
                      <a:endParaRPr lang="en-US" sz="900" dirty="0" smtClean="0"/>
                    </a:p>
                    <a:p>
                      <a:pPr algn="r"/>
                      <a:endParaRPr lang="en-US" sz="1500" dirty="0" smtClean="0"/>
                    </a:p>
                    <a:p>
                      <a:pPr algn="r"/>
                      <a:endParaRPr lang="en-US" sz="1500" dirty="0" smtClean="0"/>
                    </a:p>
                    <a:p>
                      <a:pPr algn="r"/>
                      <a:r>
                        <a:rPr lang="en-US" sz="1500" dirty="0" smtClean="0"/>
                        <a:t>15:30</a:t>
                      </a:r>
                      <a:endParaRPr lang="en-US" sz="1500" dirty="0"/>
                    </a:p>
                  </a:txBody>
                  <a:tcPr marL="0" marR="0" marT="0" marB="0">
                    <a:solidFill>
                      <a:schemeClr val="tx2">
                        <a:lumMod val="20000"/>
                        <a:lumOff val="80000"/>
                      </a:schemeClr>
                    </a:solidFill>
                  </a:tcPr>
                </a:tc>
                <a:tc vMerge="1">
                  <a:txBody>
                    <a:bodyPr/>
                    <a:lstStyle/>
                    <a:p>
                      <a:endParaRPr lang="en-US"/>
                    </a:p>
                  </a:txBody>
                  <a:tcPr/>
                </a:tc>
                <a:tc rowSpan="2">
                  <a:txBody>
                    <a:bodyPr/>
                    <a:lstStyle/>
                    <a:p>
                      <a:endParaRPr lang="en-US" sz="1200" dirty="0"/>
                    </a:p>
                  </a:txBody>
                  <a:tcPr marL="36000" marR="36000" marT="36000" marB="36000">
                    <a:solidFill>
                      <a:schemeClr val="bg1"/>
                    </a:solidFill>
                  </a:tcPr>
                </a:tc>
                <a:tc rowSpan="2">
                  <a:txBody>
                    <a:bodyPr/>
                    <a:lstStyle/>
                    <a:p>
                      <a:endParaRPr lang="en-US" dirty="0"/>
                    </a:p>
                  </a:txBody>
                  <a:tcPr marL="36000" marR="36000" marT="36000" marB="36000">
                    <a:solidFill>
                      <a:schemeClr val="bg1"/>
                    </a:solidFill>
                  </a:tcPr>
                </a:tc>
                <a:tc rowSpan="4">
                  <a:txBody>
                    <a:bodyPr/>
                    <a:lstStyle/>
                    <a:p>
                      <a:r>
                        <a:rPr lang="en-US" sz="1400" dirty="0" smtClean="0"/>
                        <a:t>802.1</a:t>
                      </a:r>
                      <a:br>
                        <a:rPr lang="en-US" sz="1400" dirty="0" smtClean="0"/>
                      </a:br>
                      <a:r>
                        <a:rPr lang="en-US" sz="1400" dirty="0" smtClean="0"/>
                        <a:t>Closing Plenary</a:t>
                      </a:r>
                      <a:endParaRPr lang="en-US" sz="1400" dirty="0"/>
                    </a:p>
                  </a:txBody>
                  <a:tcPr marL="36000" marR="36000" marT="36000" marB="36000">
                    <a:solidFill>
                      <a:schemeClr val="tx2">
                        <a:lumMod val="40000"/>
                        <a:lumOff val="60000"/>
                      </a:schemeClr>
                    </a:solidFill>
                  </a:tcPr>
                </a:tc>
                <a:tc vMerge="1">
                  <a:txBody>
                    <a:bodyPr/>
                    <a:lstStyle/>
                    <a:p>
                      <a:endParaRPr lang="en-US"/>
                    </a:p>
                  </a:txBody>
                  <a:tcPr/>
                </a:tc>
              </a:tr>
              <a:tr h="457200">
                <a:tc vMerge="1">
                  <a:txBody>
                    <a:bodyPr/>
                    <a:lstStyle/>
                    <a:p>
                      <a:endParaRPr lang="en-US"/>
                    </a:p>
                  </a:txBody>
                  <a:tcPr/>
                </a:tc>
                <a:tc>
                  <a:txBody>
                    <a:bodyPr/>
                    <a:lstStyle/>
                    <a:p>
                      <a:endParaRPr lang="en-US" sz="1200" dirty="0"/>
                    </a:p>
                  </a:txBody>
                  <a:tcPr marL="36000" marR="36000" marT="36000" marB="36000">
                    <a:solidFill>
                      <a:schemeClr val="bg1"/>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r>
              <a:tr h="214693">
                <a:tc>
                  <a:txBody>
                    <a:bodyPr/>
                    <a:lstStyle/>
                    <a:p>
                      <a:pPr algn="r"/>
                      <a:endParaRPr lang="en-US" sz="1500" dirty="0"/>
                    </a:p>
                  </a:txBody>
                  <a:tcPr marL="0" marR="0" marT="0" marB="0">
                    <a:solidFill>
                      <a:schemeClr val="bg1"/>
                    </a:solidFill>
                  </a:tcPr>
                </a:tc>
                <a:tc>
                  <a:txBody>
                    <a:bodyPr/>
                    <a:lstStyle/>
                    <a:p>
                      <a:endParaRPr lang="en-US" sz="400" dirty="0"/>
                    </a:p>
                  </a:txBody>
                  <a:tcPr marL="36000" marR="36000" marT="36000" marB="36000">
                    <a:solidFill>
                      <a:schemeClr val="bg1"/>
                    </a:solidFill>
                  </a:tcPr>
                </a:tc>
                <a:tc>
                  <a:txBody>
                    <a:bodyPr/>
                    <a:lstStyle/>
                    <a:p>
                      <a:endParaRPr lang="en-US" sz="400" dirty="0"/>
                    </a:p>
                  </a:txBody>
                  <a:tcPr marL="36000" marR="36000" marT="36000" marB="36000">
                    <a:solidFill>
                      <a:schemeClr val="bg1"/>
                    </a:solidFill>
                  </a:tcPr>
                </a:tc>
                <a:tc>
                  <a:txBody>
                    <a:bodyPr/>
                    <a:lstStyle/>
                    <a:p>
                      <a:endParaRPr lang="en-US" sz="400" dirty="0"/>
                    </a:p>
                  </a:txBody>
                  <a:tcPr marL="36000" marR="36000" marT="36000" marB="36000">
                    <a:solidFill>
                      <a:schemeClr val="bg1"/>
                    </a:solidFill>
                  </a:tcPr>
                </a:tc>
                <a:tc vMerge="1">
                  <a:txBody>
                    <a:bodyPr/>
                    <a:lstStyle/>
                    <a:p>
                      <a:endParaRPr lang="en-US" sz="400" dirty="0"/>
                    </a:p>
                  </a:txBody>
                  <a:tcPr marL="36000" marR="36000" marT="36000" marB="36000">
                    <a:solidFill>
                      <a:schemeClr val="bg1"/>
                    </a:solidFill>
                  </a:tcPr>
                </a:tc>
                <a:tc vMerge="1">
                  <a:txBody>
                    <a:bodyPr/>
                    <a:lstStyle/>
                    <a:p>
                      <a:endParaRPr lang="en-US" sz="400" dirty="0"/>
                    </a:p>
                  </a:txBody>
                  <a:tcPr marL="36000" marR="36000" marT="36000" marB="36000">
                    <a:solidFill>
                      <a:schemeClr val="bg2">
                        <a:lumMod val="75000"/>
                      </a:schemeClr>
                    </a:solidFill>
                  </a:tcPr>
                </a:tc>
              </a:tr>
              <a:tr h="874908">
                <a:tc>
                  <a:txBody>
                    <a:bodyPr/>
                    <a:lstStyle/>
                    <a:p>
                      <a:pPr algn="r"/>
                      <a:r>
                        <a:rPr lang="en-US" sz="1500" dirty="0" smtClean="0"/>
                        <a:t>16:00</a:t>
                      </a:r>
                    </a:p>
                    <a:p>
                      <a:pPr algn="r"/>
                      <a:endParaRPr lang="en-US" sz="1500" dirty="0" smtClean="0"/>
                    </a:p>
                    <a:p>
                      <a:pPr algn="r"/>
                      <a:endParaRPr lang="en-US" sz="1500" dirty="0" smtClean="0"/>
                    </a:p>
                    <a:p>
                      <a:pPr algn="r"/>
                      <a:r>
                        <a:rPr lang="en-US" sz="1500" dirty="0" smtClean="0"/>
                        <a:t>18:00</a:t>
                      </a:r>
                      <a:endParaRPr lang="en-US" sz="1500" dirty="0"/>
                    </a:p>
                  </a:txBody>
                  <a:tcPr marL="0" marR="0" marT="0" marB="0">
                    <a:solidFill>
                      <a:schemeClr val="tx2">
                        <a:lumMod val="20000"/>
                        <a:lumOff val="80000"/>
                      </a:schemeClr>
                    </a:solidFill>
                  </a:tcPr>
                </a:tc>
                <a:tc>
                  <a:txBody>
                    <a:bodyPr/>
                    <a:lstStyle/>
                    <a:p>
                      <a:r>
                        <a:rPr lang="de-DE" sz="1200" dirty="0" err="1" smtClean="0"/>
                        <a:t>OmniRAN</a:t>
                      </a:r>
                      <a:r>
                        <a:rPr lang="de-DE" sz="1200" dirty="0" smtClean="0"/>
                        <a:t> </a:t>
                      </a:r>
                      <a:r>
                        <a:rPr lang="de-DE" sz="1200" dirty="0" err="1" smtClean="0"/>
                        <a:t>opening</a:t>
                      </a:r>
                      <a:endParaRPr lang="en-US" sz="1200" dirty="0"/>
                    </a:p>
                  </a:txBody>
                  <a:tcPr marL="36000" marR="36000" marT="36000" marB="36000">
                    <a:solidFill>
                      <a:schemeClr val="tx2">
                        <a:lumMod val="60000"/>
                        <a:lumOff val="40000"/>
                      </a:schemeClr>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a:p>
                  </a:txBody>
                  <a:tcPr marL="36000" marR="36000" marT="36000" marB="36000">
                    <a:solidFill>
                      <a:schemeClr val="tx2">
                        <a:lumMod val="60000"/>
                        <a:lumOff val="40000"/>
                      </a:schemeClr>
                    </a:solidFill>
                  </a:tcPr>
                </a:tc>
                <a:tc>
                  <a:txBody>
                    <a:bodyPr/>
                    <a:lstStyle/>
                    <a:p>
                      <a:endParaRPr lang="en-US" sz="1200" dirty="0"/>
                    </a:p>
                  </a:txBody>
                  <a:tcPr marL="36000" marR="36000" marT="36000" marB="36000">
                    <a:solidFill>
                      <a:schemeClr val="tx2">
                        <a:lumMod val="60000"/>
                        <a:lumOff val="40000"/>
                      </a:schemeClr>
                    </a:solidFill>
                  </a:tcPr>
                </a:tc>
                <a:tc vMerge="1">
                  <a:txBody>
                    <a:bodyPr/>
                    <a:lstStyle/>
                    <a:p>
                      <a:pPr marL="85725" indent="-85725">
                        <a:buFont typeface="Arial" panose="020B0604020202020204" pitchFamily="34" charset="0"/>
                        <a:buNone/>
                      </a:pPr>
                      <a:endParaRPr lang="en-US" sz="1400" dirty="0"/>
                    </a:p>
                  </a:txBody>
                  <a:tcPr marL="36000" marR="36000" marT="36000" marB="36000">
                    <a:solidFill>
                      <a:schemeClr val="tx2">
                        <a:lumMod val="40000"/>
                        <a:lumOff val="60000"/>
                      </a:schemeClr>
                    </a:solidFill>
                  </a:tcPr>
                </a:tc>
                <a:tc vMerge="1">
                  <a:txBody>
                    <a:bodyPr/>
                    <a:lstStyle/>
                    <a:p>
                      <a:pPr marL="85725" indent="-85725">
                        <a:buFont typeface="Arial" panose="020B0604020202020204" pitchFamily="34" charset="0"/>
                        <a:buNone/>
                      </a:pPr>
                      <a:endParaRPr lang="en-US" sz="1400" dirty="0"/>
                    </a:p>
                  </a:txBody>
                  <a:tcPr marL="36000" marR="36000" marT="36000" marB="36000">
                    <a:solidFill>
                      <a:schemeClr val="bg2">
                        <a:lumMod val="75000"/>
                      </a:schemeClr>
                    </a:solidFill>
                  </a:tcPr>
                </a:tc>
              </a:tr>
              <a:tr h="204273">
                <a:tc rowSpan="2">
                  <a:txBody>
                    <a:bodyPr/>
                    <a:lstStyle/>
                    <a:p>
                      <a:pPr algn="ctr"/>
                      <a:endParaRPr lang="en-US" sz="1500" dirty="0"/>
                    </a:p>
                  </a:txBody>
                  <a:tcPr marL="0" marR="0" marT="0" marB="0">
                    <a:solidFill>
                      <a:schemeClr val="bg1"/>
                    </a:solidFill>
                  </a:tcPr>
                </a:tc>
                <a:tc rowSpan="2">
                  <a:txBody>
                    <a:bodyPr/>
                    <a:lstStyle/>
                    <a:p>
                      <a:r>
                        <a:rPr lang="en-US" sz="1200" dirty="0" smtClean="0"/>
                        <a:t>Tutorials</a:t>
                      </a:r>
                      <a:endParaRPr lang="en-US" sz="1200" dirty="0"/>
                    </a:p>
                  </a:txBody>
                  <a:tcPr marL="36000" marR="36000" marT="36000" marB="36000">
                    <a:solidFill>
                      <a:schemeClr val="bg1">
                        <a:lumMod val="85000"/>
                      </a:schemeClr>
                    </a:solidFill>
                  </a:tcPr>
                </a:tc>
                <a:tc rowSpan="2">
                  <a:txBody>
                    <a:bodyPr/>
                    <a:lstStyle/>
                    <a:p>
                      <a:r>
                        <a:rPr lang="en-US" sz="1200" dirty="0" smtClean="0"/>
                        <a:t>802E Privacy</a:t>
                      </a:r>
                      <a:endParaRPr lang="en-US" sz="1200" dirty="0"/>
                    </a:p>
                  </a:txBody>
                  <a:tcPr marL="36000" marR="36000" marT="36000" marB="36000">
                    <a:solidFill>
                      <a:schemeClr val="bg1">
                        <a:lumMod val="85000"/>
                      </a:schemeClr>
                    </a:solidFill>
                  </a:tcPr>
                </a:tc>
                <a:tc rowSpan="2">
                  <a:txBody>
                    <a:bodyPr/>
                    <a:lstStyle/>
                    <a:p>
                      <a:endParaRPr lang="en-US" sz="1200" dirty="0"/>
                    </a:p>
                  </a:txBody>
                  <a:tcPr marL="36000" marR="36000" marT="36000" marB="36000">
                    <a:solidFill>
                      <a:schemeClr val="bg1"/>
                    </a:solidFill>
                  </a:tcPr>
                </a:tc>
                <a:tc rowSpan="2">
                  <a:txBody>
                    <a:bodyPr/>
                    <a:lstStyle/>
                    <a:p>
                      <a:endParaRPr lang="en-US" sz="1200" dirty="0"/>
                    </a:p>
                  </a:txBody>
                  <a:tcPr marL="36000" marR="36000" marT="36000" marB="36000">
                    <a:solidFill>
                      <a:schemeClr val="bg1"/>
                    </a:solidFill>
                  </a:tcPr>
                </a:tc>
                <a:tc>
                  <a:txBody>
                    <a:bodyPr/>
                    <a:lstStyle/>
                    <a:p>
                      <a:endParaRPr lang="en-US" sz="1200" dirty="0"/>
                    </a:p>
                  </a:txBody>
                  <a:tcPr marL="36000" marR="36000" marT="36000" marB="36000">
                    <a:noFill/>
                  </a:tcPr>
                </a:tc>
              </a:tr>
              <a:tr h="204273">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endParaRPr lang="en-US" sz="1200" dirty="0"/>
                    </a:p>
                  </a:txBody>
                  <a:tcPr marL="36000" marR="36000" marT="36000" marB="36000">
                    <a:noFill/>
                  </a:tcPr>
                </a:tc>
              </a:tr>
            </a:tbl>
          </a:graphicData>
        </a:graphic>
      </p:graphicFrame>
    </p:spTree>
    <p:extLst>
      <p:ext uri="{BB962C8B-B14F-4D97-AF65-F5344CB8AC3E}">
        <p14:creationId xmlns:p14="http://schemas.microsoft.com/office/powerpoint/2010/main" val="1688770416"/>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proposal for November 2015 F2F</a:t>
            </a:r>
          </a:p>
        </p:txBody>
      </p:sp>
      <p:sp>
        <p:nvSpPr>
          <p:cNvPr id="3" name="Content Placeholder 2"/>
          <p:cNvSpPr>
            <a:spLocks noGrp="1"/>
          </p:cNvSpPr>
          <p:nvPr>
            <p:ph idx="1"/>
          </p:nvPr>
        </p:nvSpPr>
        <p:spPr/>
        <p:txBody>
          <a:bodyPr>
            <a:normAutofit fontScale="70000" lnSpcReduction="20000"/>
          </a:bodyPr>
          <a:lstStyle/>
          <a:p>
            <a:r>
              <a:rPr lang="en-US" dirty="0" smtClean="0"/>
              <a:t>Review of minutes</a:t>
            </a:r>
          </a:p>
          <a:p>
            <a:r>
              <a:rPr lang="en-US" dirty="0" smtClean="0"/>
              <a:t>Reports</a:t>
            </a:r>
          </a:p>
          <a:p>
            <a:r>
              <a:rPr lang="en-US" dirty="0" smtClean="0"/>
              <a:t>Review of 802.1CF editor’s draft</a:t>
            </a:r>
          </a:p>
          <a:p>
            <a:pPr lvl="1"/>
            <a:r>
              <a:rPr lang="en-US" dirty="0" smtClean="0"/>
              <a:t>Comment resolution</a:t>
            </a:r>
          </a:p>
          <a:p>
            <a:r>
              <a:rPr lang="en-US" dirty="0" smtClean="0"/>
              <a:t>New P802.1CF contributions</a:t>
            </a:r>
          </a:p>
          <a:p>
            <a:pPr lvl="1"/>
            <a:r>
              <a:rPr lang="en-US" dirty="0" smtClean="0"/>
              <a:t>Functional design and decomposition</a:t>
            </a:r>
          </a:p>
          <a:p>
            <a:pPr lvl="1"/>
            <a:r>
              <a:rPr lang="en-US" dirty="0" smtClean="0"/>
              <a:t>Backhaul representation</a:t>
            </a:r>
          </a:p>
          <a:p>
            <a:pPr lvl="1"/>
            <a:r>
              <a:rPr lang="en-US" dirty="0" smtClean="0"/>
              <a:t>SDN Abstraction</a:t>
            </a:r>
          </a:p>
          <a:p>
            <a:r>
              <a:rPr lang="en-US" dirty="0" smtClean="0"/>
              <a:t>Wi-Fi as component of 5G within the scope of P802.1CF</a:t>
            </a:r>
          </a:p>
          <a:p>
            <a:r>
              <a:rPr lang="en-US" dirty="0" smtClean="0"/>
              <a:t>Project planning</a:t>
            </a:r>
          </a:p>
          <a:p>
            <a:r>
              <a:rPr lang="en-US" dirty="0" smtClean="0"/>
              <a:t>Publicity activities</a:t>
            </a:r>
          </a:p>
          <a:p>
            <a:r>
              <a:rPr lang="en-US" dirty="0" smtClean="0"/>
              <a:t>Status report to IEEE 802 WGs</a:t>
            </a:r>
          </a:p>
          <a:p>
            <a:r>
              <a:rPr lang="en-US" dirty="0" smtClean="0"/>
              <a:t>AOB</a:t>
            </a:r>
          </a:p>
          <a:p>
            <a:pPr lvl="2"/>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1026"/>
          <p:cNvSpPr>
            <a:spLocks noGrp="1" noChangeArrowheads="1"/>
          </p:cNvSpPr>
          <p:nvPr>
            <p:ph type="title"/>
          </p:nvPr>
        </p:nvSpPr>
        <p:spPr>
          <a:xfrm>
            <a:off x="457200" y="274638"/>
            <a:ext cx="8229600" cy="715962"/>
          </a:xfrm>
        </p:spPr>
        <p:txBody>
          <a:bodyPr/>
          <a:lstStyle/>
          <a:p>
            <a:r>
              <a:rPr lang="en-US" altLang="en-US" dirty="0" smtClean="0"/>
              <a:t>Instructions for the chair</a:t>
            </a:r>
          </a:p>
        </p:txBody>
      </p:sp>
      <p:sp>
        <p:nvSpPr>
          <p:cNvPr id="7170" name="Rectangle 1027"/>
          <p:cNvSpPr>
            <a:spLocks noGrp="1" noChangeArrowheads="1"/>
          </p:cNvSpPr>
          <p:nvPr>
            <p:ph idx="1"/>
          </p:nvPr>
        </p:nvSpPr>
        <p:spPr>
          <a:xfrm>
            <a:off x="457200" y="1143000"/>
            <a:ext cx="8229600" cy="5181600"/>
          </a:xfrm>
        </p:spPr>
        <p:txBody>
          <a:bodyPr>
            <a:normAutofit fontScale="55000" lnSpcReduction="20000"/>
          </a:bodyPr>
          <a:lstStyle/>
          <a:p>
            <a:r>
              <a:rPr lang="en-US" altLang="en-US" sz="2900" dirty="0" smtClean="0"/>
              <a:t>The IEEE-SA strongly recommends that at each WG meeting the chair or a designee:</a:t>
            </a:r>
          </a:p>
          <a:p>
            <a:pPr lvl="1"/>
            <a:r>
              <a:rPr lang="en-US" altLang="en-US" dirty="0" smtClean="0"/>
              <a:t>Show slides #1 through #4 of this presentation</a:t>
            </a:r>
          </a:p>
          <a:p>
            <a:pPr lvl="1"/>
            <a:r>
              <a:rPr lang="en-US" altLang="en-US" dirty="0" smtClean="0"/>
              <a:t>Advise the WG attendees that: </a:t>
            </a:r>
          </a:p>
          <a:p>
            <a:pPr lvl="2"/>
            <a:r>
              <a:rPr lang="en-US" altLang="en-US" dirty="0" smtClean="0"/>
              <a:t>The IEEE’s patent policy is described in Clause 6 of the IEEE-SA Standards Board Bylaws;</a:t>
            </a:r>
          </a:p>
          <a:p>
            <a:pPr lvl="2"/>
            <a:r>
              <a:rPr lang="en-US" altLang="en-US" dirty="0" smtClean="0"/>
              <a:t>Early identification of patent claims which may be essential for the use of standards under development is strongly encouraged; </a:t>
            </a:r>
          </a:p>
          <a:p>
            <a:pPr lvl="2"/>
            <a:r>
              <a:rPr lang="en-US" altLang="en-US" dirty="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p>
          <a:p>
            <a:pPr lvl="1"/>
            <a:r>
              <a:rPr lang="en-US" altLang="en-US" dirty="0" smtClean="0"/>
              <a:t>Instruct the WG Secretary to record in the minutes of the relevant WG meeting: </a:t>
            </a:r>
          </a:p>
          <a:p>
            <a:pPr lvl="2"/>
            <a:r>
              <a:rPr lang="en-US" altLang="en-US" dirty="0" smtClean="0"/>
              <a:t>That the foregoing information was provided and that slides 1 through 4 (and this slide 0, if applicable) were shown; </a:t>
            </a:r>
          </a:p>
          <a:p>
            <a:pPr lvl="2"/>
            <a:r>
              <a:rPr lang="en-US" altLang="en-US" dirty="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r>
              <a:rPr lang="en-US" altLang="en-US" dirty="0" smtClean="0"/>
              <a:t>Any responses that were given, specifically the patent claim(s)/patent application claim(s) and/or the holder of the patent claim(s)/patent application claim(s) that were identified (if any) and by whom.</a:t>
            </a:r>
          </a:p>
          <a:p>
            <a:pPr lvl="1"/>
            <a:r>
              <a:rPr lang="en-US" altLang="en-US" dirty="0" smtClean="0"/>
              <a:t>The WG Chair shall ensure that a request is made to any identified holders of potential essential patent claim(s) to complete and submit a Letter of Assurance.</a:t>
            </a:r>
          </a:p>
          <a:p>
            <a:pPr lvl="1"/>
            <a:r>
              <a:rPr lang="en-US" altLang="en-US" dirty="0" smtClean="0"/>
              <a:t>It is recommended that the WG chair review the guidance in IEEE-SA Standards Board Operations Manual 6.3.5 and in FAQs 14 and 15 on inclusion of potential Essential Patent Claims by incorporation or by reference. </a:t>
            </a:r>
          </a:p>
          <a:p>
            <a:pPr lvl="1"/>
            <a:r>
              <a:rPr lang="en-US" altLang="en-US" dirty="0" smtClean="0"/>
              <a:t>Note: WG includes Working Groups, Task Groups, and other standards-developing committees with a PAR approved by the IEEE-SA Standards Board.</a:t>
            </a:r>
          </a:p>
        </p:txBody>
      </p:sp>
      <p:sp>
        <p:nvSpPr>
          <p:cNvPr id="7172" name="Rectangle 1028"/>
          <p:cNvSpPr>
            <a:spLocks noChangeArrowheads="1"/>
          </p:cNvSpPr>
          <p:nvPr/>
        </p:nvSpPr>
        <p:spPr bwMode="auto">
          <a:xfrm>
            <a:off x="685800" y="-228600"/>
            <a:ext cx="7772400" cy="1069975"/>
          </a:xfrm>
          <a:prstGeom prst="rect">
            <a:avLst/>
          </a:prstGeom>
          <a:noFill/>
          <a:ln w="9525">
            <a:noFill/>
            <a:miter lim="800000"/>
            <a:headEnd/>
            <a:tailEnd/>
          </a:ln>
        </p:spPr>
        <p:txBody>
          <a:bodyPr anchor="ctr"/>
          <a:lstStyle/>
          <a:p>
            <a:pPr algn="ctr" eaLnBrk="0" hangingPunct="0"/>
            <a:endParaRPr lang="en-GB" altLang="en-US" sz="3200" b="1" u="sng">
              <a:solidFill>
                <a:srgbClr val="000099"/>
              </a:solidFill>
              <a:latin typeface="Arial" pitchFamily="34" charset="0"/>
            </a:endParaRPr>
          </a:p>
        </p:txBody>
      </p:sp>
      <p:sp>
        <p:nvSpPr>
          <p:cNvPr id="7173" name="Rectangle 1029"/>
          <p:cNvSpPr>
            <a:spLocks noChangeArrowheads="1"/>
          </p:cNvSpPr>
          <p:nvPr/>
        </p:nvSpPr>
        <p:spPr bwMode="auto">
          <a:xfrm>
            <a:off x="381000" y="838200"/>
            <a:ext cx="8458200" cy="5562600"/>
          </a:xfrm>
          <a:prstGeom prst="rect">
            <a:avLst/>
          </a:prstGeom>
          <a:noFill/>
          <a:ln w="9525">
            <a:noFill/>
            <a:miter lim="800000"/>
            <a:headEnd/>
            <a:tailEnd/>
          </a:ln>
        </p:spPr>
        <p:txBody>
          <a:bodyPr/>
          <a:lstStyle/>
          <a:p>
            <a:pPr marL="233363" indent="-180975" eaLnBrk="0" hangingPunct="0">
              <a:spcBef>
                <a:spcPct val="20000"/>
              </a:spcBef>
              <a:buClr>
                <a:srgbClr val="CC3300"/>
              </a:buClr>
              <a:buSzPct val="50000"/>
              <a:buFont typeface="Monotype Sorts"/>
              <a:buChar char="l"/>
            </a:pPr>
            <a:endParaRPr lang="en-GB" altLang="en-US" sz="1800">
              <a:solidFill>
                <a:srgbClr val="000099"/>
              </a:solidFill>
              <a:latin typeface="Arial" pitchFamily="34" charset="0"/>
            </a:endParaRP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sz="3200" dirty="0" smtClean="0"/>
              <a:t>Participants, Patents, and Duty to Inform</a:t>
            </a:r>
          </a:p>
        </p:txBody>
      </p:sp>
      <p:sp>
        <p:nvSpPr>
          <p:cNvPr id="8195" name="Rectangle 1027"/>
          <p:cNvSpPr>
            <a:spLocks noGrp="1" noChangeArrowheads="1"/>
          </p:cNvSpPr>
          <p:nvPr>
            <p:ph idx="1"/>
          </p:nvPr>
        </p:nvSpPr>
        <p:spPr>
          <a:xfrm>
            <a:off x="457200" y="1265237"/>
            <a:ext cx="8229600" cy="5059363"/>
          </a:xfrm>
        </p:spPr>
        <p:txBody>
          <a:bodyPr/>
          <a:lstStyle/>
          <a:p>
            <a:pPr algn="ctr">
              <a:buFont typeface="Monotype Sorts"/>
              <a:buNone/>
            </a:pPr>
            <a:r>
              <a:rPr lang="en-US" altLang="en-US" sz="1500" b="1" dirty="0" smtClean="0"/>
              <a:t>All participants in this meeting have certain obligations under the IEEE-SA Patent Policy. </a:t>
            </a:r>
          </a:p>
          <a:p>
            <a:pPr lvl="1">
              <a:buFont typeface="Arial" pitchFamily="34" charset="0"/>
              <a:buChar char="•"/>
            </a:pPr>
            <a:r>
              <a:rPr lang="en-US" altLang="en-US" sz="1600" b="1" dirty="0" smtClean="0">
                <a:solidFill>
                  <a:srgbClr val="003399"/>
                </a:solidFill>
              </a:rPr>
              <a:t>Participants [Note: </a:t>
            </a:r>
            <a:r>
              <a:rPr lang="en-GB" altLang="en-US" sz="1600" b="1" dirty="0" smtClean="0">
                <a:solidFill>
                  <a:srgbClr val="003399"/>
                </a:solidFill>
              </a:rPr>
              <a:t>Quoted text excerpted from IEEE-SA Standards Board Bylaws </a:t>
            </a:r>
            <a:r>
              <a:rPr lang="en-GB" altLang="en-US" sz="1600" b="1" dirty="0" err="1" smtClean="0">
                <a:solidFill>
                  <a:srgbClr val="003399"/>
                </a:solidFill>
              </a:rPr>
              <a:t>subclause</a:t>
            </a:r>
            <a:r>
              <a:rPr lang="en-GB" altLang="en-US" sz="1600" b="1" dirty="0" smtClean="0">
                <a:solidFill>
                  <a:srgbClr val="003399"/>
                </a:solidFill>
              </a:rPr>
              <a:t> 6.2</a:t>
            </a:r>
            <a:r>
              <a:rPr lang="en-US" altLang="en-US" sz="1600" b="1" dirty="0" smtClean="0">
                <a:solidFill>
                  <a:srgbClr val="003399"/>
                </a:solidFill>
              </a:rPr>
              <a:t>]:</a:t>
            </a:r>
          </a:p>
          <a:p>
            <a:pPr lvl="2">
              <a:buFont typeface="Arial" pitchFamily="34" charset="0"/>
              <a:buChar char="•"/>
            </a:pPr>
            <a:r>
              <a:rPr lang="en-US" altLang="en-US" sz="1600" b="1" dirty="0" smtClean="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dirty="0" smtClean="0"/>
          </a:p>
          <a:p>
            <a:pPr lvl="2">
              <a:buFont typeface="Arial" pitchFamily="34" charset="0"/>
              <a:buChar char="•"/>
            </a:pPr>
            <a:r>
              <a:rPr lang="en-US" altLang="en-US" sz="1600" b="1" dirty="0" smtClean="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itchFamily="34" charset="0"/>
              <a:buChar char="•"/>
            </a:pPr>
            <a:r>
              <a:rPr lang="en-US" altLang="en-US" sz="1600" b="1" dirty="0" smtClean="0">
                <a:solidFill>
                  <a:srgbClr val="003399"/>
                </a:solidFill>
              </a:rPr>
              <a:t>The above does not apply if the patent claim is already the subject of an Accepted Letter of Assurance that applies to the proposed standard(s) under consideration by this group</a:t>
            </a:r>
          </a:p>
          <a:p>
            <a:pPr lvl="1">
              <a:buFont typeface="Arial" pitchFamily="34" charset="0"/>
              <a:buChar char="•"/>
            </a:pPr>
            <a:r>
              <a:rPr lang="en-US" altLang="en-US" sz="1600" b="1" dirty="0" smtClean="0">
                <a:solidFill>
                  <a:srgbClr val="003399"/>
                </a:solidFill>
              </a:rPr>
              <a:t>Early identification of holders of potential Essential Patent Claims is strongly encouraged</a:t>
            </a:r>
          </a:p>
          <a:p>
            <a:pPr lvl="1">
              <a:buFont typeface="Arial" pitchFamily="34" charset="0"/>
              <a:buChar char="•"/>
            </a:pPr>
            <a:r>
              <a:rPr lang="en-US" altLang="en-US" sz="1600" b="1" dirty="0" smtClean="0">
                <a:solidFill>
                  <a:srgbClr val="003399"/>
                </a:solidFill>
              </a:rPr>
              <a:t>No duty to perform a patent search</a:t>
            </a:r>
            <a:endParaRPr lang="en-US" altLang="en-US" sz="1600" dirty="0" smtClean="0"/>
          </a:p>
        </p:txBody>
      </p:sp>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57200" y="274638"/>
            <a:ext cx="8229600" cy="715962"/>
          </a:xfrm>
        </p:spPr>
        <p:txBody>
          <a:bodyPr/>
          <a:lstStyle/>
          <a:p>
            <a:r>
              <a:rPr lang="en-GB" altLang="en-US" dirty="0" smtClean="0"/>
              <a:t>Patent Related Links</a:t>
            </a:r>
            <a:endParaRPr lang="en-US" altLang="en-US" dirty="0" smtClean="0"/>
          </a:p>
        </p:txBody>
      </p:sp>
      <p:sp>
        <p:nvSpPr>
          <p:cNvPr id="9219" name="Rectangle 3"/>
          <p:cNvSpPr>
            <a:spLocks noGrp="1" noChangeArrowheads="1"/>
          </p:cNvSpPr>
          <p:nvPr>
            <p:ph idx="1"/>
          </p:nvPr>
        </p:nvSpPr>
        <p:spPr>
          <a:xfrm>
            <a:off x="457200" y="1142999"/>
            <a:ext cx="8229600" cy="4191001"/>
          </a:xfrm>
        </p:spPr>
        <p:txBody>
          <a:bodyPr>
            <a:normAutofit fontScale="85000" lnSpcReduction="10000"/>
          </a:bodyPr>
          <a:lstStyle/>
          <a:p>
            <a:r>
              <a:rPr lang="en-US" altLang="en-US" dirty="0" smtClean="0"/>
              <a:t>All participants should be familiar with their obligations under the IEEE-SA Policies &amp; Procedures for standards development.</a:t>
            </a:r>
            <a:br>
              <a:rPr lang="en-US" altLang="en-US" dirty="0" smtClean="0"/>
            </a:br>
            <a:endParaRPr lang="en-US" altLang="en-US" dirty="0" smtClean="0"/>
          </a:p>
          <a:p>
            <a:r>
              <a:rPr lang="en-US" altLang="en-US" dirty="0" smtClean="0"/>
              <a:t>Patent Policy is stated in these sources:</a:t>
            </a:r>
          </a:p>
          <a:p>
            <a:pPr lvl="1"/>
            <a:r>
              <a:rPr lang="en-GB" altLang="en-US" dirty="0" smtClean="0"/>
              <a:t>IEEE-SA Standards Boards Bylaws</a:t>
            </a:r>
            <a:br>
              <a:rPr lang="en-GB" altLang="en-US" dirty="0" smtClean="0"/>
            </a:br>
            <a:r>
              <a:rPr lang="en-US" altLang="en-US" sz="2400" dirty="0" smtClean="0">
                <a:hlinkClick r:id="rId2"/>
              </a:rPr>
              <a:t>http://standards.ieee.org/develop/policies/bylaws/sect6-7.html#6</a:t>
            </a:r>
            <a:endParaRPr lang="en-US" altLang="en-US" dirty="0" smtClean="0"/>
          </a:p>
          <a:p>
            <a:pPr lvl="1"/>
            <a:r>
              <a:rPr lang="en-GB" altLang="en-US" dirty="0" smtClean="0"/>
              <a:t>IEEE-SA Standards Board Operations Manual</a:t>
            </a:r>
            <a:br>
              <a:rPr lang="en-GB" altLang="en-US" dirty="0" smtClean="0"/>
            </a:br>
            <a:r>
              <a:rPr lang="en-US" altLang="en-US" sz="2400" dirty="0" smtClean="0">
                <a:hlinkClick r:id="rId3"/>
              </a:rPr>
              <a:t>http://standards.ieee.org/develop/policies/opman/sect6.html#6.3</a:t>
            </a:r>
            <a:endParaRPr lang="en-US" altLang="en-US" dirty="0" smtClean="0"/>
          </a:p>
          <a:p>
            <a:pPr lvl="1"/>
            <a:r>
              <a:rPr lang="en-US" altLang="en-US" dirty="0" smtClean="0"/>
              <a:t>Material about the patent policy is available at </a:t>
            </a:r>
            <a:br>
              <a:rPr lang="en-US" altLang="en-US" dirty="0" smtClean="0"/>
            </a:br>
            <a:r>
              <a:rPr lang="en-US" altLang="en-US" sz="2400" dirty="0" smtClean="0">
                <a:hlinkClick r:id="rId4"/>
              </a:rPr>
              <a:t>http://standards.ieee.org/about/sasb/patcom/materials.html</a:t>
            </a:r>
            <a:endParaRPr lang="en-US" altLang="en-US" dirty="0" smtClean="0"/>
          </a:p>
          <a:p>
            <a:pPr lvl="1"/>
            <a:endParaRPr lang="en-US" altLang="en-US" dirty="0" smtClean="0"/>
          </a:p>
        </p:txBody>
      </p:sp>
      <p:sp>
        <p:nvSpPr>
          <p:cNvPr id="9221" name="Rectangle 7"/>
          <p:cNvSpPr>
            <a:spLocks noChangeArrowheads="1"/>
          </p:cNvSpPr>
          <p:nvPr/>
        </p:nvSpPr>
        <p:spPr bwMode="auto">
          <a:xfrm>
            <a:off x="381000" y="5410200"/>
            <a:ext cx="8229600" cy="830997"/>
          </a:xfrm>
          <a:prstGeom prst="rect">
            <a:avLst/>
          </a:prstGeom>
          <a:noFill/>
          <a:ln w="9525">
            <a:noFill/>
            <a:miter lim="800000"/>
            <a:headEnd/>
            <a:tailEnd/>
          </a:ln>
        </p:spPr>
        <p:txBody>
          <a:bodyPr wrap="square">
            <a:spAutoFit/>
          </a:bodyPr>
          <a:lstStyle/>
          <a:p>
            <a:pPr eaLnBrk="0" hangingPunct="0"/>
            <a:r>
              <a:rPr lang="en-US" altLang="en-US" sz="1200" b="1" dirty="0">
                <a:solidFill>
                  <a:srgbClr val="000099"/>
                </a:solidFill>
                <a:latin typeface="Arial" pitchFamily="34" charset="0"/>
              </a:rPr>
              <a:t>If you have questions, contact the IEEE-SA Standards Board Patent Committee Administrator at patcom@ieee.org or visit </a:t>
            </a:r>
            <a:r>
              <a:rPr lang="en-US" altLang="en-US" sz="1200" b="1" dirty="0">
                <a:solidFill>
                  <a:srgbClr val="000099"/>
                </a:solidFill>
                <a:latin typeface="Arial" pitchFamily="34" charset="0"/>
                <a:hlinkClick r:id="rId5"/>
              </a:rPr>
              <a:t>http://</a:t>
            </a:r>
            <a:r>
              <a:rPr lang="en-US" altLang="en-US" sz="1200" b="1" dirty="0" smtClean="0">
                <a:solidFill>
                  <a:srgbClr val="000099"/>
                </a:solidFill>
                <a:latin typeface="Arial" pitchFamily="34" charset="0"/>
                <a:hlinkClick r:id="rId5"/>
              </a:rPr>
              <a:t>standards.ieee.org/about/sasb/patcom/index.html</a:t>
            </a:r>
            <a:endParaRPr lang="en-US" altLang="en-US" sz="1200" b="1" dirty="0">
              <a:solidFill>
                <a:srgbClr val="000099"/>
              </a:solidFill>
              <a:latin typeface="Arial" pitchFamily="34" charset="0"/>
            </a:endParaRPr>
          </a:p>
          <a:p>
            <a:pPr eaLnBrk="0" hangingPunct="0">
              <a:lnSpc>
                <a:spcPct val="80000"/>
              </a:lnSpc>
              <a:spcBef>
                <a:spcPct val="20000"/>
              </a:spcBef>
              <a:buClr>
                <a:srgbClr val="CC3300"/>
              </a:buClr>
              <a:buSzPct val="50000"/>
              <a:buFont typeface="Monotype Sorts"/>
              <a:buNone/>
            </a:pPr>
            <a:endParaRPr lang="en-US" altLang="en-US" sz="1200" b="1" dirty="0">
              <a:solidFill>
                <a:srgbClr val="000099"/>
              </a:solidFill>
              <a:latin typeface="Arial" pitchFamily="34" charset="0"/>
            </a:endParaRPr>
          </a:p>
          <a:p>
            <a:pPr eaLnBrk="0" hangingPunct="0">
              <a:lnSpc>
                <a:spcPct val="80000"/>
              </a:lnSpc>
              <a:spcBef>
                <a:spcPct val="20000"/>
              </a:spcBef>
              <a:buClr>
                <a:srgbClr val="CC3300"/>
              </a:buClr>
              <a:buSzPct val="50000"/>
              <a:buFont typeface="Monotype Sorts"/>
              <a:buNone/>
            </a:pPr>
            <a:r>
              <a:rPr lang="en-US" altLang="en-US" sz="1200" b="1" dirty="0">
                <a:solidFill>
                  <a:srgbClr val="000099"/>
                </a:solidFill>
                <a:latin typeface="Arial" pitchFamily="34" charset="0"/>
              </a:rPr>
              <a:t>This slide set is available at </a:t>
            </a:r>
            <a:r>
              <a:rPr lang="en-US" altLang="en-US" sz="1200" b="1" dirty="0">
                <a:solidFill>
                  <a:srgbClr val="000099"/>
                </a:solidFill>
                <a:latin typeface="Arial" pitchFamily="34" charset="0"/>
                <a:hlinkClick r:id="rId6"/>
              </a:rPr>
              <a:t>https://</a:t>
            </a:r>
            <a:r>
              <a:rPr lang="en-US" altLang="en-US" sz="1200" b="1" dirty="0" smtClean="0">
                <a:solidFill>
                  <a:srgbClr val="000099"/>
                </a:solidFill>
                <a:latin typeface="Arial" pitchFamily="34" charset="0"/>
                <a:hlinkClick r:id="rId6"/>
              </a:rPr>
              <a:t>development.standards.ieee.org/myproject/Public/mytools/mob/slideset.ppt</a:t>
            </a:r>
            <a:endParaRPr lang="en-US" altLang="en-US" sz="1200" b="1" dirty="0" smtClean="0">
              <a:solidFill>
                <a:srgbClr val="000099"/>
              </a:solidFill>
              <a:latin typeface="Arial" pitchFamily="34" charset="0"/>
            </a:endParaRPr>
          </a:p>
        </p:txBody>
      </p:sp>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smtClean="0"/>
              <a:t>Call for Potentially Essential Patents</a:t>
            </a:r>
          </a:p>
        </p:txBody>
      </p:sp>
      <p:sp>
        <p:nvSpPr>
          <p:cNvPr id="10243" name="Rectangle 1027"/>
          <p:cNvSpPr>
            <a:spLocks noGrp="1" noChangeArrowheads="1"/>
          </p:cNvSpPr>
          <p:nvPr>
            <p:ph type="body" idx="1"/>
          </p:nvPr>
        </p:nvSpPr>
        <p:spPr>
          <a:xfrm>
            <a:off x="457200" y="1371600"/>
            <a:ext cx="8229600" cy="4724400"/>
          </a:xfrm>
        </p:spPr>
        <p:txBody>
          <a:bodyPr>
            <a:normAutofit fontScale="92500" lnSpcReduction="10000"/>
          </a:bodyPr>
          <a:lstStyle/>
          <a:p>
            <a:r>
              <a:rPr lang="en-US" altLang="en-US" dirty="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en-US" dirty="0" smtClean="0"/>
              <a:t>Either speak up now or</a:t>
            </a:r>
          </a:p>
          <a:p>
            <a:pPr lvl="1"/>
            <a:r>
              <a:rPr lang="en-US" altLang="en-US" dirty="0" smtClean="0"/>
              <a:t>Provide the chair of this group with the identity of the holder(s) of any and all such claims as soon as possible or</a:t>
            </a:r>
          </a:p>
          <a:p>
            <a:pPr lvl="1"/>
            <a:r>
              <a:rPr lang="en-US" altLang="en-US" dirty="0" smtClean="0"/>
              <a:t>Cause an LOA to be submitted</a:t>
            </a:r>
          </a:p>
        </p:txBody>
      </p:sp>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altLang="en-US" sz="3200" dirty="0" smtClean="0"/>
              <a:t>Other Guidelines for IEEE WG Meetings</a:t>
            </a:r>
          </a:p>
        </p:txBody>
      </p:sp>
      <p:sp>
        <p:nvSpPr>
          <p:cNvPr id="6" name="Content Placeholder 5"/>
          <p:cNvSpPr>
            <a:spLocks noGrp="1"/>
          </p:cNvSpPr>
          <p:nvPr>
            <p:ph idx="1"/>
          </p:nvPr>
        </p:nvSpPr>
        <p:spPr>
          <a:xfrm>
            <a:off x="457200" y="1600200"/>
            <a:ext cx="8229600" cy="4419600"/>
          </a:xfrm>
        </p:spPr>
        <p:txBody>
          <a:bodyPr/>
          <a:lstStyle/>
          <a:p>
            <a:pPr marL="230188" indent="-230188">
              <a:lnSpc>
                <a:spcPct val="80000"/>
              </a:lnSpc>
              <a:spcAft>
                <a:spcPct val="40000"/>
              </a:spcAft>
              <a:buClr>
                <a:srgbClr val="CC3300"/>
              </a:buClr>
              <a:buSzPct val="50000"/>
              <a:buFont typeface="Arial" pitchFamily="34" charset="0"/>
              <a:buChar char="•"/>
            </a:pPr>
            <a:r>
              <a:rPr lang="en-US" altLang="en-US" sz="1800" b="1" dirty="0" smtClean="0">
                <a:solidFill>
                  <a:srgbClr val="000099"/>
                </a:solidFill>
              </a:rPr>
              <a:t>All IEEE-SA standards meetings shall be conducted in compliance with all applicable laws, including antitrust and competition laws. </a:t>
            </a:r>
          </a:p>
          <a:p>
            <a:pPr marL="630238" lvl="1">
              <a:lnSpc>
                <a:spcPct val="80000"/>
              </a:lnSpc>
              <a:spcAft>
                <a:spcPct val="40000"/>
              </a:spcAft>
              <a:buClr>
                <a:srgbClr val="CC3300"/>
              </a:buClr>
              <a:buSzPct val="50000"/>
              <a:buFont typeface="Arial" pitchFamily="34" charset="0"/>
              <a:buChar char="•"/>
            </a:pPr>
            <a:r>
              <a:rPr lang="en-US" altLang="en-US" sz="1600" b="1" dirty="0" smtClean="0">
                <a:solidFill>
                  <a:srgbClr val="000099"/>
                </a:solidFill>
              </a:rPr>
              <a:t>Don’t discuss the interpretation, validity, or essentiality of patents/patent claims. </a:t>
            </a:r>
          </a:p>
          <a:p>
            <a:pPr marL="630238" lvl="1">
              <a:lnSpc>
                <a:spcPct val="80000"/>
              </a:lnSpc>
              <a:spcAft>
                <a:spcPct val="40000"/>
              </a:spcAft>
              <a:buClr>
                <a:srgbClr val="CC3300"/>
              </a:buClr>
              <a:buSzPct val="50000"/>
              <a:buFont typeface="Arial" pitchFamily="34" charset="0"/>
              <a:buChar char="•"/>
            </a:pPr>
            <a:r>
              <a:rPr lang="en-US" altLang="en-US" sz="1600" b="1" dirty="0" smtClean="0">
                <a:solidFill>
                  <a:srgbClr val="000099"/>
                </a:solidFill>
              </a:rPr>
              <a:t>Don’t discuss specific license rates, terms, or conditions.</a:t>
            </a:r>
          </a:p>
          <a:p>
            <a:pPr marL="1143000" lvl="2">
              <a:lnSpc>
                <a:spcPct val="80000"/>
              </a:lnSpc>
              <a:spcAft>
                <a:spcPct val="40000"/>
              </a:spcAft>
              <a:buClr>
                <a:srgbClr val="CC3300"/>
              </a:buClr>
              <a:buSzPct val="50000"/>
              <a:buFont typeface="Arial" pitchFamily="34" charset="0"/>
              <a:buChar char="•"/>
            </a:pPr>
            <a:r>
              <a:rPr lang="en-US" altLang="en-US" sz="1400" dirty="0" smtClean="0">
                <a:solidFill>
                  <a:srgbClr val="000099"/>
                </a:solidFill>
              </a:rPr>
              <a:t>Relative costs, including licensing costs of essential patent claims, of different technical approaches may be discussed in standards development meetings. </a:t>
            </a:r>
          </a:p>
          <a:p>
            <a:pPr marL="1600200" lvl="3">
              <a:lnSpc>
                <a:spcPct val="80000"/>
              </a:lnSpc>
              <a:spcAft>
                <a:spcPct val="40000"/>
              </a:spcAft>
              <a:buClr>
                <a:srgbClr val="CC3300"/>
              </a:buClr>
              <a:buSzPct val="50000"/>
              <a:buFont typeface="Arial" pitchFamily="34" charset="0"/>
              <a:buChar char="•"/>
            </a:pPr>
            <a:r>
              <a:rPr lang="en-GB" altLang="en-US" sz="1400" dirty="0" smtClean="0">
                <a:solidFill>
                  <a:srgbClr val="000099"/>
                </a:solidFill>
              </a:rPr>
              <a:t>Technical considerations remain primary focus</a:t>
            </a:r>
            <a:endParaRPr lang="en-US" altLang="en-US" sz="1400" dirty="0" smtClean="0">
              <a:solidFill>
                <a:srgbClr val="000099"/>
              </a:solidFill>
            </a:endParaRPr>
          </a:p>
          <a:p>
            <a:pPr marL="630238" lvl="1">
              <a:lnSpc>
                <a:spcPct val="80000"/>
              </a:lnSpc>
              <a:spcAft>
                <a:spcPct val="40000"/>
              </a:spcAft>
              <a:buClr>
                <a:srgbClr val="CC3300"/>
              </a:buClr>
              <a:buSzPct val="50000"/>
              <a:buFont typeface="Arial" pitchFamily="34" charset="0"/>
              <a:buChar char="•"/>
            </a:pPr>
            <a:r>
              <a:rPr lang="en-US" altLang="en-US" sz="1600" b="1" dirty="0" smtClean="0">
                <a:solidFill>
                  <a:srgbClr val="000099"/>
                </a:solidFill>
              </a:rPr>
              <a:t>Don’t discuss or engage in the fixing of product prices, allocation of customers, or division of sales markets.</a:t>
            </a:r>
          </a:p>
          <a:p>
            <a:pPr marL="630238" lvl="1">
              <a:lnSpc>
                <a:spcPct val="80000"/>
              </a:lnSpc>
              <a:spcAft>
                <a:spcPct val="40000"/>
              </a:spcAft>
              <a:buClr>
                <a:srgbClr val="CC3300"/>
              </a:buClr>
              <a:buSzPct val="50000"/>
              <a:buFont typeface="Arial" pitchFamily="34" charset="0"/>
              <a:buChar char="•"/>
            </a:pPr>
            <a:r>
              <a:rPr lang="en-US" altLang="en-US" sz="1600" b="1" dirty="0" smtClean="0">
                <a:solidFill>
                  <a:srgbClr val="000099"/>
                </a:solidFill>
              </a:rPr>
              <a:t>Don’t discuss the status or substance of ongoing or threatened litigation.</a:t>
            </a:r>
          </a:p>
          <a:p>
            <a:pPr marL="630238" lvl="1">
              <a:lnSpc>
                <a:spcPct val="80000"/>
              </a:lnSpc>
              <a:spcAft>
                <a:spcPct val="40000"/>
              </a:spcAft>
              <a:buClr>
                <a:srgbClr val="CC3300"/>
              </a:buClr>
              <a:buSzPct val="50000"/>
              <a:buFont typeface="Arial" pitchFamily="34" charset="0"/>
              <a:buChar char="•"/>
            </a:pPr>
            <a:r>
              <a:rPr lang="en-US" altLang="en-US" sz="1600" b="1" dirty="0" smtClean="0">
                <a:solidFill>
                  <a:srgbClr val="000099"/>
                </a:solidFill>
              </a:rPr>
              <a:t>Don’t be silent if inappropriate topics are discussed … do formally object.</a:t>
            </a:r>
          </a:p>
          <a:p>
            <a:pPr marL="230188" indent="-230188" algn="ctr">
              <a:lnSpc>
                <a:spcPct val="80000"/>
              </a:lnSpc>
              <a:buClr>
                <a:srgbClr val="CC3300"/>
              </a:buClr>
              <a:buSzPct val="50000"/>
              <a:buNone/>
            </a:pPr>
            <a:r>
              <a:rPr lang="en-US" altLang="en-US" sz="1000" b="1" dirty="0" smtClean="0">
                <a:solidFill>
                  <a:srgbClr val="000099"/>
                </a:solidFill>
              </a:rPr>
              <a:t>---------------------------------------------------------------   </a:t>
            </a:r>
            <a:endParaRPr lang="en-US" altLang="en-US" sz="1200" b="1" dirty="0" smtClean="0">
              <a:solidFill>
                <a:srgbClr val="000099"/>
              </a:solidFill>
            </a:endParaRPr>
          </a:p>
          <a:p>
            <a:pPr marL="230188" indent="-230188" algn="ctr">
              <a:lnSpc>
                <a:spcPct val="80000"/>
              </a:lnSpc>
              <a:buClr>
                <a:srgbClr val="CC3300"/>
              </a:buClr>
              <a:buSzPct val="50000"/>
              <a:buNone/>
            </a:pPr>
            <a:r>
              <a:rPr lang="en-US" altLang="en-US" sz="1200" b="1" dirty="0" smtClean="0">
                <a:solidFill>
                  <a:srgbClr val="000099"/>
                </a:solidFill>
              </a:rPr>
              <a:t>See </a:t>
            </a:r>
            <a:r>
              <a:rPr lang="en-US" altLang="en-US" sz="1200" b="1" i="1" dirty="0" smtClean="0">
                <a:solidFill>
                  <a:srgbClr val="000099"/>
                </a:solidFill>
              </a:rPr>
              <a:t>IEEE-SA Standards Board Operations Manual</a:t>
            </a:r>
            <a:r>
              <a:rPr lang="en-US" altLang="en-US" sz="1200" b="1" dirty="0" smtClean="0">
                <a:solidFill>
                  <a:srgbClr val="000099"/>
                </a:solidFill>
              </a:rPr>
              <a:t>, clause 5.3.10 and </a:t>
            </a:r>
            <a:r>
              <a:rPr lang="en-GB" altLang="en-US" sz="1200" b="1" dirty="0" smtClean="0">
                <a:solidFill>
                  <a:srgbClr val="000099"/>
                </a:solidFill>
              </a:rPr>
              <a:t>“Promoting Competition and Innovation: What You Need to Know about the IEEE Standards Association's Antitrust and Competition Policy”</a:t>
            </a:r>
            <a:r>
              <a:rPr lang="en-US" altLang="en-US" sz="1200" b="1" dirty="0" smtClean="0">
                <a:solidFill>
                  <a:srgbClr val="000099"/>
                </a:solidFill>
              </a:rPr>
              <a:t> for more details.</a:t>
            </a:r>
          </a:p>
        </p:txBody>
      </p:sp>
      <p:sp>
        <p:nvSpPr>
          <p:cNvPr id="1126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eaLnBrk="0" hangingPunct="0"/>
            <a:endParaRPr lang="en-GB" altLang="en-US" b="1" u="sng">
              <a:solidFill>
                <a:srgbClr val="000099"/>
              </a:solidFill>
              <a:latin typeface="Helvetica" pitchFamily="34" charset="0"/>
            </a:endParaRP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theme/theme1.xml><?xml version="1.0" encoding="utf-8"?>
<a:theme xmlns:a="http://schemas.openxmlformats.org/drawingml/2006/main" name="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Roger's PowerBook HD:802:802.16:meetings:#3 9909 Boulder:Template.pot</Template>
  <TotalTime>903</TotalTime>
  <Words>2485</Words>
  <Application>Microsoft Macintosh PowerPoint</Application>
  <PresentationFormat>On-screen Show (4:3)</PresentationFormat>
  <Paragraphs>274</Paragraphs>
  <Slides>18</Slides>
  <Notes>3</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Template</vt:lpstr>
      <vt:lpstr>IEEE 802.1 OmniRAN TG November 2015 F2F Meeting Dallas, TX</vt:lpstr>
      <vt:lpstr>November 2015 F2F Meeting</vt:lpstr>
      <vt:lpstr>November 2015 Agenda Graphics</vt:lpstr>
      <vt:lpstr>Agenda proposal for November 2015 F2F</vt:lpstr>
      <vt:lpstr>Instructions for the chair</vt:lpstr>
      <vt:lpstr>Participants, Patents, and Duty to Inform</vt:lpstr>
      <vt:lpstr>Patent Related Links</vt:lpstr>
      <vt:lpstr>Call for Potentially Essential Patents</vt:lpstr>
      <vt:lpstr>Other Guidelines for IEEE WG Meetings</vt:lpstr>
      <vt:lpstr>Resources – URLs</vt:lpstr>
      <vt:lpstr>Discussion items #1</vt:lpstr>
      <vt:lpstr>Call for Potentially Essential Patents</vt:lpstr>
      <vt:lpstr>Agenda for November 2015 F2F</vt:lpstr>
      <vt:lpstr>Schedule for November 2015 F2F</vt:lpstr>
      <vt:lpstr>Discussion items #2</vt:lpstr>
      <vt:lpstr>Discussion items #3</vt:lpstr>
      <vt:lpstr>Discussion items #4</vt:lpstr>
      <vt:lpstr>Discussion items #5</vt:lpstr>
    </vt:vector>
  </TitlesOfParts>
  <Company>NIST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Conf Call Slides</dc:title>
  <dc:subject>Guiding material</dc:subject>
  <dc:creator>Max Riegel</dc:creator>
  <cp:lastModifiedBy>Max Riegel</cp:lastModifiedBy>
  <cp:revision>266</cp:revision>
  <cp:lastPrinted>1998-02-10T13:28:06Z</cp:lastPrinted>
  <dcterms:created xsi:type="dcterms:W3CDTF">2011-12-30T17:06:23Z</dcterms:created>
  <dcterms:modified xsi:type="dcterms:W3CDTF">2015-11-11T21:57:22Z</dcterms:modified>
</cp:coreProperties>
</file>