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295" r:id="rId4"/>
    <p:sldId id="296" r:id="rId5"/>
    <p:sldId id="289" r:id="rId6"/>
    <p:sldId id="290" r:id="rId7"/>
    <p:sldId id="291" r:id="rId8"/>
    <p:sldId id="292" r:id="rId9"/>
    <p:sldId id="293" r:id="rId10"/>
    <p:sldId id="271" r:id="rId11"/>
    <p:sldId id="297" r:id="rId12"/>
    <p:sldId id="299" r:id="rId13"/>
    <p:sldId id="300" r:id="rId14"/>
    <p:sldId id="304" r:id="rId15"/>
    <p:sldId id="301" r:id="rId16"/>
    <p:sldId id="302" r:id="rId17"/>
    <p:sldId id="305" r:id="rId18"/>
    <p:sldId id="30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8" d="100"/>
          <a:sy n="108" d="100"/>
        </p:scale>
        <p:origin x="-59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omniran-15-0051-02-00TG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6" Type="http://schemas.openxmlformats.org/officeDocument/2006/relationships/hyperlink" Target="https://mentor.ieee.org/omniran/dcn/15/omniran-15-0042-01-CF00-an-setup-over-unlicensed-band.docx" TargetMode="External"/><Relationship Id="rId7" Type="http://schemas.openxmlformats.org/officeDocument/2006/relationships/hyperlink" Target="https://mentor.ieee.org/omniran/dcn/15/omniran-15-0002-02-CF00-key-concepts-of-data-path.pptx" TargetMode="External"/><Relationship Id="rId8" Type="http://schemas.openxmlformats.org/officeDocument/2006/relationships/hyperlink" Target="https://mentor.ieee.org/omniran/dcn/15/omniran-15-0054-00-CF00-5g-scope-and-requirement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53-00-CF00-some-detailed-information-for-network-reference-model.pptx" TargetMode="External"/><Relationship Id="rId5" Type="http://schemas.openxmlformats.org/officeDocument/2006/relationships/hyperlink" Target="https://mentor.ieee.org/omniran/dcn/15/omniran-15-0054-00-CF00-5g-scope-and-requirements.pptx" TargetMode="External"/><Relationship Id="rId6" Type="http://schemas.openxmlformats.org/officeDocument/2006/relationships/hyperlink" Target="https://mentor.ieee.org/omniran/dcn/15/omniran-15-0042-01-CF00-an-setup-over-unlicensed-band.docx" TargetMode="External"/><Relationship Id="rId7" Type="http://schemas.openxmlformats.org/officeDocument/2006/relationships/hyperlink" Target="https://mentor.ieee.org/omniran/dcn/15/omniran-15-0002-02-CF00-key-concepts-of-data-path.pptx" TargetMode="External"/><Relationship Id="rId8" Type="http://schemas.openxmlformats.org/officeDocument/2006/relationships/hyperlink" Target="https://mentor.ieee.org/omniran/dcn/15/omniran-15-0035-02-CF00-cf-text-review.pdf"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50-00-00TG-sept-29th-2015-confcall-minutes.docx" TargetMode="External"/><Relationship Id="rId4" Type="http://schemas.openxmlformats.org/officeDocument/2006/relationships/hyperlink" Target="https://mentor.ieee.org/omniran/dcn/15/omniran-15-0035-02-CF00-cf-text-review.pdf" TargetMode="External"/><Relationship Id="rId5" Type="http://schemas.openxmlformats.org/officeDocument/2006/relationships/hyperlink" Target="https://mentor.ieee.org/omniran/dcn/15/omniran-15-0053-00-CF00-some-detailed-information-for-network-reference-model.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47-00-00TG-sept-2015-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54-00-CF00-5g-scope-and-requirement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42-01-CF00-an-setup-over-unlicensed-band.docx" TargetMode="External"/><Relationship Id="rId3" Type="http://schemas.openxmlformats.org/officeDocument/2006/relationships/hyperlink" Target="https://mentor.ieee.org/omniran/dcn/15/omniran-15-0002-02-CF00-key-concepts-of-data-path.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35-02-CF00-cf-text-review.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2015 F2F Meeting</a:t>
            </a:r>
            <a:br>
              <a:rPr lang="en-US" dirty="0" smtClean="0"/>
            </a:b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2015-11-08</a:t>
            </a:r>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16:05</a:t>
            </a:r>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16176891"/>
              </p:ext>
            </p:extLst>
          </p:nvPr>
        </p:nvGraphicFramePr>
        <p:xfrm>
          <a:off x="914400" y="3352800"/>
          <a:ext cx="7620001" cy="2651759"/>
        </p:xfrm>
        <a:graphic>
          <a:graphicData uri="http://schemas.openxmlformats.org/drawingml/2006/table">
            <a:tbl>
              <a:tblPr firstRow="1" bandRow="1">
                <a:tableStyleId>{5C22544A-7EE6-4342-B048-85BDC9FD1C3A}</a:tableStyleId>
              </a:tblPr>
              <a:tblGrid>
                <a:gridCol w="1752600"/>
                <a:gridCol w="1893048"/>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A6A6A6"/>
                          </a:solidFill>
                        </a:rPr>
                        <a:t>Jeorge</a:t>
                      </a:r>
                      <a:r>
                        <a:rPr lang="en-US" sz="1400" dirty="0" smtClean="0">
                          <a:solidFill>
                            <a:srgbClr val="A6A6A6"/>
                          </a:solidFill>
                        </a:rPr>
                        <a:t> S. </a:t>
                      </a:r>
                      <a:r>
                        <a:rPr lang="en-US" sz="1400" dirty="0" err="1" smtClean="0">
                          <a:solidFill>
                            <a:srgbClr val="A6A6A6"/>
                          </a:solidFill>
                        </a:rPr>
                        <a:t>Hurtarte</a:t>
                      </a:r>
                      <a:endParaRPr lang="en-US" sz="1400" dirty="0">
                        <a:solidFill>
                          <a:srgbClr val="A6A6A6"/>
                        </a:solidFill>
                      </a:endParaRPr>
                    </a:p>
                  </a:txBody>
                  <a:tcPr/>
                </a:tc>
                <a:tc>
                  <a:txBody>
                    <a:bodyPr/>
                    <a:lstStyle/>
                    <a:p>
                      <a:r>
                        <a:rPr lang="en-US" sz="1400" dirty="0" smtClean="0">
                          <a:solidFill>
                            <a:srgbClr val="A6A6A6"/>
                          </a:solidFill>
                        </a:rPr>
                        <a:t>Teradyne</a:t>
                      </a:r>
                      <a:endParaRPr lang="en-US" sz="1400" dirty="0">
                        <a:solidFill>
                          <a:srgbClr val="A6A6A6"/>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A6A6A6"/>
                          </a:solidFill>
                        </a:rPr>
                        <a:t>Katsuo</a:t>
                      </a:r>
                      <a:r>
                        <a:rPr lang="en-US" sz="1400" dirty="0" smtClean="0">
                          <a:solidFill>
                            <a:srgbClr val="A6A6A6"/>
                          </a:solidFill>
                        </a:rPr>
                        <a:t> </a:t>
                      </a:r>
                      <a:r>
                        <a:rPr lang="en-US" sz="1400" dirty="0" err="1" smtClean="0">
                          <a:solidFill>
                            <a:srgbClr val="A6A6A6"/>
                          </a:solidFill>
                        </a:rPr>
                        <a:t>Yunoki</a:t>
                      </a:r>
                      <a:endParaRPr lang="en-US" sz="1400" dirty="0">
                        <a:solidFill>
                          <a:srgbClr val="A6A6A6"/>
                        </a:solidFill>
                      </a:endParaRPr>
                    </a:p>
                  </a:txBody>
                  <a:tcPr/>
                </a:tc>
                <a:tc>
                  <a:txBody>
                    <a:bodyPr/>
                    <a:lstStyle/>
                    <a:p>
                      <a:r>
                        <a:rPr lang="en-US" sz="1400" dirty="0" smtClean="0">
                          <a:solidFill>
                            <a:srgbClr val="A6A6A6"/>
                          </a:solidFill>
                        </a:rPr>
                        <a:t>KDDI R&amp;D Labs</a:t>
                      </a:r>
                      <a:endParaRPr lang="en-US" sz="1400" dirty="0">
                        <a:solidFill>
                          <a:srgbClr val="A6A6A6"/>
                        </a:solidFill>
                      </a:endParaRPr>
                    </a:p>
                  </a:txBody>
                  <a:tcPr/>
                </a:tc>
              </a:tr>
              <a:tr h="292100">
                <a:tc>
                  <a:txBody>
                    <a:bodyPr/>
                    <a:lstStyle/>
                    <a:p>
                      <a:r>
                        <a:rPr lang="en-US" sz="1400" dirty="0" smtClean="0"/>
                        <a:t>Juan Carlos Zuniga</a:t>
                      </a:r>
                      <a:endParaRPr lang="en-US" sz="1400" dirty="0"/>
                    </a:p>
                  </a:txBody>
                  <a:tcPr/>
                </a:tc>
                <a:tc>
                  <a:txBody>
                    <a:bodyPr/>
                    <a:lstStyle/>
                    <a:p>
                      <a:r>
                        <a:rPr lang="en-US" sz="1400" dirty="0" err="1" smtClean="0"/>
                        <a:t>Interdigital</a:t>
                      </a:r>
                      <a:r>
                        <a:rPr lang="en-US" sz="1400" baseline="0" dirty="0" smtClean="0"/>
                        <a:t> </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Stephen Pain</a:t>
                      </a:r>
                      <a:endParaRPr lang="en-US" sz="1400" dirty="0">
                        <a:solidFill>
                          <a:srgbClr val="A6A6A6"/>
                        </a:solidFill>
                      </a:endParaRPr>
                    </a:p>
                  </a:txBody>
                  <a:tcPr/>
                </a:tc>
                <a:tc>
                  <a:txBody>
                    <a:bodyPr/>
                    <a:lstStyle/>
                    <a:p>
                      <a:r>
                        <a:rPr lang="en-US" sz="1400" dirty="0" smtClean="0">
                          <a:solidFill>
                            <a:srgbClr val="A6A6A6"/>
                          </a:solidFill>
                        </a:rPr>
                        <a:t>BRCM</a:t>
                      </a:r>
                      <a:endParaRPr lang="en-US" sz="1400" dirty="0">
                        <a:solidFill>
                          <a:srgbClr val="A6A6A6"/>
                        </a:solidFill>
                      </a:endParaRPr>
                    </a:p>
                  </a:txBody>
                  <a:tcPr/>
                </a:tc>
              </a:tr>
              <a:tr h="292100">
                <a:tc>
                  <a:txBody>
                    <a:bodyPr/>
                    <a:lstStyle/>
                    <a:p>
                      <a:r>
                        <a:rPr lang="en-US" sz="1400" dirty="0" err="1" smtClean="0"/>
                        <a:t>Yonggang</a:t>
                      </a:r>
                      <a:r>
                        <a:rPr lang="en-US" sz="1400" dirty="0" smtClean="0"/>
                        <a:t> Fang</a:t>
                      </a:r>
                      <a:endParaRPr lang="en-US" sz="1400" dirty="0"/>
                    </a:p>
                  </a:txBody>
                  <a:tcPr/>
                </a:tc>
                <a:tc>
                  <a:txBody>
                    <a:bodyPr/>
                    <a:lstStyle/>
                    <a:p>
                      <a:r>
                        <a:rPr lang="en-US" sz="1400" dirty="0" smtClean="0"/>
                        <a:t>ZTE</a:t>
                      </a:r>
                      <a:endParaRPr lang="en-US" sz="1400" dirty="0"/>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Bill Carney</a:t>
                      </a:r>
                      <a:endParaRPr lang="en-US" sz="1400" dirty="0">
                        <a:solidFill>
                          <a:srgbClr val="A6A6A6"/>
                        </a:solidFill>
                      </a:endParaRPr>
                    </a:p>
                  </a:txBody>
                  <a:tcPr/>
                </a:tc>
                <a:tc>
                  <a:txBody>
                    <a:bodyPr/>
                    <a:lstStyle/>
                    <a:p>
                      <a:r>
                        <a:rPr lang="en-US" sz="1400" dirty="0" smtClean="0">
                          <a:solidFill>
                            <a:srgbClr val="A6A6A6"/>
                          </a:solidFill>
                        </a:rPr>
                        <a:t>Sony</a:t>
                      </a:r>
                      <a:endParaRPr lang="en-US" sz="1400" dirty="0">
                        <a:solidFill>
                          <a:srgbClr val="A6A6A6"/>
                        </a:solidFill>
                      </a:endParaRPr>
                    </a:p>
                  </a:txBody>
                  <a:tcPr/>
                </a:tc>
              </a:tr>
              <a:tr h="292100">
                <a:tc>
                  <a:txBody>
                    <a:bodyPr/>
                    <a:lstStyle/>
                    <a:p>
                      <a:r>
                        <a:rPr lang="en-US" sz="1400" dirty="0" smtClean="0">
                          <a:solidFill>
                            <a:schemeClr val="tx1"/>
                          </a:solidFill>
                        </a:rPr>
                        <a:t>Liang</a:t>
                      </a:r>
                      <a:r>
                        <a:rPr lang="en-US" sz="1400" baseline="0" dirty="0" smtClean="0">
                          <a:solidFill>
                            <a:schemeClr val="tx1"/>
                          </a:solidFill>
                        </a:rPr>
                        <a:t> Jin</a:t>
                      </a:r>
                      <a:endParaRPr lang="en-US" sz="1400" dirty="0">
                        <a:solidFill>
                          <a:schemeClr val="tx1"/>
                        </a:solidFill>
                      </a:endParaRPr>
                    </a:p>
                  </a:txBody>
                  <a:tcPr/>
                </a:tc>
                <a:tc>
                  <a:txBody>
                    <a:bodyPr/>
                    <a:lstStyle/>
                    <a:p>
                      <a:r>
                        <a:rPr lang="en-US" sz="1400" dirty="0" smtClean="0">
                          <a:solidFill>
                            <a:schemeClr val="tx1"/>
                          </a:solidFill>
                        </a:rPr>
                        <a:t>Spirent</a:t>
                      </a:r>
                      <a:r>
                        <a:rPr lang="en-US" sz="1400" baseline="0" dirty="0" smtClean="0">
                          <a:solidFill>
                            <a:schemeClr val="tx1"/>
                          </a:solidFill>
                        </a:rPr>
                        <a:t> Communications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Praveen</a:t>
                      </a:r>
                      <a:r>
                        <a:rPr lang="en-US" sz="1400" baseline="0" dirty="0" smtClean="0">
                          <a:solidFill>
                            <a:srgbClr val="A6A6A6"/>
                          </a:solidFill>
                        </a:rPr>
                        <a:t> Due</a:t>
                      </a:r>
                      <a:endParaRPr lang="en-US" sz="1400" dirty="0">
                        <a:solidFill>
                          <a:srgbClr val="A6A6A6"/>
                        </a:solidFill>
                      </a:endParaRPr>
                    </a:p>
                  </a:txBody>
                  <a:tcPr/>
                </a:tc>
                <a:tc>
                  <a:txBody>
                    <a:bodyPr/>
                    <a:lstStyle/>
                    <a:p>
                      <a:r>
                        <a:rPr lang="en-US" sz="1400" dirty="0" smtClean="0">
                          <a:solidFill>
                            <a:srgbClr val="A6A6A6"/>
                          </a:solidFill>
                        </a:rPr>
                        <a:t>Qualcomm</a:t>
                      </a:r>
                      <a:endParaRPr lang="en-US" sz="1400" dirty="0">
                        <a:solidFill>
                          <a:srgbClr val="A6A6A6"/>
                        </a:solidFill>
                      </a:endParaRPr>
                    </a:p>
                  </a:txBody>
                  <a:tcPr/>
                </a:tc>
              </a:tr>
              <a:tr h="292100">
                <a:tc>
                  <a:txBody>
                    <a:bodyPr/>
                    <a:lstStyle/>
                    <a:p>
                      <a:r>
                        <a:rPr lang="en-US" sz="1400" dirty="0" smtClean="0">
                          <a:solidFill>
                            <a:srgbClr val="000000"/>
                          </a:solidFill>
                        </a:rPr>
                        <a:t>Roger</a:t>
                      </a:r>
                      <a:r>
                        <a:rPr lang="en-US" sz="1400" baseline="0" dirty="0" smtClean="0">
                          <a:solidFill>
                            <a:srgbClr val="000000"/>
                          </a:solidFill>
                        </a:rPr>
                        <a:t> Marks</a:t>
                      </a:r>
                      <a:endParaRPr lang="en-US" sz="1400" dirty="0">
                        <a:solidFill>
                          <a:srgbClr val="000000"/>
                        </a:solidFill>
                      </a:endParaRPr>
                    </a:p>
                  </a:txBody>
                  <a:tcPr/>
                </a:tc>
                <a:tc>
                  <a:txBody>
                    <a:bodyPr/>
                    <a:lstStyle/>
                    <a:p>
                      <a:r>
                        <a:rPr lang="en-US" sz="1400" dirty="0" err="1" smtClean="0">
                          <a:solidFill>
                            <a:srgbClr val="000000"/>
                          </a:solidFill>
                        </a:rPr>
                        <a:t>EtherAirNet</a:t>
                      </a:r>
                      <a:endParaRPr lang="en-US" sz="1400" dirty="0">
                        <a:solidFill>
                          <a:srgbClr val="000000"/>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A6A6A6"/>
                          </a:solidFill>
                        </a:rPr>
                        <a:t>Mark Hamilton</a:t>
                      </a:r>
                      <a:endParaRPr lang="en-US" sz="1400" dirty="0">
                        <a:solidFill>
                          <a:srgbClr val="A6A6A6"/>
                        </a:solidFill>
                      </a:endParaRPr>
                    </a:p>
                  </a:txBody>
                  <a:tcPr/>
                </a:tc>
                <a:tc>
                  <a:txBody>
                    <a:bodyPr/>
                    <a:lstStyle/>
                    <a:p>
                      <a:r>
                        <a:rPr lang="en-US" sz="1400" dirty="0" smtClean="0">
                          <a:solidFill>
                            <a:srgbClr val="A6A6A6"/>
                          </a:solidFill>
                        </a:rPr>
                        <a:t>Ruckus Wireless</a:t>
                      </a:r>
                      <a:endParaRPr lang="en-US" sz="1400" dirty="0">
                        <a:solidFill>
                          <a:srgbClr val="A6A6A6"/>
                        </a:solidFill>
                      </a:endParaRPr>
                    </a:p>
                  </a:txBody>
                  <a:tcPr/>
                </a:tc>
              </a:tr>
              <a:tr h="292100">
                <a:tc>
                  <a:txBody>
                    <a:bodyPr/>
                    <a:lstStyle/>
                    <a:p>
                      <a:r>
                        <a:rPr lang="en-US" sz="1400" dirty="0" smtClean="0">
                          <a:solidFill>
                            <a:schemeClr val="bg1">
                              <a:lumMod val="65000"/>
                            </a:schemeClr>
                          </a:solidFill>
                        </a:rPr>
                        <a:t>James </a:t>
                      </a:r>
                      <a:r>
                        <a:rPr lang="en-US" sz="1400" dirty="0" err="1" smtClean="0">
                          <a:solidFill>
                            <a:schemeClr val="bg1">
                              <a:lumMod val="65000"/>
                            </a:schemeClr>
                          </a:solidFill>
                        </a:rPr>
                        <a:t>Lepp</a:t>
                      </a:r>
                      <a:endParaRPr lang="en-US" sz="1400" dirty="0">
                        <a:solidFill>
                          <a:schemeClr val="bg1">
                            <a:lumMod val="65000"/>
                          </a:schemeClr>
                        </a:solidFill>
                      </a:endParaRPr>
                    </a:p>
                  </a:txBody>
                  <a:tcPr/>
                </a:tc>
                <a:tc>
                  <a:txBody>
                    <a:bodyPr/>
                    <a:lstStyle/>
                    <a:p>
                      <a:r>
                        <a:rPr lang="en-US" sz="1400" dirty="0" smtClean="0">
                          <a:solidFill>
                            <a:schemeClr val="bg1">
                              <a:lumMod val="65000"/>
                            </a:schemeClr>
                          </a:solidFill>
                        </a:rPr>
                        <a:t>Blackberry</a:t>
                      </a:r>
                      <a:endParaRPr lang="en-US" sz="1400" dirty="0">
                        <a:solidFill>
                          <a:schemeClr val="bg1">
                            <a:lumMod val="6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Wang </a:t>
                      </a:r>
                      <a:r>
                        <a:rPr lang="en-US" sz="1400" dirty="0" err="1" smtClean="0">
                          <a:solidFill>
                            <a:srgbClr val="000000"/>
                          </a:solidFill>
                        </a:rPr>
                        <a:t>Hao</a:t>
                      </a:r>
                      <a:endParaRPr lang="en-US" sz="1400" dirty="0">
                        <a:solidFill>
                          <a:srgbClr val="000000"/>
                        </a:solidFill>
                      </a:endParaRPr>
                    </a:p>
                  </a:txBody>
                  <a:tcPr/>
                </a:tc>
                <a:tc>
                  <a:txBody>
                    <a:bodyPr/>
                    <a:lstStyle/>
                    <a:p>
                      <a:r>
                        <a:rPr lang="en-US" sz="1400" dirty="0" smtClean="0">
                          <a:solidFill>
                            <a:srgbClr val="000000"/>
                          </a:solidFill>
                        </a:rPr>
                        <a:t>Fujitsu</a:t>
                      </a:r>
                      <a:endParaRPr lang="en-US" sz="1400" dirty="0">
                        <a:solidFill>
                          <a:srgbClr val="000000"/>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Nothing brought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Agenda for November 2015 F2F</a:t>
            </a:r>
          </a:p>
        </p:txBody>
      </p:sp>
      <p:sp>
        <p:nvSpPr>
          <p:cNvPr id="3" name="Content Placeholder 2"/>
          <p:cNvSpPr>
            <a:spLocks noGrp="1"/>
          </p:cNvSpPr>
          <p:nvPr>
            <p:ph idx="1"/>
          </p:nvPr>
        </p:nvSpPr>
        <p:spPr>
          <a:xfrm>
            <a:off x="457200" y="1447800"/>
            <a:ext cx="8229600" cy="4800600"/>
          </a:xfrm>
        </p:spPr>
        <p:txBody>
          <a:bodyPr>
            <a:normAutofit fontScale="40000" lnSpcReduction="20000"/>
          </a:bodyPr>
          <a:lstStyle/>
          <a:p>
            <a:r>
              <a:rPr lang="en-US" dirty="0" smtClean="0"/>
              <a:t>Review of minutes</a:t>
            </a:r>
          </a:p>
          <a:p>
            <a:pPr lvl="1"/>
            <a:r>
              <a:rPr lang="en-US" dirty="0">
                <a:hlinkClick r:id="rId2"/>
              </a:rPr>
              <a:t>https://mentor.ieee.org/omniran/dcn/15/omniran-15-0047-00-00TG-sept-2015-f2f-meeting-</a:t>
            </a:r>
            <a:r>
              <a:rPr lang="en-US" dirty="0" smtClean="0">
                <a:hlinkClick r:id="rId2"/>
              </a:rPr>
              <a:t>minutes.docx</a:t>
            </a:r>
            <a:endParaRPr lang="en-US" dirty="0" smtClean="0"/>
          </a:p>
          <a:p>
            <a:pPr lvl="1"/>
            <a:r>
              <a:rPr lang="en-US" dirty="0">
                <a:hlinkClick r:id="rId3"/>
              </a:rPr>
              <a:t>https://mentor.ieee.org/omniran/dcn/15/omniran-15-0050-00-00TG-sept-29th-2015-confcall-</a:t>
            </a:r>
            <a:r>
              <a:rPr lang="en-US" dirty="0" smtClean="0">
                <a:hlinkClick r:id="rId3"/>
              </a:rPr>
              <a:t>minutes.docx</a:t>
            </a:r>
            <a:endParaRPr lang="en-US" dirty="0" smtClean="0"/>
          </a:p>
          <a:p>
            <a:r>
              <a:rPr lang="en-US" dirty="0" smtClean="0"/>
              <a:t>Reports</a:t>
            </a:r>
          </a:p>
          <a:p>
            <a:pPr lvl="1"/>
            <a:r>
              <a:rPr lang="en-US" dirty="0" smtClean="0"/>
              <a:t>802.11 as component for 5G</a:t>
            </a:r>
          </a:p>
          <a:p>
            <a:r>
              <a:rPr lang="en-US" dirty="0" smtClean="0"/>
              <a:t>Review of 802.1CF editor’s draft</a:t>
            </a:r>
          </a:p>
          <a:p>
            <a:pPr lvl="1"/>
            <a:r>
              <a:rPr lang="en-US" dirty="0">
                <a:hlinkClick r:id="rId4"/>
              </a:rPr>
              <a:t>https://mentor.ieee.org/omniran/dcn/15/omniran-15-0035-02-CF00-cf-text-</a:t>
            </a:r>
            <a:r>
              <a:rPr lang="en-US" dirty="0" smtClean="0">
                <a:hlinkClick r:id="rId4"/>
              </a:rPr>
              <a:t>review.pdf</a:t>
            </a:r>
            <a:endParaRPr lang="en-US" dirty="0" smtClean="0"/>
          </a:p>
          <a:p>
            <a:pPr lvl="1"/>
            <a:r>
              <a:rPr lang="en-US" dirty="0" smtClean="0"/>
              <a:t>Comment resolution</a:t>
            </a:r>
          </a:p>
          <a:p>
            <a:pPr lvl="2"/>
            <a:r>
              <a:rPr lang="en-US" i="1" dirty="0" smtClean="0"/>
              <a:t>Contribution pending</a:t>
            </a:r>
          </a:p>
          <a:p>
            <a:r>
              <a:rPr lang="en-US" dirty="0" smtClean="0"/>
              <a:t>New P802.1CF contributions</a:t>
            </a:r>
          </a:p>
          <a:p>
            <a:pPr lvl="1"/>
            <a:r>
              <a:rPr lang="en-US" dirty="0" smtClean="0"/>
              <a:t>Network Reference Model</a:t>
            </a:r>
          </a:p>
          <a:p>
            <a:pPr lvl="2"/>
            <a:r>
              <a:rPr lang="en-US" dirty="0">
                <a:hlinkClick r:id="rId5"/>
              </a:rPr>
              <a:t>https://mentor.ieee.org/omniran/dcn/15/omniran-15-0053-00-CF00-some-detailed-information-for-network-reference-</a:t>
            </a:r>
            <a:r>
              <a:rPr lang="en-US" dirty="0" smtClean="0">
                <a:hlinkClick r:id="rId5"/>
              </a:rPr>
              <a:t>model.pptx</a:t>
            </a:r>
            <a:endParaRPr lang="en-US" dirty="0" smtClean="0"/>
          </a:p>
          <a:p>
            <a:pPr lvl="1"/>
            <a:r>
              <a:rPr lang="en-US" dirty="0" smtClean="0"/>
              <a:t>Access network setup</a:t>
            </a:r>
          </a:p>
          <a:p>
            <a:pPr lvl="2"/>
            <a:r>
              <a:rPr lang="en-US" dirty="0">
                <a:hlinkClick r:id="rId6"/>
              </a:rPr>
              <a:t>https://</a:t>
            </a:r>
            <a:r>
              <a:rPr lang="en-US" dirty="0" err="1">
                <a:hlinkClick r:id="rId6"/>
              </a:rPr>
              <a:t>mentor.ieee.org</a:t>
            </a:r>
            <a:r>
              <a:rPr lang="en-US" dirty="0">
                <a:hlinkClick r:id="rId6"/>
              </a:rPr>
              <a:t>/</a:t>
            </a:r>
            <a:r>
              <a:rPr lang="en-US" dirty="0" err="1">
                <a:hlinkClick r:id="rId6"/>
              </a:rPr>
              <a:t>omniran</a:t>
            </a:r>
            <a:r>
              <a:rPr lang="en-US" dirty="0">
                <a:hlinkClick r:id="rId6"/>
              </a:rPr>
              <a:t>/</a:t>
            </a:r>
            <a:r>
              <a:rPr lang="en-US" dirty="0" err="1">
                <a:hlinkClick r:id="rId6"/>
              </a:rPr>
              <a:t>dcn</a:t>
            </a:r>
            <a:r>
              <a:rPr lang="en-US" dirty="0">
                <a:hlinkClick r:id="rId6"/>
              </a:rPr>
              <a:t>/15/omniran-15-0042-01-CF00-an-setup-over-unlicensed-band.docx</a:t>
            </a:r>
            <a:endParaRPr lang="en-US" dirty="0" smtClean="0"/>
          </a:p>
          <a:p>
            <a:pPr lvl="1"/>
            <a:r>
              <a:rPr lang="en-US" dirty="0" smtClean="0"/>
              <a:t>Data path</a:t>
            </a:r>
          </a:p>
          <a:p>
            <a:pPr lvl="2"/>
            <a:r>
              <a:rPr lang="en-US" dirty="0">
                <a:hlinkClick r:id="rId7"/>
              </a:rPr>
              <a:t>https://mentor.ieee.org/omniran/dcn/15/omniran-15-0002-02-CF00-key-concepts-of-data-</a:t>
            </a:r>
            <a:r>
              <a:rPr lang="en-US" dirty="0" smtClean="0">
                <a:hlinkClick r:id="rId7"/>
              </a:rPr>
              <a:t>path.pptx</a:t>
            </a:r>
            <a:endParaRPr lang="en-US" dirty="0" smtClean="0"/>
          </a:p>
          <a:p>
            <a:pPr lvl="2"/>
            <a:r>
              <a:rPr lang="en-US" i="1" dirty="0" smtClean="0"/>
              <a:t>Text contribution pending</a:t>
            </a:r>
          </a:p>
          <a:p>
            <a:pPr lvl="1"/>
            <a:r>
              <a:rPr lang="en-US" dirty="0"/>
              <a:t>Fault Diagnosis and </a:t>
            </a:r>
            <a:r>
              <a:rPr lang="en-US" dirty="0" smtClean="0"/>
              <a:t>Maintenance</a:t>
            </a:r>
          </a:p>
          <a:p>
            <a:pPr lvl="2"/>
            <a:r>
              <a:rPr lang="en-US" i="1" dirty="0" smtClean="0"/>
              <a:t>Contribution pending</a:t>
            </a:r>
          </a:p>
          <a:p>
            <a:r>
              <a:rPr lang="en-US" dirty="0" smtClean="0"/>
              <a:t>Wi-Fi as component of 5G within the scope of P802.1CF</a:t>
            </a:r>
          </a:p>
          <a:p>
            <a:pPr lvl="1"/>
            <a:r>
              <a:rPr lang="en-US" dirty="0"/>
              <a:t>P802.1CF within the scope of 5G</a:t>
            </a:r>
          </a:p>
          <a:p>
            <a:pPr lvl="2"/>
            <a:r>
              <a:rPr lang="en-US" dirty="0">
                <a:hlinkClick r:id="rId8"/>
              </a:rPr>
              <a:t>https://mentor.ieee.org/omniran/dcn/15/omniran-15-0054-00-CF00-5g-scope-and-</a:t>
            </a:r>
            <a:r>
              <a:rPr lang="en-US" dirty="0" smtClean="0">
                <a:hlinkClick r:id="rId8"/>
              </a:rPr>
              <a:t>requirements.pptx</a:t>
            </a:r>
            <a:endParaRPr lang="en-US" dirty="0" smtClean="0"/>
          </a:p>
          <a:p>
            <a:r>
              <a:rPr lang="en-US" dirty="0" smtClean="0"/>
              <a:t>Project </a:t>
            </a:r>
            <a:r>
              <a:rPr lang="en-US" dirty="0" smtClean="0"/>
              <a:t>planning</a:t>
            </a:r>
          </a:p>
          <a:p>
            <a:r>
              <a:rPr lang="en-US" dirty="0" smtClean="0"/>
              <a:t>Publicity activities</a:t>
            </a:r>
          </a:p>
          <a:p>
            <a:r>
              <a:rPr lang="en-US" dirty="0" smtClean="0"/>
              <a:t>Status report to IEEE 802 WGs</a:t>
            </a:r>
          </a:p>
          <a:p>
            <a:r>
              <a:rPr lang="en-US" dirty="0" smtClean="0"/>
              <a:t>AOB</a:t>
            </a:r>
          </a:p>
          <a:p>
            <a:pPr lvl="2"/>
            <a:endParaRPr lang="en-US" dirty="0"/>
          </a:p>
        </p:txBody>
      </p:sp>
    </p:spTree>
    <p:extLst>
      <p:ext uri="{BB962C8B-B14F-4D97-AF65-F5344CB8AC3E}">
        <p14:creationId xmlns:p14="http://schemas.microsoft.com/office/powerpoint/2010/main" val="329428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Schedule for November 2015 F2F</a:t>
            </a:r>
          </a:p>
        </p:txBody>
      </p:sp>
      <p:sp>
        <p:nvSpPr>
          <p:cNvPr id="3" name="Content Placeholder 2"/>
          <p:cNvSpPr>
            <a:spLocks noGrp="1"/>
          </p:cNvSpPr>
          <p:nvPr>
            <p:ph idx="1"/>
          </p:nvPr>
        </p:nvSpPr>
        <p:spPr>
          <a:xfrm>
            <a:off x="457200" y="990600"/>
            <a:ext cx="8229600" cy="5638800"/>
          </a:xfrm>
        </p:spPr>
        <p:txBody>
          <a:bodyPr>
            <a:normAutofit fontScale="47500" lnSpcReduction="20000"/>
          </a:bodyPr>
          <a:lstStyle/>
          <a:p>
            <a:pPr marL="0" indent="0">
              <a:spcBef>
                <a:spcPts val="0"/>
              </a:spcBef>
              <a:buNone/>
            </a:pPr>
            <a:r>
              <a:rPr lang="en-US" i="1" dirty="0" smtClean="0"/>
              <a:t>Monday</a:t>
            </a:r>
          </a:p>
          <a:p>
            <a:pPr>
              <a:spcBef>
                <a:spcPts val="0"/>
              </a:spcBef>
            </a:pPr>
            <a:r>
              <a:rPr lang="en-US" dirty="0" smtClean="0"/>
              <a:t>Review of minutes</a:t>
            </a:r>
          </a:p>
          <a:p>
            <a:pPr lvl="1">
              <a:spcBef>
                <a:spcPts val="0"/>
              </a:spcBef>
            </a:pPr>
            <a:r>
              <a:rPr lang="en-US" dirty="0">
                <a:hlinkClick r:id="rId2"/>
              </a:rPr>
              <a:t>https://mentor.ieee.org/omniran/dcn/15/omniran-15-0047-00-00TG-sept-2015-f2f-meeting-</a:t>
            </a:r>
            <a:r>
              <a:rPr lang="en-US" dirty="0" smtClean="0">
                <a:hlinkClick r:id="rId2"/>
              </a:rPr>
              <a:t>minutes.docx</a:t>
            </a:r>
            <a:endParaRPr lang="en-US" dirty="0" smtClean="0"/>
          </a:p>
          <a:p>
            <a:pPr lvl="1">
              <a:spcBef>
                <a:spcPts val="0"/>
              </a:spcBef>
            </a:pPr>
            <a:r>
              <a:rPr lang="en-US" dirty="0">
                <a:hlinkClick r:id="rId3"/>
              </a:rPr>
              <a:t>https://mentor.ieee.org/omniran/dcn/15/omniran-15-0050-00-00TG-sept-29th-2015-confcall-</a:t>
            </a:r>
            <a:r>
              <a:rPr lang="en-US" dirty="0" smtClean="0">
                <a:hlinkClick r:id="rId3"/>
              </a:rPr>
              <a:t>minutes.docx</a:t>
            </a:r>
            <a:endParaRPr lang="en-US" dirty="0" smtClean="0"/>
          </a:p>
          <a:p>
            <a:pPr>
              <a:spcBef>
                <a:spcPts val="0"/>
              </a:spcBef>
            </a:pPr>
            <a:r>
              <a:rPr lang="en-US" dirty="0" smtClean="0"/>
              <a:t>Reports</a:t>
            </a:r>
          </a:p>
          <a:p>
            <a:pPr lvl="1">
              <a:spcBef>
                <a:spcPts val="0"/>
              </a:spcBef>
            </a:pPr>
            <a:r>
              <a:rPr lang="en-US" dirty="0" smtClean="0"/>
              <a:t>802.11 as component for 5G</a:t>
            </a:r>
          </a:p>
          <a:p>
            <a:pPr lvl="1">
              <a:spcBef>
                <a:spcPts val="0"/>
              </a:spcBef>
            </a:pPr>
            <a:r>
              <a:rPr lang="en-US" dirty="0" smtClean="0"/>
              <a:t>New edition </a:t>
            </a:r>
            <a:r>
              <a:rPr lang="en-US" dirty="0" err="1" smtClean="0"/>
              <a:t>cf</a:t>
            </a:r>
            <a:r>
              <a:rPr lang="en-US" dirty="0" smtClean="0"/>
              <a:t>-text-review</a:t>
            </a:r>
          </a:p>
          <a:p>
            <a:pPr>
              <a:spcBef>
                <a:spcPts val="0"/>
              </a:spcBef>
            </a:pPr>
            <a:r>
              <a:rPr lang="en-US" dirty="0" smtClean="0"/>
              <a:t>New P802.1CF contributions</a:t>
            </a:r>
          </a:p>
          <a:p>
            <a:pPr lvl="1">
              <a:spcBef>
                <a:spcPts val="0"/>
              </a:spcBef>
            </a:pPr>
            <a:r>
              <a:rPr lang="en-US" dirty="0" smtClean="0"/>
              <a:t>Network Reference Model</a:t>
            </a:r>
          </a:p>
          <a:p>
            <a:pPr lvl="2">
              <a:spcBef>
                <a:spcPts val="0"/>
              </a:spcBef>
            </a:pPr>
            <a:r>
              <a:rPr lang="en-US" dirty="0">
                <a:hlinkClick r:id="rId4"/>
              </a:rPr>
              <a:t>https://mentor.ieee.org/omniran/dcn/15/omniran-15-0053-00-CF00-some-detailed-information-for-network-reference-</a:t>
            </a:r>
            <a:r>
              <a:rPr lang="en-US" dirty="0" smtClean="0">
                <a:hlinkClick r:id="rId4"/>
              </a:rPr>
              <a:t>model.pptx</a:t>
            </a:r>
            <a:endParaRPr lang="en-US" dirty="0" smtClean="0"/>
          </a:p>
          <a:p>
            <a:pPr marL="0" indent="0">
              <a:spcBef>
                <a:spcPts val="0"/>
              </a:spcBef>
              <a:buNone/>
            </a:pPr>
            <a:r>
              <a:rPr lang="en-US" i="1" dirty="0" smtClean="0"/>
              <a:t>Tuesday</a:t>
            </a:r>
            <a:endParaRPr lang="en-US" i="1" dirty="0" smtClean="0"/>
          </a:p>
          <a:p>
            <a:pPr>
              <a:spcBef>
                <a:spcPts val="0"/>
              </a:spcBef>
            </a:pPr>
            <a:r>
              <a:rPr lang="en-US" dirty="0" smtClean="0"/>
              <a:t>Wi-Fi as component of 5G within the scope of P802.1CF</a:t>
            </a:r>
          </a:p>
          <a:p>
            <a:pPr lvl="1">
              <a:spcBef>
                <a:spcPts val="0"/>
              </a:spcBef>
            </a:pPr>
            <a:r>
              <a:rPr lang="en-US" dirty="0" smtClean="0"/>
              <a:t>P802.1CF within the scope of 5G</a:t>
            </a:r>
          </a:p>
          <a:p>
            <a:pPr lvl="2">
              <a:spcBef>
                <a:spcPts val="0"/>
              </a:spcBef>
            </a:pPr>
            <a:r>
              <a:rPr lang="en-US" dirty="0">
                <a:hlinkClick r:id="rId5"/>
              </a:rPr>
              <a:t>https://mentor.ieee.org/omniran/dcn/15/omniran-15-0054-00-CF00-5g-scope-and-</a:t>
            </a:r>
            <a:r>
              <a:rPr lang="en-US" dirty="0" smtClean="0">
                <a:hlinkClick r:id="rId5"/>
              </a:rPr>
              <a:t>requirements.pptx</a:t>
            </a:r>
            <a:endParaRPr lang="en-US" dirty="0"/>
          </a:p>
          <a:p>
            <a:pPr marL="0" indent="0">
              <a:spcBef>
                <a:spcPts val="0"/>
              </a:spcBef>
              <a:buNone/>
            </a:pPr>
            <a:r>
              <a:rPr lang="en-US" i="1" dirty="0" smtClean="0"/>
              <a:t>Wednesday</a:t>
            </a:r>
            <a:endParaRPr lang="en-US" dirty="0" smtClean="0"/>
          </a:p>
          <a:p>
            <a:pPr lvl="1">
              <a:spcBef>
                <a:spcPts val="0"/>
              </a:spcBef>
            </a:pPr>
            <a:r>
              <a:rPr lang="en-US" dirty="0"/>
              <a:t>Access network setup</a:t>
            </a:r>
          </a:p>
          <a:p>
            <a:pPr lvl="2">
              <a:spcBef>
                <a:spcPts val="0"/>
              </a:spcBef>
            </a:pPr>
            <a:r>
              <a:rPr lang="en-US" dirty="0">
                <a:hlinkClick r:id="rId6"/>
              </a:rPr>
              <a:t>https://mentor.ieee.org/omniran/dcn/15/omniran-15-0042-01-CF00-an-setup-over-unlicensed-band.docx</a:t>
            </a:r>
            <a:endParaRPr lang="en-US" dirty="0"/>
          </a:p>
          <a:p>
            <a:pPr lvl="1">
              <a:spcBef>
                <a:spcPts val="0"/>
              </a:spcBef>
            </a:pPr>
            <a:r>
              <a:rPr lang="en-US" dirty="0" smtClean="0"/>
              <a:t>Data </a:t>
            </a:r>
            <a:r>
              <a:rPr lang="en-US" dirty="0" smtClean="0"/>
              <a:t>path</a:t>
            </a:r>
          </a:p>
          <a:p>
            <a:pPr lvl="2">
              <a:spcBef>
                <a:spcPts val="0"/>
              </a:spcBef>
            </a:pPr>
            <a:r>
              <a:rPr lang="en-US" dirty="0">
                <a:hlinkClick r:id="rId7"/>
              </a:rPr>
              <a:t>https://mentor.ieee.org/omniran/dcn/15/omniran-15-0002-02-CF00-key-concepts-of-data-</a:t>
            </a:r>
            <a:r>
              <a:rPr lang="en-US" dirty="0" smtClean="0">
                <a:hlinkClick r:id="rId7"/>
              </a:rPr>
              <a:t>path.pptx</a:t>
            </a:r>
            <a:endParaRPr lang="en-US" dirty="0" smtClean="0"/>
          </a:p>
          <a:p>
            <a:pPr lvl="2">
              <a:spcBef>
                <a:spcPts val="0"/>
              </a:spcBef>
            </a:pPr>
            <a:r>
              <a:rPr lang="en-US" i="1" dirty="0" smtClean="0"/>
              <a:t>Text contribution pending</a:t>
            </a:r>
          </a:p>
          <a:p>
            <a:pPr lvl="1">
              <a:spcBef>
                <a:spcPts val="0"/>
              </a:spcBef>
            </a:pPr>
            <a:r>
              <a:rPr lang="en-US" dirty="0"/>
              <a:t>Fault Diagnosis and </a:t>
            </a:r>
            <a:r>
              <a:rPr lang="en-US" dirty="0" smtClean="0"/>
              <a:t>Maintenance</a:t>
            </a:r>
          </a:p>
          <a:p>
            <a:pPr lvl="2">
              <a:spcBef>
                <a:spcPts val="0"/>
              </a:spcBef>
            </a:pPr>
            <a:r>
              <a:rPr lang="en-US" i="1" dirty="0" smtClean="0"/>
              <a:t>Contribution pending</a:t>
            </a:r>
          </a:p>
          <a:p>
            <a:pPr marL="0" indent="0">
              <a:spcBef>
                <a:spcPts val="0"/>
              </a:spcBef>
              <a:buNone/>
            </a:pPr>
            <a:r>
              <a:rPr lang="en-US" i="1" dirty="0" smtClean="0"/>
              <a:t>Thursday</a:t>
            </a:r>
          </a:p>
          <a:p>
            <a:pPr>
              <a:spcBef>
                <a:spcPts val="0"/>
              </a:spcBef>
            </a:pPr>
            <a:r>
              <a:rPr lang="en-US" dirty="0" smtClean="0"/>
              <a:t>Review of 802.1CF editor’s draft</a:t>
            </a:r>
          </a:p>
          <a:p>
            <a:pPr lvl="1">
              <a:spcBef>
                <a:spcPts val="0"/>
              </a:spcBef>
            </a:pPr>
            <a:r>
              <a:rPr lang="en-US" dirty="0" smtClean="0">
                <a:hlinkClick r:id="rId8"/>
              </a:rPr>
              <a:t>https://mentor.ieee.org/omniran/dcn/15/omniran-15-0035-02-CF00-cf-text-review.pdf</a:t>
            </a:r>
            <a:endParaRPr lang="en-US" dirty="0" smtClean="0"/>
          </a:p>
          <a:p>
            <a:pPr lvl="1">
              <a:spcBef>
                <a:spcPts val="0"/>
              </a:spcBef>
            </a:pPr>
            <a:r>
              <a:rPr lang="en-US" dirty="0" smtClean="0"/>
              <a:t>Comment resolution</a:t>
            </a:r>
          </a:p>
          <a:p>
            <a:pPr lvl="2">
              <a:spcBef>
                <a:spcPts val="0"/>
              </a:spcBef>
            </a:pPr>
            <a:r>
              <a:rPr lang="en-US" i="1" dirty="0" smtClean="0"/>
              <a:t>Contribution pending</a:t>
            </a:r>
          </a:p>
          <a:p>
            <a:pPr>
              <a:spcBef>
                <a:spcPts val="0"/>
              </a:spcBef>
            </a:pPr>
            <a:r>
              <a:rPr lang="en-US" dirty="0" smtClean="0"/>
              <a:t>Project planning</a:t>
            </a:r>
          </a:p>
          <a:p>
            <a:pPr>
              <a:spcBef>
                <a:spcPts val="0"/>
              </a:spcBef>
            </a:pPr>
            <a:r>
              <a:rPr lang="en-US" dirty="0" smtClean="0"/>
              <a:t>Publicity activities</a:t>
            </a:r>
          </a:p>
          <a:p>
            <a:pPr>
              <a:spcBef>
                <a:spcPts val="0"/>
              </a:spcBef>
            </a:pPr>
            <a:r>
              <a:rPr lang="en-US" dirty="0" smtClean="0"/>
              <a:t>Status report to IEEE 802 WGs</a:t>
            </a:r>
          </a:p>
          <a:p>
            <a:pPr>
              <a:spcBef>
                <a:spcPts val="0"/>
              </a:spcBef>
            </a:pPr>
            <a:r>
              <a:rPr lang="en-US" dirty="0" smtClean="0"/>
              <a:t>AOB</a:t>
            </a:r>
          </a:p>
          <a:p>
            <a:pPr lvl="2"/>
            <a:endParaRPr lang="en-US" dirty="0"/>
          </a:p>
        </p:txBody>
      </p:sp>
    </p:spTree>
    <p:extLst>
      <p:ext uri="{BB962C8B-B14F-4D97-AF65-F5344CB8AC3E}">
        <p14:creationId xmlns:p14="http://schemas.microsoft.com/office/powerpoint/2010/main" val="4144546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items #2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Review of minutes</a:t>
            </a:r>
            <a:endParaRPr lang="en-US" dirty="0" smtClean="0">
              <a:hlinkClick r:id="rId2"/>
            </a:endParaRPr>
          </a:p>
          <a:p>
            <a:pPr lvl="2"/>
            <a:r>
              <a:rPr lang="en-US" dirty="0" smtClean="0">
                <a:hlinkClick r:id="rId2"/>
              </a:rPr>
              <a:t>https://mentor.ieee.org/omniran/dcn/15/omniran-15-0047-00-00TG-sept-2015-f2f-meeting-minutes.docx</a:t>
            </a:r>
            <a:endParaRPr lang="en-US" dirty="0" smtClean="0"/>
          </a:p>
          <a:p>
            <a:pPr lvl="2"/>
            <a:r>
              <a:rPr lang="en-US" dirty="0" smtClean="0">
                <a:hlinkClick r:id="rId3"/>
              </a:rPr>
              <a:t>https://mentor.ieee.org/omniran/dcn/15/omniran-15-0050-00-00TG-sept-29th-2015-confcall-minutes.docx</a:t>
            </a:r>
            <a:endParaRPr lang="en-US" dirty="0" smtClean="0"/>
          </a:p>
          <a:p>
            <a:r>
              <a:rPr lang="en-US" dirty="0" smtClean="0"/>
              <a:t>Reports</a:t>
            </a:r>
          </a:p>
          <a:p>
            <a:pPr lvl="1"/>
            <a:r>
              <a:rPr lang="en-US" dirty="0" smtClean="0"/>
              <a:t>802.11 as component for 5G</a:t>
            </a:r>
          </a:p>
          <a:p>
            <a:pPr lvl="2"/>
            <a:r>
              <a:rPr lang="en-US" dirty="0" smtClean="0"/>
              <a:t>Tutorial#2, other activities</a:t>
            </a:r>
          </a:p>
          <a:p>
            <a:pPr lvl="1"/>
            <a:r>
              <a:rPr lang="en-US" dirty="0" smtClean="0"/>
              <a:t>New edition </a:t>
            </a:r>
            <a:r>
              <a:rPr lang="en-US" dirty="0" err="1" smtClean="0"/>
              <a:t>cf</a:t>
            </a:r>
            <a:r>
              <a:rPr lang="en-US" dirty="0" smtClean="0"/>
              <a:t>-text-review</a:t>
            </a:r>
          </a:p>
          <a:p>
            <a:pPr lvl="2"/>
            <a:r>
              <a:rPr lang="en-US" dirty="0" smtClean="0">
                <a:hlinkClick r:id="rId4"/>
              </a:rPr>
              <a:t>https://mentor.ieee.org/omniran/dcn/15/omniran-15-0035-02-CF00-cf-text-review.pdf</a:t>
            </a:r>
            <a:endParaRPr lang="en-US" dirty="0" smtClean="0"/>
          </a:p>
          <a:p>
            <a:r>
              <a:rPr lang="en-US" dirty="0" smtClean="0"/>
              <a:t>New P802.1CF contributions</a:t>
            </a:r>
          </a:p>
          <a:p>
            <a:pPr lvl="1"/>
            <a:r>
              <a:rPr lang="en-US" dirty="0" smtClean="0"/>
              <a:t>Network Reference Model</a:t>
            </a:r>
          </a:p>
          <a:p>
            <a:pPr lvl="2"/>
            <a:r>
              <a:rPr lang="en-US" dirty="0" smtClean="0">
                <a:hlinkClick r:id="rId5"/>
              </a:rPr>
              <a:t>https://mentor.ieee.org/omniran/dcn/15/omniran-15-0053-00-CF00-some-detailed-information-for-network-reference-</a:t>
            </a:r>
            <a:r>
              <a:rPr lang="en-US" dirty="0" smtClean="0">
                <a:hlinkClick r:id="rId5"/>
              </a:rPr>
              <a:t>model.pptx</a:t>
            </a:r>
            <a:endParaRPr lang="en-US" dirty="0" smtClean="0"/>
          </a:p>
          <a:p>
            <a:pPr lvl="2"/>
            <a:endParaRPr lang="en-US" dirty="0"/>
          </a:p>
          <a:p>
            <a:pPr marL="0" indent="0">
              <a:buNone/>
            </a:pPr>
            <a:r>
              <a:rPr lang="en-US" sz="1900" dirty="0" smtClean="0"/>
              <a:t>&gt;&gt;Recess at 18:05</a:t>
            </a:r>
            <a:endParaRPr lang="en-US" sz="1900" dirty="0"/>
          </a:p>
        </p:txBody>
      </p:sp>
    </p:spTree>
    <p:extLst>
      <p:ext uri="{BB962C8B-B14F-4D97-AF65-F5344CB8AC3E}">
        <p14:creationId xmlns:p14="http://schemas.microsoft.com/office/powerpoint/2010/main" val="2278649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#3</a:t>
            </a:r>
            <a:endParaRPr lang="en-US" dirty="0"/>
          </a:p>
        </p:txBody>
      </p:sp>
      <p:sp>
        <p:nvSpPr>
          <p:cNvPr id="3" name="Content Placeholder 2"/>
          <p:cNvSpPr>
            <a:spLocks noGrp="1"/>
          </p:cNvSpPr>
          <p:nvPr>
            <p:ph idx="1"/>
          </p:nvPr>
        </p:nvSpPr>
        <p:spPr/>
        <p:txBody>
          <a:bodyPr>
            <a:normAutofit/>
          </a:bodyPr>
          <a:lstStyle/>
          <a:p>
            <a:pPr marL="0" indent="0">
              <a:spcBef>
                <a:spcPts val="0"/>
              </a:spcBef>
              <a:buNone/>
            </a:pPr>
            <a:r>
              <a:rPr lang="en-US" sz="1200" dirty="0"/>
              <a:t>&gt;&gt;</a:t>
            </a:r>
            <a:r>
              <a:rPr lang="en-US" sz="1200" dirty="0" smtClean="0"/>
              <a:t>Reconvene </a:t>
            </a:r>
            <a:r>
              <a:rPr lang="en-US" sz="1200" dirty="0"/>
              <a:t>at </a:t>
            </a:r>
            <a:r>
              <a:rPr lang="en-US" sz="1200" dirty="0" smtClean="0"/>
              <a:t>16:</a:t>
            </a:r>
            <a:r>
              <a:rPr lang="en-US" sz="1200" dirty="0"/>
              <a:t>05</a:t>
            </a:r>
          </a:p>
          <a:p>
            <a:pPr>
              <a:spcBef>
                <a:spcPts val="0"/>
              </a:spcBef>
            </a:pPr>
            <a:r>
              <a:rPr lang="en-US" dirty="0" smtClean="0"/>
              <a:t>Wi</a:t>
            </a:r>
            <a:r>
              <a:rPr lang="en-US" dirty="0"/>
              <a:t>-Fi as component of 5G within the scope of P802.1CF</a:t>
            </a:r>
          </a:p>
          <a:p>
            <a:pPr lvl="1">
              <a:spcBef>
                <a:spcPts val="0"/>
              </a:spcBef>
            </a:pPr>
            <a:r>
              <a:rPr lang="en-US" dirty="0"/>
              <a:t>P802.1CF within the scope of 5G</a:t>
            </a:r>
          </a:p>
          <a:p>
            <a:pPr lvl="2">
              <a:spcBef>
                <a:spcPts val="0"/>
              </a:spcBef>
            </a:pPr>
            <a:r>
              <a:rPr lang="en-US" dirty="0">
                <a:hlinkClick r:id="rId2"/>
              </a:rPr>
              <a:t>https://mentor.ieee.org/omniran/dcn/15/omniran-15-0054-00-CF00-5g-scope-and-</a:t>
            </a:r>
            <a:r>
              <a:rPr lang="en-US" dirty="0" smtClean="0">
                <a:hlinkClick r:id="rId2"/>
              </a:rPr>
              <a:t>requirements.pptx</a:t>
            </a:r>
            <a:endParaRPr lang="en-US" dirty="0"/>
          </a:p>
          <a:p>
            <a:pPr lvl="2">
              <a:spcBef>
                <a:spcPts val="0"/>
              </a:spcBef>
            </a:pPr>
            <a:endParaRPr lang="en-US" dirty="0" smtClean="0"/>
          </a:p>
          <a:p>
            <a:pPr marL="0" indent="0">
              <a:spcBef>
                <a:spcPts val="0"/>
              </a:spcBef>
              <a:buNone/>
            </a:pPr>
            <a:r>
              <a:rPr lang="en-US" sz="1200" dirty="0"/>
              <a:t>&gt;&gt;Recess at </a:t>
            </a:r>
          </a:p>
        </p:txBody>
      </p:sp>
    </p:spTree>
    <p:extLst>
      <p:ext uri="{BB962C8B-B14F-4D97-AF65-F5344CB8AC3E}">
        <p14:creationId xmlns:p14="http://schemas.microsoft.com/office/powerpoint/2010/main" val="2678113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#4</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1300" dirty="0"/>
              <a:t>&gt;&gt;Reconvene </a:t>
            </a:r>
            <a:r>
              <a:rPr lang="en-US" sz="1300" dirty="0" smtClean="0"/>
              <a:t>at</a:t>
            </a:r>
            <a:endParaRPr lang="en-US" sz="1300" dirty="0" smtClean="0"/>
          </a:p>
          <a:p>
            <a:r>
              <a:rPr lang="en-US" dirty="0" smtClean="0"/>
              <a:t>New </a:t>
            </a:r>
            <a:r>
              <a:rPr lang="en-US" dirty="0"/>
              <a:t>P802.1CF contributions</a:t>
            </a:r>
          </a:p>
          <a:p>
            <a:pPr lvl="1">
              <a:spcBef>
                <a:spcPts val="0"/>
              </a:spcBef>
            </a:pPr>
            <a:r>
              <a:rPr lang="en-US" dirty="0"/>
              <a:t>Access network setup</a:t>
            </a:r>
          </a:p>
          <a:p>
            <a:pPr lvl="2">
              <a:spcBef>
                <a:spcPts val="0"/>
              </a:spcBef>
            </a:pPr>
            <a:r>
              <a:rPr lang="en-US" dirty="0">
                <a:hlinkClick r:id="rId2"/>
              </a:rPr>
              <a:t>https://mentor.ieee.org/omniran/dcn/15/omniran-15-0042-01-CF00-an-setup-over-unlicensed-band.docx</a:t>
            </a:r>
            <a:endParaRPr lang="en-US" dirty="0"/>
          </a:p>
          <a:p>
            <a:pPr lvl="1">
              <a:spcBef>
                <a:spcPts val="0"/>
              </a:spcBef>
            </a:pPr>
            <a:r>
              <a:rPr lang="en-US" dirty="0"/>
              <a:t>Data path</a:t>
            </a:r>
          </a:p>
          <a:p>
            <a:pPr lvl="2">
              <a:spcBef>
                <a:spcPts val="0"/>
              </a:spcBef>
            </a:pPr>
            <a:r>
              <a:rPr lang="en-US" dirty="0">
                <a:hlinkClick r:id="rId3"/>
              </a:rPr>
              <a:t>https://mentor.ieee.org/omniran/dcn/15/omniran-15-0002-02-CF00-key-concepts-of-data-path.pptx</a:t>
            </a:r>
            <a:endParaRPr lang="en-US" dirty="0"/>
          </a:p>
          <a:p>
            <a:pPr lvl="2">
              <a:spcBef>
                <a:spcPts val="0"/>
              </a:spcBef>
            </a:pPr>
            <a:r>
              <a:rPr lang="en-US" i="1" dirty="0"/>
              <a:t>Text contribution pending</a:t>
            </a:r>
          </a:p>
          <a:p>
            <a:pPr lvl="1">
              <a:spcBef>
                <a:spcPts val="0"/>
              </a:spcBef>
            </a:pPr>
            <a:r>
              <a:rPr lang="en-US" dirty="0"/>
              <a:t>Fault Diagnosis and Maintenance</a:t>
            </a:r>
          </a:p>
          <a:p>
            <a:pPr lvl="2">
              <a:spcBef>
                <a:spcPts val="0"/>
              </a:spcBef>
            </a:pPr>
            <a:r>
              <a:rPr lang="en-US" i="1" dirty="0"/>
              <a:t>Contribution </a:t>
            </a:r>
            <a:r>
              <a:rPr lang="en-US" i="1" dirty="0" smtClean="0"/>
              <a:t>pending</a:t>
            </a:r>
            <a:endParaRPr lang="en-US" i="1" dirty="0"/>
          </a:p>
          <a:p>
            <a:pPr marL="0" indent="0">
              <a:spcBef>
                <a:spcPts val="0"/>
              </a:spcBef>
              <a:buNone/>
            </a:pPr>
            <a:r>
              <a:rPr lang="en-US" sz="1300" dirty="0"/>
              <a:t>&gt;&gt;Recess at </a:t>
            </a:r>
          </a:p>
          <a:p>
            <a:pPr>
              <a:spcBef>
                <a:spcPts val="0"/>
              </a:spcBef>
            </a:pPr>
            <a:endParaRPr lang="en-US" i="1" dirty="0" smtClean="0"/>
          </a:p>
        </p:txBody>
      </p:sp>
    </p:spTree>
    <p:extLst>
      <p:ext uri="{BB962C8B-B14F-4D97-AF65-F5344CB8AC3E}">
        <p14:creationId xmlns:p14="http://schemas.microsoft.com/office/powerpoint/2010/main" val="1658096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#5</a:t>
            </a:r>
            <a:endParaRPr lang="en-US" dirty="0"/>
          </a:p>
        </p:txBody>
      </p:sp>
      <p:sp>
        <p:nvSpPr>
          <p:cNvPr id="3" name="Content Placeholder 2"/>
          <p:cNvSpPr>
            <a:spLocks noGrp="1"/>
          </p:cNvSpPr>
          <p:nvPr>
            <p:ph idx="1"/>
          </p:nvPr>
        </p:nvSpPr>
        <p:spPr/>
        <p:txBody>
          <a:bodyPr>
            <a:normAutofit lnSpcReduction="10000"/>
          </a:bodyPr>
          <a:lstStyle/>
          <a:p>
            <a:pPr marL="0" indent="0">
              <a:spcBef>
                <a:spcPts val="0"/>
              </a:spcBef>
              <a:buNone/>
            </a:pPr>
            <a:r>
              <a:rPr lang="en-US" sz="1300" dirty="0"/>
              <a:t>&gt;&gt;Reconvene </a:t>
            </a:r>
            <a:r>
              <a:rPr lang="en-US" sz="1300" dirty="0" smtClean="0"/>
              <a:t>at</a:t>
            </a:r>
            <a:endParaRPr lang="en-US" sz="1300" dirty="0" smtClean="0"/>
          </a:p>
          <a:p>
            <a:pPr>
              <a:spcBef>
                <a:spcPts val="0"/>
              </a:spcBef>
            </a:pPr>
            <a:r>
              <a:rPr lang="en-US" dirty="0" smtClean="0"/>
              <a:t>Review </a:t>
            </a:r>
            <a:r>
              <a:rPr lang="en-US" dirty="0"/>
              <a:t>of 802.1CF editor’s draft</a:t>
            </a:r>
          </a:p>
          <a:p>
            <a:pPr lvl="1">
              <a:spcBef>
                <a:spcPts val="0"/>
              </a:spcBef>
            </a:pPr>
            <a:r>
              <a:rPr lang="en-US" dirty="0">
                <a:hlinkClick r:id="rId2"/>
              </a:rPr>
              <a:t>https://mentor.ieee.org/omniran/dcn/15/omniran-15-0035-02-CF00-cf-text-review.pdf</a:t>
            </a:r>
            <a:endParaRPr lang="en-US" dirty="0"/>
          </a:p>
          <a:p>
            <a:pPr lvl="1">
              <a:spcBef>
                <a:spcPts val="0"/>
              </a:spcBef>
            </a:pPr>
            <a:r>
              <a:rPr lang="en-US" dirty="0"/>
              <a:t>Comment resolution</a:t>
            </a:r>
          </a:p>
          <a:p>
            <a:pPr lvl="2">
              <a:spcBef>
                <a:spcPts val="0"/>
              </a:spcBef>
            </a:pPr>
            <a:r>
              <a:rPr lang="en-US" i="1" dirty="0"/>
              <a:t>Contribution </a:t>
            </a:r>
            <a:r>
              <a:rPr lang="en-US" i="1" dirty="0" smtClean="0"/>
              <a:t>pending</a:t>
            </a:r>
            <a:endParaRPr lang="en-US" dirty="0" smtClean="0"/>
          </a:p>
          <a:p>
            <a:r>
              <a:rPr lang="en-US" dirty="0" smtClean="0"/>
              <a:t>Project </a:t>
            </a:r>
            <a:r>
              <a:rPr lang="en-US" dirty="0"/>
              <a:t>planning</a:t>
            </a:r>
          </a:p>
          <a:p>
            <a:r>
              <a:rPr lang="en-US" dirty="0"/>
              <a:t>Publicity activities</a:t>
            </a:r>
          </a:p>
          <a:p>
            <a:r>
              <a:rPr lang="en-US" dirty="0"/>
              <a:t>Status report to IEEE 802 WGs</a:t>
            </a:r>
          </a:p>
          <a:p>
            <a:r>
              <a:rPr lang="en-US" dirty="0"/>
              <a:t>AOB</a:t>
            </a:r>
          </a:p>
          <a:p>
            <a:endParaRPr lang="en-US" dirty="0"/>
          </a:p>
        </p:txBody>
      </p:sp>
    </p:spTree>
    <p:extLst>
      <p:ext uri="{BB962C8B-B14F-4D97-AF65-F5344CB8AC3E}">
        <p14:creationId xmlns:p14="http://schemas.microsoft.com/office/powerpoint/2010/main" val="267811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smtClean="0"/>
              <a:t>Venue:</a:t>
            </a:r>
          </a:p>
          <a:p>
            <a:pPr lvl="1"/>
            <a:r>
              <a:rPr lang="en-US" dirty="0"/>
              <a:t>Hyatt Regency Dallas </a:t>
            </a:r>
            <a:endParaRPr lang="en-US" dirty="0" smtClean="0"/>
          </a:p>
          <a:p>
            <a:pPr lvl="2"/>
            <a:r>
              <a:rPr lang="en-US" dirty="0" smtClean="0"/>
              <a:t>300 </a:t>
            </a:r>
            <a:r>
              <a:rPr lang="en-US" dirty="0"/>
              <a:t>Reunion Boulevard </a:t>
            </a:r>
            <a:r>
              <a:rPr lang="en-US" dirty="0" smtClean="0"/>
              <a:t/>
            </a:r>
            <a:br>
              <a:rPr lang="en-US" dirty="0" smtClean="0"/>
            </a:br>
            <a:r>
              <a:rPr lang="en-US" dirty="0" smtClean="0"/>
              <a:t>Dallas</a:t>
            </a:r>
            <a:r>
              <a:rPr lang="en-US" dirty="0"/>
              <a:t>, Texas, USA, 75207 </a:t>
            </a:r>
            <a:r>
              <a:rPr lang="en-US" dirty="0" smtClean="0"/>
              <a:t/>
            </a:r>
            <a:br>
              <a:rPr lang="en-US" dirty="0" smtClean="0"/>
            </a:br>
            <a:endParaRPr lang="en-US" dirty="0"/>
          </a:p>
          <a:p>
            <a:r>
              <a:rPr lang="en-US" dirty="0" smtClean="0"/>
              <a:t>Meeting room:</a:t>
            </a:r>
          </a:p>
          <a:p>
            <a:pPr lvl="1"/>
            <a:r>
              <a:rPr lang="en-US" dirty="0" smtClean="0"/>
              <a:t>Moreno A, Atrium level</a:t>
            </a:r>
            <a:br>
              <a:rPr lang="en-US" dirty="0" smtClean="0"/>
            </a:br>
            <a:endParaRPr lang="en-US" dirty="0" smtClean="0"/>
          </a:p>
          <a:p>
            <a:r>
              <a:rPr lang="en-US" dirty="0" smtClean="0"/>
              <a:t>Sessions:</a:t>
            </a:r>
          </a:p>
          <a:p>
            <a:pPr lvl="1"/>
            <a:r>
              <a:rPr lang="en-US" dirty="0" smtClean="0"/>
              <a:t>Mon, 	Nov </a:t>
            </a:r>
            <a:r>
              <a:rPr lang="en-US" dirty="0"/>
              <a:t>9</a:t>
            </a:r>
            <a:r>
              <a:rPr lang="en-US" baseline="30000" dirty="0" smtClean="0"/>
              <a:t>th</a:t>
            </a:r>
            <a:r>
              <a:rPr lang="en-US" dirty="0" smtClean="0"/>
              <a:t>,	16:00-18:00</a:t>
            </a:r>
          </a:p>
          <a:p>
            <a:pPr lvl="1"/>
            <a:r>
              <a:rPr lang="en-US" dirty="0" smtClean="0"/>
              <a:t>Tue, 	Nov 10</a:t>
            </a:r>
            <a:r>
              <a:rPr lang="en-US" baseline="30000" dirty="0" smtClean="0"/>
              <a:t>th</a:t>
            </a:r>
            <a:r>
              <a:rPr lang="en-US" dirty="0" smtClean="0"/>
              <a:t>, 	16:00-18:00</a:t>
            </a:r>
          </a:p>
          <a:p>
            <a:pPr lvl="1"/>
            <a:r>
              <a:rPr lang="en-US" dirty="0" smtClean="0"/>
              <a:t>Wed, 	Nov 11</a:t>
            </a:r>
            <a:r>
              <a:rPr lang="en-US" baseline="30000" dirty="0" smtClean="0"/>
              <a:t>th</a:t>
            </a:r>
            <a:r>
              <a:rPr lang="en-US" dirty="0" smtClean="0"/>
              <a:t>, 	16:</a:t>
            </a:r>
            <a:r>
              <a:rPr lang="en-US" dirty="0"/>
              <a:t>0</a:t>
            </a:r>
            <a:r>
              <a:rPr lang="en-US" dirty="0" smtClean="0"/>
              <a:t>0-18:00</a:t>
            </a:r>
          </a:p>
          <a:p>
            <a:pPr lvl="1"/>
            <a:r>
              <a:rPr lang="en-US" dirty="0" smtClean="0"/>
              <a:t>Thu, 	Nov 12</a:t>
            </a:r>
            <a:r>
              <a:rPr lang="en-US" baseline="30000" dirty="0" smtClean="0"/>
              <a:t>th</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49707234"/>
              </p:ext>
            </p:extLst>
          </p:nvPr>
        </p:nvGraphicFramePr>
        <p:xfrm>
          <a:off x="381000" y="1014102"/>
          <a:ext cx="8305800" cy="5419817"/>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0" marB="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877</TotalTime>
  <Words>2314</Words>
  <Application>Microsoft Macintosh PowerPoint</Application>
  <PresentationFormat>On-screen Show (4:3)</PresentationFormat>
  <Paragraphs>270</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Template</vt:lpstr>
      <vt:lpstr>IEEE 802.1 OmniRAN TG November 2015 F2F Meeting Dallas, TX</vt:lpstr>
      <vt:lpstr>November 2015 F2F Meeting</vt:lpstr>
      <vt:lpstr>November 2015 Agenda Graphics</vt:lpstr>
      <vt:lpstr>Agenda proposal for November 2015 F2F</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November 2015 F2F</vt:lpstr>
      <vt:lpstr>Schedule for November 2015 F2F</vt:lpstr>
      <vt:lpstr>Discussion items #2</vt:lpstr>
      <vt:lpstr>Discussion items #3</vt:lpstr>
      <vt:lpstr>Discussion items #4</vt:lpstr>
      <vt:lpstr>Discussion items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260</cp:revision>
  <cp:lastPrinted>1998-02-10T13:28:06Z</cp:lastPrinted>
  <dcterms:created xsi:type="dcterms:W3CDTF">2011-12-30T17:06:23Z</dcterms:created>
  <dcterms:modified xsi:type="dcterms:W3CDTF">2015-11-10T21:54:17Z</dcterms:modified>
</cp:coreProperties>
</file>