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0"/>
  </p:notesMasterIdLst>
  <p:handoutMasterIdLst>
    <p:handoutMasterId r:id="rId21"/>
  </p:handoutMasterIdLst>
  <p:sldIdLst>
    <p:sldId id="262" r:id="rId2"/>
    <p:sldId id="298" r:id="rId3"/>
    <p:sldId id="295" r:id="rId4"/>
    <p:sldId id="296" r:id="rId5"/>
    <p:sldId id="289" r:id="rId6"/>
    <p:sldId id="290" r:id="rId7"/>
    <p:sldId id="291" r:id="rId8"/>
    <p:sldId id="292" r:id="rId9"/>
    <p:sldId id="293" r:id="rId10"/>
    <p:sldId id="271" r:id="rId11"/>
    <p:sldId id="297" r:id="rId12"/>
    <p:sldId id="299" r:id="rId13"/>
    <p:sldId id="300" r:id="rId14"/>
    <p:sldId id="304" r:id="rId15"/>
    <p:sldId id="301" r:id="rId16"/>
    <p:sldId id="302" r:id="rId17"/>
    <p:sldId id="305" r:id="rId18"/>
    <p:sldId id="303"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781" autoAdjust="0"/>
    <p:restoredTop sz="99233" autoAdjust="0"/>
  </p:normalViewPr>
  <p:slideViewPr>
    <p:cSldViewPr>
      <p:cViewPr varScale="1">
        <p:scale>
          <a:sx n="97" d="100"/>
          <a:sy n="97" d="100"/>
        </p:scale>
        <p:origin x="-632"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handoutMaster" Target="handoutMasters/handoutMaster1.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3453656" y="8839200"/>
            <a:ext cx="76944"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8DF962C0-0720-4F26-8B07-3A2CE7C6CC7D}" type="slidenum">
              <a:rPr lang="en-US" altLang="en-US" sz="1200" smtClean="0"/>
              <a:pPr>
                <a:defRPr/>
              </a:pPr>
              <a:t>5</a:t>
            </a:fld>
            <a:endParaRPr lang="en-US" altLang="en-US" sz="1200" dirty="0" smtClean="0"/>
          </a:p>
        </p:txBody>
      </p:sp>
      <p:sp>
        <p:nvSpPr>
          <p:cNvPr id="13315" name="Rectangle 1026"/>
          <p:cNvSpPr>
            <a:spLocks noGrp="1" noChangeArrowheads="1"/>
          </p:cNvSpPr>
          <p:nvPr>
            <p:ph type="body" idx="1"/>
          </p:nvPr>
        </p:nvSpPr>
        <p:spPr>
          <a:noFill/>
          <a:ln/>
        </p:spPr>
        <p:txBody>
          <a:bodyPr lIns="91678" tIns="45035" rIns="91678" bIns="4503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40206854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3453656" y="8839200"/>
            <a:ext cx="76944"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1D6E5E11-3FB5-4A40-B43B-DF1F23BC43AE}" type="slidenum">
              <a:rPr lang="en-US" altLang="en-US" sz="1200" smtClean="0"/>
              <a:pPr>
                <a:defRPr/>
              </a:pPr>
              <a:t>9</a:t>
            </a:fld>
            <a:endParaRPr lang="en-US" altLang="en-US" sz="1200" dirty="0" smtClean="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p:spPr>
        <p:txBody>
          <a:bodyPr/>
          <a:lstStyle/>
          <a:p>
            <a:endParaRPr lang="en-GB" altLang="en-US" smtClean="0"/>
          </a:p>
        </p:txBody>
      </p:sp>
    </p:spTree>
    <p:extLst>
      <p:ext uri="{BB962C8B-B14F-4D97-AF65-F5344CB8AC3E}">
        <p14:creationId xmlns:p14="http://schemas.microsoft.com/office/powerpoint/2010/main" val="30862705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10</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extLst>
      <p:ext uri="{BB962C8B-B14F-4D97-AF65-F5344CB8AC3E}">
        <p14:creationId xmlns:p14="http://schemas.microsoft.com/office/powerpoint/2010/main" val="17190583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76148" y="76200"/>
            <a:ext cx="2239252" cy="307777"/>
          </a:xfrm>
          <a:prstGeom prst="rect">
            <a:avLst/>
          </a:prstGeom>
        </p:spPr>
        <p:txBody>
          <a:bodyPr wrap="none">
            <a:spAutoFit/>
          </a:bodyPr>
          <a:lstStyle/>
          <a:p>
            <a:pPr algn="r"/>
            <a:r>
              <a:rPr lang="en-US" sz="1400" b="1" dirty="0" smtClean="0"/>
              <a:t>omniran-15-0051</a:t>
            </a:r>
            <a:r>
              <a:rPr lang="en-US" sz="1400" b="1" smtClean="0"/>
              <a:t>-01-</a:t>
            </a:r>
            <a:r>
              <a:rPr lang="en-US" sz="1400" b="1" dirty="0" smtClean="0"/>
              <a:t>00TG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4" Type="http://schemas.openxmlformats.org/officeDocument/2006/relationships/hyperlink" Target="http://standards.ieee.org/resources/antitrust-guidelines.pdf" TargetMode="External"/><Relationship Id="rId5" Type="http://schemas.openxmlformats.org/officeDocument/2006/relationships/hyperlink" Target="http://www.ieee.org/web/membership/ethics/code_ethics.html" TargetMode="External"/><Relationship Id="rId6" Type="http://schemas.openxmlformats.org/officeDocument/2006/relationships/hyperlink" Target="http://standards.ieee.org/board/pat/pat-slideset.ppt" TargetMode="Externa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omniran/dcn/15/omniran-15-0050-00-00TG-sept-29th-2015-confcall-minutes.docx" TargetMode="External"/><Relationship Id="rId4" Type="http://schemas.openxmlformats.org/officeDocument/2006/relationships/hyperlink" Target="https://mentor.ieee.org/omniran/dcn/15/omniran-15-0035-02-CF00-cf-text-review.pdf" TargetMode="External"/><Relationship Id="rId5" Type="http://schemas.openxmlformats.org/officeDocument/2006/relationships/hyperlink" Target="https://mentor.ieee.org/omniran/dcn/15/omniran-15-0053-00-CF00-some-detailed-information-for-network-reference-model.pptx" TargetMode="External"/><Relationship Id="rId6" Type="http://schemas.openxmlformats.org/officeDocument/2006/relationships/hyperlink" Target="https://mentor.ieee.org/omniran/dcn/15/omniran-15-0042-01-CF00-an-setup-over-unlicensed-band.docx" TargetMode="External"/><Relationship Id="rId7" Type="http://schemas.openxmlformats.org/officeDocument/2006/relationships/hyperlink" Target="https://mentor.ieee.org/omniran/dcn/15/omniran-15-0002-02-CF00-key-concepts-of-data-path.pptx" TargetMode="External"/><Relationship Id="rId1" Type="http://schemas.openxmlformats.org/officeDocument/2006/relationships/slideLayout" Target="../slideLayouts/slideLayout2.xml"/><Relationship Id="rId2" Type="http://schemas.openxmlformats.org/officeDocument/2006/relationships/hyperlink" Target="https://mentor.ieee.org/omniran/dcn/15/omniran-15-0047-00-00TG-sept-2015-f2f-meeting-minutes.doc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omniran/dcn/15/omniran-15-0050-00-00TG-sept-29th-2015-confcall-minutes.docx" TargetMode="External"/><Relationship Id="rId4" Type="http://schemas.openxmlformats.org/officeDocument/2006/relationships/hyperlink" Target="https://mentor.ieee.org/omniran/dcn/15/omniran-15-0053-00-CF00-some-detailed-information-for-network-reference-model.pptx" TargetMode="External"/><Relationship Id="rId5" Type="http://schemas.openxmlformats.org/officeDocument/2006/relationships/hyperlink" Target="https://mentor.ieee.org/omniran/dcn/15/omniran-15-0042-01-CF00-an-setup-over-unlicensed-band.docx" TargetMode="External"/><Relationship Id="rId6" Type="http://schemas.openxmlformats.org/officeDocument/2006/relationships/hyperlink" Target="https://mentor.ieee.org/omniran/dcn/15/omniran-15-0002-02-CF00-key-concepts-of-data-path.pptx" TargetMode="External"/><Relationship Id="rId7" Type="http://schemas.openxmlformats.org/officeDocument/2006/relationships/hyperlink" Target="https://mentor.ieee.org/omniran/dcn/15/omniran-15-0035-02-CF00-cf-text-review.pdf" TargetMode="External"/><Relationship Id="rId1" Type="http://schemas.openxmlformats.org/officeDocument/2006/relationships/slideLayout" Target="../slideLayouts/slideLayout2.xml"/><Relationship Id="rId2" Type="http://schemas.openxmlformats.org/officeDocument/2006/relationships/hyperlink" Target="https://mentor.ieee.org/omniran/dcn/15/omniran-15-0047-00-00TG-sept-2015-f2f-meeting-minutes.doc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omniran/dcn/15/omniran-15-0050-00-00TG-sept-29th-2015-confcall-minutes.docx" TargetMode="External"/><Relationship Id="rId4" Type="http://schemas.openxmlformats.org/officeDocument/2006/relationships/hyperlink" Target="https://mentor.ieee.org/omniran/dcn/15/omniran-15-0035-02-CF00-cf-text-review.pdf" TargetMode="External"/><Relationship Id="rId5" Type="http://schemas.openxmlformats.org/officeDocument/2006/relationships/hyperlink" Target="https://mentor.ieee.org/omniran/dcn/15/omniran-15-0053-00-CF00-some-detailed-information-for-network-reference-model.pptx" TargetMode="External"/><Relationship Id="rId1" Type="http://schemas.openxmlformats.org/officeDocument/2006/relationships/slideLayout" Target="../slideLayouts/slideLayout2.xml"/><Relationship Id="rId2" Type="http://schemas.openxmlformats.org/officeDocument/2006/relationships/hyperlink" Target="https://mentor.ieee.org/omniran/dcn/15/omniran-15-0047-00-00TG-sept-2015-f2f-meeting-minutes.docx"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omniran/dcn/15/omniran-15-0042-01-CF00-an-setup-over-unlicensed-band.docx" TargetMode="External"/><Relationship Id="rId3" Type="http://schemas.openxmlformats.org/officeDocument/2006/relationships/hyperlink" Target="https://mentor.ieee.org/omniran/dcn/15/omniran-15-0002-02-CF00-key-concepts-of-data-path.pptx"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omniran/dcn/15/omniran-15-0035-02-CF00-cf-text-review.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4" Type="http://schemas.openxmlformats.org/officeDocument/2006/relationships/hyperlink" Target="http://standards.ieee.org/about/sasb/patcom/materials.html" TargetMode="External"/><Relationship Id="rId5" Type="http://schemas.openxmlformats.org/officeDocument/2006/relationships/hyperlink" Target="http://standards.ieee.org/about/sasb/patcom/index.html" TargetMode="External"/><Relationship Id="rId6" Type="http://schemas.openxmlformats.org/officeDocument/2006/relationships/hyperlink" Target="https://development.standards.ieee.org/myproject/Public/mytools/mob/slideset.ppt" TargetMode="External"/><Relationship Id="rId1" Type="http://schemas.openxmlformats.org/officeDocument/2006/relationships/slideLayout" Target="../slideLayouts/slideLayout2.xml"/><Relationship Id="rId2" Type="http://schemas.openxmlformats.org/officeDocument/2006/relationships/hyperlink" Target="http://standards.ieee.org/develop/policies/bylaws/sect6-7.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772400" cy="1470025"/>
          </a:xfrm>
        </p:spPr>
        <p:txBody>
          <a:bodyPr/>
          <a:lstStyle/>
          <a:p>
            <a:r>
              <a:rPr lang="en-US" dirty="0" smtClean="0"/>
              <a:t>IEEE 802.1 OmniRAN TG</a:t>
            </a:r>
            <a:r>
              <a:rPr lang="en-US" dirty="0"/>
              <a:t/>
            </a:r>
            <a:br>
              <a:rPr lang="en-US" dirty="0"/>
            </a:br>
            <a:r>
              <a:rPr lang="en-US" dirty="0" smtClean="0"/>
              <a:t>November 2015 F2F Meeting</a:t>
            </a:r>
            <a:br>
              <a:rPr lang="en-US" dirty="0" smtClean="0"/>
            </a:br>
            <a:r>
              <a:rPr lang="en-US" dirty="0" smtClean="0"/>
              <a:t>Dallas, TX</a:t>
            </a:r>
            <a:endParaRPr lang="en-US" dirty="0"/>
          </a:p>
        </p:txBody>
      </p:sp>
      <p:sp>
        <p:nvSpPr>
          <p:cNvPr id="3" name="Subtitle 2"/>
          <p:cNvSpPr>
            <a:spLocks noGrp="1"/>
          </p:cNvSpPr>
          <p:nvPr>
            <p:ph type="subTitle" idx="1"/>
          </p:nvPr>
        </p:nvSpPr>
        <p:spPr/>
        <p:txBody>
          <a:bodyPr/>
          <a:lstStyle/>
          <a:p>
            <a:r>
              <a:rPr lang="en-US" dirty="0" smtClean="0"/>
              <a:t>2015-11-08</a:t>
            </a:r>
          </a:p>
          <a:p>
            <a:r>
              <a:rPr lang="en-US" dirty="0" smtClean="0"/>
              <a:t>Max Riegel, Nokia Networks</a:t>
            </a:r>
            <a:endParaRPr lang="en-US" dirty="0"/>
          </a:p>
          <a:p>
            <a:r>
              <a:rPr lang="en-US" dirty="0" smtClean="0"/>
              <a:t>(TG </a:t>
            </a:r>
            <a:r>
              <a:rPr lang="en-US" dirty="0"/>
              <a:t>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10000"/>
          </a:bodyPr>
          <a:lstStyle/>
          <a:p>
            <a:r>
              <a:rPr lang="en-US" dirty="0">
                <a:solidFill>
                  <a:srgbClr val="1F497D"/>
                </a:solidFill>
              </a:rPr>
              <a:t>Link to IEEE Disclosure of Affiliation </a:t>
            </a:r>
          </a:p>
          <a:p>
            <a:pPr lvl="1"/>
            <a:r>
              <a:rPr lang="en-US" sz="2200" dirty="0">
                <a:solidFill>
                  <a:srgbClr val="1F497D"/>
                </a:solidFill>
                <a:hlinkClick r:id="rId3"/>
              </a:rPr>
              <a:t>http://</a:t>
            </a:r>
            <a:r>
              <a:rPr lang="en-US" sz="2200" dirty="0" smtClean="0">
                <a:solidFill>
                  <a:srgbClr val="1F497D"/>
                </a:solidFill>
                <a:hlinkClick r:id="rId3"/>
              </a:rPr>
              <a:t>standards.ieee.org/faqs/affiliationFAQ.html</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Links to IEEE Antitrust Guidelines</a:t>
            </a:r>
          </a:p>
          <a:p>
            <a:pPr lvl="1"/>
            <a:r>
              <a:rPr lang="en-US" sz="2200" dirty="0">
                <a:solidFill>
                  <a:srgbClr val="1F497D"/>
                </a:solidFill>
                <a:hlinkClick r:id="rId4"/>
              </a:rPr>
              <a:t>http://</a:t>
            </a:r>
            <a:r>
              <a:rPr lang="en-US" sz="2200" dirty="0" smtClean="0">
                <a:solidFill>
                  <a:srgbClr val="1F497D"/>
                </a:solidFill>
                <a:hlinkClick r:id="rId4"/>
              </a:rPr>
              <a:t>standards.ieee.org/resources/antitrust-guidelines.pdf</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 to IEEE Code of Ethics</a:t>
            </a:r>
          </a:p>
          <a:p>
            <a:pPr lvl="1"/>
            <a:r>
              <a:rPr lang="en-US" sz="2200" dirty="0">
                <a:solidFill>
                  <a:srgbClr val="1F497D"/>
                </a:solidFill>
                <a:hlinkClick r:id="rId5"/>
              </a:rPr>
              <a:t>http://www.ieee.org/web/membership/ethics/code_ethics.html</a:t>
            </a:r>
            <a:r>
              <a:rPr lang="en-US" sz="2200" dirty="0">
                <a:solidFill>
                  <a:srgbClr val="1F497D"/>
                </a:solidFill>
              </a:rPr>
              <a:t> </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 to IEEE Patent Policy</a:t>
            </a:r>
          </a:p>
          <a:p>
            <a:pPr lvl="1"/>
            <a:r>
              <a:rPr lang="en-US" sz="2000" dirty="0">
                <a:solidFill>
                  <a:srgbClr val="1F497D"/>
                </a:solidFill>
                <a:hlinkClick r:id="rId6"/>
              </a:rPr>
              <a:t>http://standards.ieee.org/board/pat/pat-slideset.ppt</a:t>
            </a:r>
            <a:endParaRPr lang="en-US" sz="2000" dirty="0">
              <a:solidFill>
                <a:srgbClr val="1F497D"/>
              </a:solidFill>
            </a:endParaRPr>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items #1</a:t>
            </a:r>
            <a:endParaRPr lang="en-US" dirty="0"/>
          </a:p>
        </p:txBody>
      </p:sp>
      <p:sp>
        <p:nvSpPr>
          <p:cNvPr id="3" name="Content Placeholder 2"/>
          <p:cNvSpPr>
            <a:spLocks noGrp="1"/>
          </p:cNvSpPr>
          <p:nvPr>
            <p:ph idx="1"/>
          </p:nvPr>
        </p:nvSpPr>
        <p:spPr>
          <a:xfrm>
            <a:off x="457200" y="1295401"/>
            <a:ext cx="8229600" cy="2590800"/>
          </a:xfrm>
        </p:spPr>
        <p:txBody>
          <a:bodyPr>
            <a:normAutofit/>
          </a:bodyPr>
          <a:lstStyle/>
          <a:p>
            <a:r>
              <a:rPr lang="en-GB" sz="2400" dirty="0" smtClean="0"/>
              <a:t>Call Meeting to Order</a:t>
            </a:r>
          </a:p>
          <a:p>
            <a:pPr lvl="1"/>
            <a:r>
              <a:rPr lang="en-GB" sz="2000" dirty="0" smtClean="0"/>
              <a:t>Chair called meeting to order at </a:t>
            </a:r>
          </a:p>
          <a:p>
            <a:r>
              <a:rPr lang="en-GB" sz="2400" dirty="0" smtClean="0"/>
              <a:t>Minutes taker:</a:t>
            </a:r>
          </a:p>
          <a:p>
            <a:pPr lvl="1"/>
            <a:r>
              <a:rPr lang="en-GB" sz="2000" dirty="0" smtClean="0"/>
              <a:t> … is taking notes.</a:t>
            </a:r>
          </a:p>
          <a:p>
            <a:r>
              <a:rPr lang="en-GB" sz="2400" dirty="0" smtClean="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003768703"/>
              </p:ext>
            </p:extLst>
          </p:nvPr>
        </p:nvGraphicFramePr>
        <p:xfrm>
          <a:off x="914400" y="3352800"/>
          <a:ext cx="7620001" cy="2438399"/>
        </p:xfrm>
        <a:graphic>
          <a:graphicData uri="http://schemas.openxmlformats.org/drawingml/2006/table">
            <a:tbl>
              <a:tblPr firstRow="1" bandRow="1">
                <a:tableStyleId>{5C22544A-7EE6-4342-B048-85BDC9FD1C3A}</a:tableStyleId>
              </a:tblPr>
              <a:tblGrid>
                <a:gridCol w="1822824"/>
                <a:gridCol w="1822824"/>
                <a:gridCol w="239059"/>
                <a:gridCol w="1867647"/>
                <a:gridCol w="1867647"/>
              </a:tblGrid>
              <a:tr h="292100">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c>
                  <a:txBody>
                    <a:bodyPr/>
                    <a:lstStyle/>
                    <a:p>
                      <a:endParaRPr lang="en-US" sz="1400" dirty="0"/>
                    </a:p>
                  </a:txBody>
                  <a:tcPr>
                    <a:solidFill>
                      <a:schemeClr val="bg1"/>
                    </a:solidFill>
                  </a:tcPr>
                </a:tc>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r>
              <a:tr h="292100">
                <a:tc>
                  <a:txBody>
                    <a:bodyPr/>
                    <a:lstStyle/>
                    <a:p>
                      <a:r>
                        <a:rPr lang="en-US" sz="1400" dirty="0" smtClean="0">
                          <a:solidFill>
                            <a:schemeClr val="tx1"/>
                          </a:solidFill>
                        </a:rPr>
                        <a:t>Max Riegel</a:t>
                      </a:r>
                      <a:endParaRPr lang="en-US" sz="1400" dirty="0">
                        <a:solidFill>
                          <a:schemeClr val="tx1"/>
                        </a:solidFill>
                      </a:endParaRPr>
                    </a:p>
                  </a:txBody>
                  <a:tcPr/>
                </a:tc>
                <a:tc>
                  <a:txBody>
                    <a:bodyPr/>
                    <a:lstStyle/>
                    <a:p>
                      <a:r>
                        <a:rPr lang="en-US" sz="1400" dirty="0" smtClean="0">
                          <a:solidFill>
                            <a:schemeClr val="tx1"/>
                          </a:solidFill>
                        </a:rPr>
                        <a:t>Nokia</a:t>
                      </a:r>
                      <a:r>
                        <a:rPr lang="en-US" sz="1400" baseline="0" dirty="0" smtClean="0">
                          <a:solidFill>
                            <a:schemeClr val="tx1"/>
                          </a:solidFill>
                        </a:rPr>
                        <a:t> Networks</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err="1" smtClean="0">
                          <a:solidFill>
                            <a:srgbClr val="A6A6A6"/>
                          </a:solidFill>
                        </a:rPr>
                        <a:t>Jeorge</a:t>
                      </a:r>
                      <a:r>
                        <a:rPr lang="en-US" sz="1400" dirty="0" smtClean="0">
                          <a:solidFill>
                            <a:srgbClr val="A6A6A6"/>
                          </a:solidFill>
                        </a:rPr>
                        <a:t> S. </a:t>
                      </a:r>
                      <a:r>
                        <a:rPr lang="en-US" sz="1400" dirty="0" err="1" smtClean="0">
                          <a:solidFill>
                            <a:srgbClr val="A6A6A6"/>
                          </a:solidFill>
                        </a:rPr>
                        <a:t>Hurtarte</a:t>
                      </a:r>
                      <a:endParaRPr lang="en-US" sz="1400" dirty="0">
                        <a:solidFill>
                          <a:srgbClr val="A6A6A6"/>
                        </a:solidFill>
                      </a:endParaRPr>
                    </a:p>
                  </a:txBody>
                  <a:tcPr/>
                </a:tc>
                <a:tc>
                  <a:txBody>
                    <a:bodyPr/>
                    <a:lstStyle/>
                    <a:p>
                      <a:r>
                        <a:rPr lang="en-US" sz="1400" dirty="0" smtClean="0">
                          <a:solidFill>
                            <a:srgbClr val="A6A6A6"/>
                          </a:solidFill>
                        </a:rPr>
                        <a:t>Teradyne</a:t>
                      </a:r>
                      <a:endParaRPr lang="en-US" sz="1400" dirty="0">
                        <a:solidFill>
                          <a:srgbClr val="A6A6A6"/>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Walter Pienciak</a:t>
                      </a:r>
                    </a:p>
                  </a:txBody>
                  <a:tcPr/>
                </a:tc>
                <a:tc>
                  <a:txBody>
                    <a:bodyPr/>
                    <a:lstStyle/>
                    <a:p>
                      <a:r>
                        <a:rPr lang="en-US" sz="1400" dirty="0" smtClean="0">
                          <a:solidFill>
                            <a:schemeClr val="tx1"/>
                          </a:solidFill>
                        </a:rPr>
                        <a:t>IEEE SA</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err="1" smtClean="0">
                          <a:solidFill>
                            <a:srgbClr val="A6A6A6"/>
                          </a:solidFill>
                        </a:rPr>
                        <a:t>Katsuo</a:t>
                      </a:r>
                      <a:r>
                        <a:rPr lang="en-US" sz="1400" dirty="0" smtClean="0">
                          <a:solidFill>
                            <a:srgbClr val="A6A6A6"/>
                          </a:solidFill>
                        </a:rPr>
                        <a:t> </a:t>
                      </a:r>
                      <a:r>
                        <a:rPr lang="en-US" sz="1400" dirty="0" err="1" smtClean="0">
                          <a:solidFill>
                            <a:srgbClr val="A6A6A6"/>
                          </a:solidFill>
                        </a:rPr>
                        <a:t>Yunoki</a:t>
                      </a:r>
                      <a:endParaRPr lang="en-US" sz="1400" dirty="0">
                        <a:solidFill>
                          <a:srgbClr val="A6A6A6"/>
                        </a:solidFill>
                      </a:endParaRPr>
                    </a:p>
                  </a:txBody>
                  <a:tcPr/>
                </a:tc>
                <a:tc>
                  <a:txBody>
                    <a:bodyPr/>
                    <a:lstStyle/>
                    <a:p>
                      <a:r>
                        <a:rPr lang="en-US" sz="1400" dirty="0" smtClean="0">
                          <a:solidFill>
                            <a:srgbClr val="A6A6A6"/>
                          </a:solidFill>
                        </a:rPr>
                        <a:t>KDDI R&amp;D Labs</a:t>
                      </a:r>
                      <a:endParaRPr lang="en-US" sz="1400" dirty="0">
                        <a:solidFill>
                          <a:srgbClr val="A6A6A6"/>
                        </a:solidFill>
                      </a:endParaRPr>
                    </a:p>
                  </a:txBody>
                  <a:tcPr/>
                </a:tc>
              </a:tr>
              <a:tr h="292100">
                <a:tc>
                  <a:txBody>
                    <a:bodyPr/>
                    <a:lstStyle/>
                    <a:p>
                      <a:r>
                        <a:rPr lang="en-US" sz="1400" dirty="0" smtClean="0"/>
                        <a:t>Juan Carlos Zuniga</a:t>
                      </a:r>
                      <a:endParaRPr lang="en-US" sz="1400" dirty="0"/>
                    </a:p>
                  </a:txBody>
                  <a:tcPr/>
                </a:tc>
                <a:tc>
                  <a:txBody>
                    <a:bodyPr/>
                    <a:lstStyle/>
                    <a:p>
                      <a:r>
                        <a:rPr lang="en-US" sz="1400" dirty="0" err="1" smtClean="0"/>
                        <a:t>Interdigital</a:t>
                      </a:r>
                      <a:r>
                        <a:rPr lang="en-US" sz="1400" baseline="0" dirty="0" smtClean="0"/>
                        <a:t> </a:t>
                      </a:r>
                      <a:endParaRPr lang="en-US" sz="1400" dirty="0"/>
                    </a:p>
                  </a:txBody>
                  <a:tcPr/>
                </a:tc>
                <a:tc>
                  <a:txBody>
                    <a:bodyPr/>
                    <a:lstStyle/>
                    <a:p>
                      <a:endParaRPr lang="en-US" sz="1400" dirty="0">
                        <a:solidFill>
                          <a:schemeClr val="tx1"/>
                        </a:solidFill>
                      </a:endParaRPr>
                    </a:p>
                  </a:txBody>
                  <a:tcPr>
                    <a:solidFill>
                      <a:schemeClr val="bg1"/>
                    </a:solidFill>
                  </a:tcPr>
                </a:tc>
                <a:tc>
                  <a:txBody>
                    <a:bodyPr/>
                    <a:lstStyle/>
                    <a:p>
                      <a:r>
                        <a:rPr lang="en-US" sz="1400" dirty="0" smtClean="0">
                          <a:solidFill>
                            <a:srgbClr val="A6A6A6"/>
                          </a:solidFill>
                        </a:rPr>
                        <a:t>Stephen Pain</a:t>
                      </a:r>
                      <a:endParaRPr lang="en-US" sz="1400" dirty="0">
                        <a:solidFill>
                          <a:srgbClr val="A6A6A6"/>
                        </a:solidFill>
                      </a:endParaRPr>
                    </a:p>
                  </a:txBody>
                  <a:tcPr/>
                </a:tc>
                <a:tc>
                  <a:txBody>
                    <a:bodyPr/>
                    <a:lstStyle/>
                    <a:p>
                      <a:r>
                        <a:rPr lang="en-US" sz="1400" dirty="0" smtClean="0">
                          <a:solidFill>
                            <a:srgbClr val="A6A6A6"/>
                          </a:solidFill>
                        </a:rPr>
                        <a:t>BRCM</a:t>
                      </a:r>
                      <a:endParaRPr lang="en-US" sz="1400" dirty="0">
                        <a:solidFill>
                          <a:srgbClr val="A6A6A6"/>
                        </a:solidFill>
                      </a:endParaRPr>
                    </a:p>
                  </a:txBody>
                  <a:tcPr/>
                </a:tc>
              </a:tr>
              <a:tr h="292100">
                <a:tc>
                  <a:txBody>
                    <a:bodyPr/>
                    <a:lstStyle/>
                    <a:p>
                      <a:r>
                        <a:rPr lang="en-US" sz="1400" dirty="0" err="1" smtClean="0"/>
                        <a:t>Yonggang</a:t>
                      </a:r>
                      <a:r>
                        <a:rPr lang="en-US" sz="1400" dirty="0" smtClean="0"/>
                        <a:t> Fang</a:t>
                      </a:r>
                      <a:endParaRPr lang="en-US" sz="1400" dirty="0"/>
                    </a:p>
                  </a:txBody>
                  <a:tcPr/>
                </a:tc>
                <a:tc>
                  <a:txBody>
                    <a:bodyPr/>
                    <a:lstStyle/>
                    <a:p>
                      <a:r>
                        <a:rPr lang="en-US" sz="1400" dirty="0" smtClean="0"/>
                        <a:t>ZTETX</a:t>
                      </a:r>
                      <a:endParaRPr lang="en-US" sz="1400" dirty="0"/>
                    </a:p>
                  </a:txBody>
                  <a:tcPr/>
                </a:tc>
                <a:tc>
                  <a:txBody>
                    <a:bodyPr/>
                    <a:lstStyle/>
                    <a:p>
                      <a:endParaRPr lang="en-US" sz="1400" dirty="0">
                        <a:solidFill>
                          <a:schemeClr val="tx1"/>
                        </a:solidFill>
                      </a:endParaRPr>
                    </a:p>
                  </a:txBody>
                  <a:tcPr>
                    <a:solidFill>
                      <a:schemeClr val="bg1"/>
                    </a:solidFill>
                  </a:tcPr>
                </a:tc>
                <a:tc>
                  <a:txBody>
                    <a:bodyPr/>
                    <a:lstStyle/>
                    <a:p>
                      <a:r>
                        <a:rPr lang="en-US" sz="1400" dirty="0" smtClean="0">
                          <a:solidFill>
                            <a:srgbClr val="A6A6A6"/>
                          </a:solidFill>
                        </a:rPr>
                        <a:t>Bill Carney</a:t>
                      </a:r>
                      <a:endParaRPr lang="en-US" sz="1400" dirty="0">
                        <a:solidFill>
                          <a:srgbClr val="A6A6A6"/>
                        </a:solidFill>
                      </a:endParaRPr>
                    </a:p>
                  </a:txBody>
                  <a:tcPr/>
                </a:tc>
                <a:tc>
                  <a:txBody>
                    <a:bodyPr/>
                    <a:lstStyle/>
                    <a:p>
                      <a:r>
                        <a:rPr lang="en-US" sz="1400" dirty="0" smtClean="0">
                          <a:solidFill>
                            <a:srgbClr val="A6A6A6"/>
                          </a:solidFill>
                        </a:rPr>
                        <a:t>Sony</a:t>
                      </a:r>
                      <a:endParaRPr lang="en-US" sz="1400" dirty="0">
                        <a:solidFill>
                          <a:srgbClr val="A6A6A6"/>
                        </a:solidFill>
                      </a:endParaRPr>
                    </a:p>
                  </a:txBody>
                  <a:tcPr/>
                </a:tc>
              </a:tr>
              <a:tr h="292100">
                <a:tc>
                  <a:txBody>
                    <a:bodyPr/>
                    <a:lstStyle/>
                    <a:p>
                      <a:r>
                        <a:rPr lang="en-US" sz="1400" dirty="0" err="1" smtClean="0">
                          <a:solidFill>
                            <a:schemeClr val="bg1">
                              <a:lumMod val="65000"/>
                            </a:schemeClr>
                          </a:solidFill>
                        </a:rPr>
                        <a:t>Hyeong</a:t>
                      </a:r>
                      <a:r>
                        <a:rPr lang="en-US" sz="1400" baseline="0" dirty="0" smtClean="0">
                          <a:solidFill>
                            <a:schemeClr val="bg1">
                              <a:lumMod val="65000"/>
                            </a:schemeClr>
                          </a:solidFill>
                        </a:rPr>
                        <a:t> Ho Lee</a:t>
                      </a:r>
                      <a:endParaRPr lang="en-US" sz="1400" dirty="0">
                        <a:solidFill>
                          <a:schemeClr val="bg1">
                            <a:lumMod val="65000"/>
                          </a:schemeClr>
                        </a:solidFill>
                      </a:endParaRPr>
                    </a:p>
                  </a:txBody>
                  <a:tcPr/>
                </a:tc>
                <a:tc>
                  <a:txBody>
                    <a:bodyPr/>
                    <a:lstStyle/>
                    <a:p>
                      <a:r>
                        <a:rPr lang="en-US" sz="1400" dirty="0" smtClean="0">
                          <a:solidFill>
                            <a:schemeClr val="bg1">
                              <a:lumMod val="65000"/>
                            </a:schemeClr>
                          </a:solidFill>
                        </a:rPr>
                        <a:t>ETRI</a:t>
                      </a:r>
                      <a:endParaRPr lang="en-US" sz="1400" dirty="0">
                        <a:solidFill>
                          <a:schemeClr val="bg1">
                            <a:lumMod val="6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smtClean="0">
                          <a:solidFill>
                            <a:srgbClr val="A6A6A6"/>
                          </a:solidFill>
                        </a:rPr>
                        <a:t>Praveen</a:t>
                      </a:r>
                      <a:r>
                        <a:rPr lang="en-US" sz="1400" baseline="0" dirty="0" smtClean="0">
                          <a:solidFill>
                            <a:srgbClr val="A6A6A6"/>
                          </a:solidFill>
                        </a:rPr>
                        <a:t> Due</a:t>
                      </a:r>
                      <a:endParaRPr lang="en-US" sz="1400" dirty="0">
                        <a:solidFill>
                          <a:srgbClr val="A6A6A6"/>
                        </a:solidFill>
                      </a:endParaRPr>
                    </a:p>
                  </a:txBody>
                  <a:tcPr/>
                </a:tc>
                <a:tc>
                  <a:txBody>
                    <a:bodyPr/>
                    <a:lstStyle/>
                    <a:p>
                      <a:r>
                        <a:rPr lang="en-US" sz="1400" dirty="0" smtClean="0">
                          <a:solidFill>
                            <a:srgbClr val="A6A6A6"/>
                          </a:solidFill>
                        </a:rPr>
                        <a:t>Qualcomm</a:t>
                      </a:r>
                      <a:endParaRPr lang="en-US" sz="1400" dirty="0">
                        <a:solidFill>
                          <a:srgbClr val="A6A6A6"/>
                        </a:solidFill>
                      </a:endParaRPr>
                    </a:p>
                  </a:txBody>
                  <a:tcPr/>
                </a:tc>
              </a:tr>
              <a:tr h="292100">
                <a:tc>
                  <a:txBody>
                    <a:bodyPr/>
                    <a:lstStyle/>
                    <a:p>
                      <a:r>
                        <a:rPr lang="en-US" sz="1400" dirty="0" err="1" smtClean="0">
                          <a:solidFill>
                            <a:schemeClr val="bg1">
                              <a:lumMod val="65000"/>
                            </a:schemeClr>
                          </a:solidFill>
                        </a:rPr>
                        <a:t>Chenchen</a:t>
                      </a:r>
                      <a:r>
                        <a:rPr lang="en-US" sz="1400" dirty="0" smtClean="0">
                          <a:solidFill>
                            <a:schemeClr val="bg1">
                              <a:lumMod val="65000"/>
                            </a:schemeClr>
                          </a:solidFill>
                        </a:rPr>
                        <a:t> Liu</a:t>
                      </a:r>
                      <a:endParaRPr lang="en-US" sz="1400" dirty="0">
                        <a:solidFill>
                          <a:schemeClr val="bg1">
                            <a:lumMod val="65000"/>
                          </a:schemeClr>
                        </a:solidFill>
                      </a:endParaRPr>
                    </a:p>
                  </a:txBody>
                  <a:tcPr/>
                </a:tc>
                <a:tc>
                  <a:txBody>
                    <a:bodyPr/>
                    <a:lstStyle/>
                    <a:p>
                      <a:r>
                        <a:rPr lang="en-US" sz="1400" dirty="0" smtClean="0">
                          <a:solidFill>
                            <a:schemeClr val="bg1">
                              <a:lumMod val="65000"/>
                            </a:schemeClr>
                          </a:solidFill>
                        </a:rPr>
                        <a:t>Huawei</a:t>
                      </a:r>
                      <a:endParaRPr lang="en-US" sz="1400" dirty="0">
                        <a:solidFill>
                          <a:schemeClr val="bg1">
                            <a:lumMod val="6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smtClean="0">
                          <a:solidFill>
                            <a:srgbClr val="A6A6A6"/>
                          </a:solidFill>
                        </a:rPr>
                        <a:t>Mark Hamilton</a:t>
                      </a:r>
                      <a:endParaRPr lang="en-US" sz="1400" dirty="0">
                        <a:solidFill>
                          <a:srgbClr val="A6A6A6"/>
                        </a:solidFill>
                      </a:endParaRPr>
                    </a:p>
                  </a:txBody>
                  <a:tcPr/>
                </a:tc>
                <a:tc>
                  <a:txBody>
                    <a:bodyPr/>
                    <a:lstStyle/>
                    <a:p>
                      <a:r>
                        <a:rPr lang="en-US" sz="1400" dirty="0" smtClean="0">
                          <a:solidFill>
                            <a:srgbClr val="A6A6A6"/>
                          </a:solidFill>
                        </a:rPr>
                        <a:t>Ruckus Wireless</a:t>
                      </a:r>
                      <a:endParaRPr lang="en-US" sz="1400" dirty="0">
                        <a:solidFill>
                          <a:srgbClr val="A6A6A6"/>
                        </a:solidFill>
                      </a:endParaRPr>
                    </a:p>
                  </a:txBody>
                  <a:tcPr/>
                </a:tc>
              </a:tr>
              <a:tr h="292100">
                <a:tc>
                  <a:txBody>
                    <a:bodyPr/>
                    <a:lstStyle/>
                    <a:p>
                      <a:r>
                        <a:rPr lang="en-US" sz="1400" dirty="0" smtClean="0">
                          <a:solidFill>
                            <a:schemeClr val="bg1">
                              <a:lumMod val="65000"/>
                            </a:schemeClr>
                          </a:solidFill>
                        </a:rPr>
                        <a:t>James </a:t>
                      </a:r>
                      <a:r>
                        <a:rPr lang="en-US" sz="1400" dirty="0" err="1" smtClean="0">
                          <a:solidFill>
                            <a:schemeClr val="bg1">
                              <a:lumMod val="65000"/>
                            </a:schemeClr>
                          </a:solidFill>
                        </a:rPr>
                        <a:t>Lepp</a:t>
                      </a:r>
                      <a:endParaRPr lang="en-US" sz="1400" dirty="0">
                        <a:solidFill>
                          <a:schemeClr val="bg1">
                            <a:lumMod val="65000"/>
                          </a:schemeClr>
                        </a:solidFill>
                      </a:endParaRPr>
                    </a:p>
                  </a:txBody>
                  <a:tcPr/>
                </a:tc>
                <a:tc>
                  <a:txBody>
                    <a:bodyPr/>
                    <a:lstStyle/>
                    <a:p>
                      <a:r>
                        <a:rPr lang="en-US" sz="1400" dirty="0" smtClean="0">
                          <a:solidFill>
                            <a:schemeClr val="bg1">
                              <a:lumMod val="65000"/>
                            </a:schemeClr>
                          </a:solidFill>
                        </a:rPr>
                        <a:t>Blackberry</a:t>
                      </a:r>
                      <a:endParaRPr lang="en-US" sz="1400" dirty="0">
                        <a:solidFill>
                          <a:schemeClr val="bg1">
                            <a:lumMod val="6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smtClean="0">
                          <a:solidFill>
                            <a:srgbClr val="000000"/>
                          </a:solidFill>
                        </a:rPr>
                        <a:t>Wang </a:t>
                      </a:r>
                      <a:r>
                        <a:rPr lang="en-US" sz="1400" dirty="0" err="1" smtClean="0">
                          <a:solidFill>
                            <a:srgbClr val="000000"/>
                          </a:solidFill>
                        </a:rPr>
                        <a:t>Hao</a:t>
                      </a:r>
                      <a:endParaRPr lang="en-US" sz="1400" dirty="0">
                        <a:solidFill>
                          <a:srgbClr val="000000"/>
                        </a:solidFill>
                      </a:endParaRPr>
                    </a:p>
                  </a:txBody>
                  <a:tcPr/>
                </a:tc>
                <a:tc>
                  <a:txBody>
                    <a:bodyPr/>
                    <a:lstStyle/>
                    <a:p>
                      <a:r>
                        <a:rPr lang="en-US" sz="1400" dirty="0" smtClean="0">
                          <a:solidFill>
                            <a:srgbClr val="000000"/>
                          </a:solidFill>
                        </a:rPr>
                        <a:t>Fujitsu</a:t>
                      </a:r>
                      <a:endParaRPr lang="en-US" sz="1400" dirty="0">
                        <a:solidFill>
                          <a:srgbClr val="000000"/>
                        </a:solidFill>
                      </a:endParaRPr>
                    </a:p>
                  </a:txBody>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a:xfrm>
            <a:off x="457200" y="1524000"/>
            <a:ext cx="8229600" cy="4602163"/>
          </a:xfrm>
        </p:spPr>
        <p:txBody>
          <a:bodyPr>
            <a:normAutofit fontScale="85000" lnSpcReduction="20000"/>
          </a:bodyPr>
          <a:lstStyle/>
          <a:p>
            <a:r>
              <a:rPr lang="en-US" altLang="en-US"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smtClean="0"/>
              <a:t>Either speak up now or</a:t>
            </a:r>
          </a:p>
          <a:p>
            <a:pPr lvl="1"/>
            <a:r>
              <a:rPr lang="en-US" altLang="en-US" dirty="0" smtClean="0"/>
              <a:t>Provide the chair of this group with the identity of the holder(s) of any and all such claims as soon as possible or</a:t>
            </a:r>
          </a:p>
          <a:p>
            <a:pPr lvl="1"/>
            <a:r>
              <a:rPr lang="en-US" altLang="en-US" dirty="0" smtClean="0"/>
              <a:t>Cause an LOA to be submitted</a:t>
            </a:r>
          </a:p>
          <a:p>
            <a:pPr marL="457200" lvl="1" indent="0">
              <a:buNone/>
            </a:pPr>
            <a:endParaRPr lang="en-US" altLang="en-US" dirty="0" smtClean="0"/>
          </a:p>
          <a:p>
            <a:r>
              <a:rPr lang="en-US" altLang="en-US" dirty="0"/>
              <a:t> </a:t>
            </a:r>
            <a:r>
              <a:rPr lang="en-US" altLang="en-US" dirty="0" smtClean="0"/>
              <a:t> ...</a:t>
            </a:r>
          </a:p>
        </p:txBody>
      </p:sp>
    </p:spTree>
    <p:extLst>
      <p:ext uri="{BB962C8B-B14F-4D97-AF65-F5344CB8AC3E}">
        <p14:creationId xmlns:p14="http://schemas.microsoft.com/office/powerpoint/2010/main" val="1702481400"/>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dirty="0" smtClean="0"/>
              <a:t>Agenda for November 2015 F2F</a:t>
            </a:r>
          </a:p>
        </p:txBody>
      </p:sp>
      <p:sp>
        <p:nvSpPr>
          <p:cNvPr id="3" name="Content Placeholder 2"/>
          <p:cNvSpPr>
            <a:spLocks noGrp="1"/>
          </p:cNvSpPr>
          <p:nvPr>
            <p:ph idx="1"/>
          </p:nvPr>
        </p:nvSpPr>
        <p:spPr>
          <a:xfrm>
            <a:off x="457200" y="1447800"/>
            <a:ext cx="8229600" cy="4800600"/>
          </a:xfrm>
        </p:spPr>
        <p:txBody>
          <a:bodyPr>
            <a:normAutofit fontScale="40000" lnSpcReduction="20000"/>
          </a:bodyPr>
          <a:lstStyle/>
          <a:p>
            <a:r>
              <a:rPr lang="en-US" dirty="0" smtClean="0"/>
              <a:t>Review of </a:t>
            </a:r>
            <a:r>
              <a:rPr lang="en-US" dirty="0" smtClean="0"/>
              <a:t>minutes</a:t>
            </a:r>
          </a:p>
          <a:p>
            <a:pPr lvl="1"/>
            <a:r>
              <a:rPr lang="en-US" dirty="0">
                <a:hlinkClick r:id="rId2"/>
              </a:rPr>
              <a:t>https://mentor.ieee.org/omniran/dcn/15/omniran-15-0047-00-00TG-sept-2015-f2f-meeting-</a:t>
            </a:r>
            <a:r>
              <a:rPr lang="en-US" dirty="0" smtClean="0">
                <a:hlinkClick r:id="rId2"/>
              </a:rPr>
              <a:t>minutes.docx</a:t>
            </a:r>
            <a:endParaRPr lang="en-US" dirty="0" smtClean="0"/>
          </a:p>
          <a:p>
            <a:pPr lvl="1"/>
            <a:r>
              <a:rPr lang="en-US" dirty="0">
                <a:hlinkClick r:id="rId3"/>
              </a:rPr>
              <a:t>https://mentor.ieee.org/omniran/dcn/15/omniran-15-0050-00-00TG-sept-29th-2015-confcall-</a:t>
            </a:r>
            <a:r>
              <a:rPr lang="en-US" dirty="0" smtClean="0">
                <a:hlinkClick r:id="rId3"/>
              </a:rPr>
              <a:t>minutes.docx</a:t>
            </a:r>
            <a:endParaRPr lang="en-US" dirty="0" smtClean="0"/>
          </a:p>
          <a:p>
            <a:r>
              <a:rPr lang="en-US" dirty="0" smtClean="0"/>
              <a:t>Reports</a:t>
            </a:r>
          </a:p>
          <a:p>
            <a:pPr lvl="1"/>
            <a:r>
              <a:rPr lang="en-US" dirty="0" smtClean="0"/>
              <a:t>802.11 as component for 5G</a:t>
            </a:r>
            <a:endParaRPr lang="en-US" dirty="0" smtClean="0"/>
          </a:p>
          <a:p>
            <a:r>
              <a:rPr lang="en-US" dirty="0" smtClean="0"/>
              <a:t>Review of 802.1CF editor’s </a:t>
            </a:r>
            <a:r>
              <a:rPr lang="en-US" dirty="0" smtClean="0"/>
              <a:t>draft</a:t>
            </a:r>
          </a:p>
          <a:p>
            <a:pPr lvl="1"/>
            <a:r>
              <a:rPr lang="en-US" dirty="0">
                <a:hlinkClick r:id="rId4"/>
              </a:rPr>
              <a:t>https://mentor.ieee.org/omniran/dcn/15/omniran-15-0035-02-CF00-cf-text-</a:t>
            </a:r>
            <a:r>
              <a:rPr lang="en-US" dirty="0" smtClean="0">
                <a:hlinkClick r:id="rId4"/>
              </a:rPr>
              <a:t>review.pdf</a:t>
            </a:r>
            <a:endParaRPr lang="en-US" dirty="0" smtClean="0"/>
          </a:p>
          <a:p>
            <a:pPr lvl="1"/>
            <a:r>
              <a:rPr lang="en-US" dirty="0" smtClean="0"/>
              <a:t>Comment </a:t>
            </a:r>
            <a:r>
              <a:rPr lang="en-US" dirty="0" smtClean="0"/>
              <a:t>resolution</a:t>
            </a:r>
          </a:p>
          <a:p>
            <a:pPr lvl="2"/>
            <a:r>
              <a:rPr lang="en-US" i="1" dirty="0" smtClean="0"/>
              <a:t>Contribution pending</a:t>
            </a:r>
            <a:endParaRPr lang="en-US" i="1" dirty="0" smtClean="0"/>
          </a:p>
          <a:p>
            <a:r>
              <a:rPr lang="en-US" dirty="0" smtClean="0"/>
              <a:t>New P802.1CF contributions</a:t>
            </a:r>
          </a:p>
          <a:p>
            <a:pPr lvl="1"/>
            <a:r>
              <a:rPr lang="en-US" dirty="0" smtClean="0"/>
              <a:t>Network Reference </a:t>
            </a:r>
            <a:r>
              <a:rPr lang="en-US" dirty="0" smtClean="0"/>
              <a:t>Model</a:t>
            </a:r>
          </a:p>
          <a:p>
            <a:pPr lvl="2"/>
            <a:r>
              <a:rPr lang="en-US" dirty="0">
                <a:hlinkClick r:id="rId5"/>
              </a:rPr>
              <a:t>https://mentor.ieee.org/omniran/dcn/15/omniran-15-0053-00-CF00-some-detailed-information-for-network-reference-</a:t>
            </a:r>
            <a:r>
              <a:rPr lang="en-US" dirty="0" smtClean="0">
                <a:hlinkClick r:id="rId5"/>
              </a:rPr>
              <a:t>model.pptx</a:t>
            </a:r>
            <a:endParaRPr lang="en-US" dirty="0" smtClean="0"/>
          </a:p>
          <a:p>
            <a:pPr lvl="1"/>
            <a:r>
              <a:rPr lang="en-US" dirty="0" smtClean="0"/>
              <a:t>Access network setup</a:t>
            </a:r>
            <a:endParaRPr lang="en-US" dirty="0" smtClean="0"/>
          </a:p>
          <a:p>
            <a:pPr lvl="2"/>
            <a:r>
              <a:rPr lang="en-US" dirty="0">
                <a:hlinkClick r:id="rId6"/>
              </a:rPr>
              <a:t>https://</a:t>
            </a:r>
            <a:r>
              <a:rPr lang="en-US" dirty="0" err="1">
                <a:hlinkClick r:id="rId6"/>
              </a:rPr>
              <a:t>mentor.ieee.org</a:t>
            </a:r>
            <a:r>
              <a:rPr lang="en-US" dirty="0">
                <a:hlinkClick r:id="rId6"/>
              </a:rPr>
              <a:t>/</a:t>
            </a:r>
            <a:r>
              <a:rPr lang="en-US" dirty="0" err="1">
                <a:hlinkClick r:id="rId6"/>
              </a:rPr>
              <a:t>omniran</a:t>
            </a:r>
            <a:r>
              <a:rPr lang="en-US" dirty="0">
                <a:hlinkClick r:id="rId6"/>
              </a:rPr>
              <a:t>/</a:t>
            </a:r>
            <a:r>
              <a:rPr lang="en-US" dirty="0" err="1">
                <a:hlinkClick r:id="rId6"/>
              </a:rPr>
              <a:t>dcn</a:t>
            </a:r>
            <a:r>
              <a:rPr lang="en-US" dirty="0">
                <a:hlinkClick r:id="rId6"/>
              </a:rPr>
              <a:t>/15/omniran-15-0042-01-CF00-an-setup-over-unlicensed-band.docx</a:t>
            </a:r>
            <a:endParaRPr lang="en-US" dirty="0" smtClean="0"/>
          </a:p>
          <a:p>
            <a:pPr lvl="1"/>
            <a:r>
              <a:rPr lang="en-US" dirty="0" smtClean="0"/>
              <a:t>Data path</a:t>
            </a:r>
            <a:endParaRPr lang="en-US" dirty="0" smtClean="0"/>
          </a:p>
          <a:p>
            <a:pPr lvl="2"/>
            <a:r>
              <a:rPr lang="en-US" dirty="0">
                <a:hlinkClick r:id="rId7"/>
              </a:rPr>
              <a:t>https://mentor.ieee.org/omniran/dcn/15/omniran-15-0002-02-CF00-key-concepts-of-data-</a:t>
            </a:r>
            <a:r>
              <a:rPr lang="en-US" dirty="0" smtClean="0">
                <a:hlinkClick r:id="rId7"/>
              </a:rPr>
              <a:t>path.pptx</a:t>
            </a:r>
            <a:endParaRPr lang="en-US" dirty="0" smtClean="0"/>
          </a:p>
          <a:p>
            <a:pPr lvl="2"/>
            <a:r>
              <a:rPr lang="en-US" i="1" dirty="0" smtClean="0"/>
              <a:t>Text contribution pending</a:t>
            </a:r>
            <a:endParaRPr lang="en-US" i="1" dirty="0" smtClean="0"/>
          </a:p>
          <a:p>
            <a:pPr lvl="1"/>
            <a:r>
              <a:rPr lang="en-US" dirty="0"/>
              <a:t>Fault Diagnosis and </a:t>
            </a:r>
            <a:r>
              <a:rPr lang="en-US" dirty="0" smtClean="0"/>
              <a:t>Maintenance</a:t>
            </a:r>
          </a:p>
          <a:p>
            <a:pPr lvl="2"/>
            <a:r>
              <a:rPr lang="en-US" i="1" dirty="0" smtClean="0"/>
              <a:t>Contribution pending</a:t>
            </a:r>
            <a:endParaRPr lang="en-US" i="1" dirty="0" smtClean="0"/>
          </a:p>
          <a:p>
            <a:r>
              <a:rPr lang="en-US" dirty="0" smtClean="0"/>
              <a:t>Wi-Fi as component of 5G within the scope of </a:t>
            </a:r>
            <a:r>
              <a:rPr lang="en-US" dirty="0" smtClean="0"/>
              <a:t>P802.1CF</a:t>
            </a:r>
          </a:p>
          <a:p>
            <a:pPr lvl="1"/>
            <a:r>
              <a:rPr lang="en-US" dirty="0"/>
              <a:t>P802.1CF within the scope of 5G</a:t>
            </a:r>
          </a:p>
          <a:p>
            <a:pPr lvl="2"/>
            <a:r>
              <a:rPr lang="en-US" i="1" dirty="0" smtClean="0"/>
              <a:t>Contribution pending</a:t>
            </a:r>
            <a:endParaRPr lang="en-US" i="1" dirty="0" smtClean="0"/>
          </a:p>
          <a:p>
            <a:r>
              <a:rPr lang="en-US" dirty="0" smtClean="0"/>
              <a:t>Project planning</a:t>
            </a:r>
          </a:p>
          <a:p>
            <a:r>
              <a:rPr lang="en-US" dirty="0" smtClean="0"/>
              <a:t>Publicity activities</a:t>
            </a:r>
          </a:p>
          <a:p>
            <a:r>
              <a:rPr lang="en-US" dirty="0" smtClean="0"/>
              <a:t>Status report to IEEE 802 WGs</a:t>
            </a:r>
          </a:p>
          <a:p>
            <a:r>
              <a:rPr lang="en-US" dirty="0" smtClean="0"/>
              <a:t>AOB</a:t>
            </a:r>
          </a:p>
          <a:p>
            <a:pPr lvl="2"/>
            <a:endParaRPr lang="en-US" dirty="0"/>
          </a:p>
        </p:txBody>
      </p:sp>
    </p:spTree>
    <p:extLst>
      <p:ext uri="{BB962C8B-B14F-4D97-AF65-F5344CB8AC3E}">
        <p14:creationId xmlns:p14="http://schemas.microsoft.com/office/powerpoint/2010/main" val="3294289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t>Schedule for</a:t>
            </a:r>
            <a:r>
              <a:rPr lang="en-US" dirty="0" smtClean="0"/>
              <a:t> </a:t>
            </a:r>
            <a:r>
              <a:rPr lang="en-US" dirty="0" smtClean="0"/>
              <a:t>November 2015 F2F</a:t>
            </a:r>
          </a:p>
        </p:txBody>
      </p:sp>
      <p:sp>
        <p:nvSpPr>
          <p:cNvPr id="3" name="Content Placeholder 2"/>
          <p:cNvSpPr>
            <a:spLocks noGrp="1"/>
          </p:cNvSpPr>
          <p:nvPr>
            <p:ph idx="1"/>
          </p:nvPr>
        </p:nvSpPr>
        <p:spPr>
          <a:xfrm>
            <a:off x="457200" y="990600"/>
            <a:ext cx="8229600" cy="5638800"/>
          </a:xfrm>
        </p:spPr>
        <p:txBody>
          <a:bodyPr>
            <a:normAutofit fontScale="47500" lnSpcReduction="20000"/>
          </a:bodyPr>
          <a:lstStyle/>
          <a:p>
            <a:pPr marL="0" indent="0">
              <a:spcBef>
                <a:spcPts val="0"/>
              </a:spcBef>
              <a:buNone/>
            </a:pPr>
            <a:r>
              <a:rPr lang="en-US" i="1" dirty="0" smtClean="0"/>
              <a:t>Monday</a:t>
            </a:r>
          </a:p>
          <a:p>
            <a:pPr>
              <a:spcBef>
                <a:spcPts val="0"/>
              </a:spcBef>
            </a:pPr>
            <a:r>
              <a:rPr lang="en-US" dirty="0" smtClean="0"/>
              <a:t>Review </a:t>
            </a:r>
            <a:r>
              <a:rPr lang="en-US" dirty="0" smtClean="0"/>
              <a:t>of </a:t>
            </a:r>
            <a:r>
              <a:rPr lang="en-US" dirty="0" smtClean="0"/>
              <a:t>minutes</a:t>
            </a:r>
          </a:p>
          <a:p>
            <a:pPr lvl="1">
              <a:spcBef>
                <a:spcPts val="0"/>
              </a:spcBef>
            </a:pPr>
            <a:r>
              <a:rPr lang="en-US" dirty="0">
                <a:hlinkClick r:id="rId2"/>
              </a:rPr>
              <a:t>https://mentor.ieee.org/omniran/dcn/15/omniran-15-0047-00-00TG-sept-2015-f2f-meeting-</a:t>
            </a:r>
            <a:r>
              <a:rPr lang="en-US" dirty="0" smtClean="0">
                <a:hlinkClick r:id="rId2"/>
              </a:rPr>
              <a:t>minutes.docx</a:t>
            </a:r>
            <a:endParaRPr lang="en-US" dirty="0" smtClean="0"/>
          </a:p>
          <a:p>
            <a:pPr lvl="1">
              <a:spcBef>
                <a:spcPts val="0"/>
              </a:spcBef>
            </a:pPr>
            <a:r>
              <a:rPr lang="en-US" dirty="0">
                <a:hlinkClick r:id="rId3"/>
              </a:rPr>
              <a:t>https://mentor.ieee.org/omniran/dcn/15/omniran-15-0050-00-00TG-sept-29th-2015-confcall-</a:t>
            </a:r>
            <a:r>
              <a:rPr lang="en-US" dirty="0" smtClean="0">
                <a:hlinkClick r:id="rId3"/>
              </a:rPr>
              <a:t>minutes.docx</a:t>
            </a:r>
            <a:endParaRPr lang="en-US" dirty="0" smtClean="0"/>
          </a:p>
          <a:p>
            <a:pPr>
              <a:spcBef>
                <a:spcPts val="0"/>
              </a:spcBef>
            </a:pPr>
            <a:r>
              <a:rPr lang="en-US" dirty="0" smtClean="0"/>
              <a:t>Reports</a:t>
            </a:r>
          </a:p>
          <a:p>
            <a:pPr lvl="1">
              <a:spcBef>
                <a:spcPts val="0"/>
              </a:spcBef>
            </a:pPr>
            <a:r>
              <a:rPr lang="en-US" dirty="0" smtClean="0"/>
              <a:t>802.11 as component for 5G</a:t>
            </a:r>
          </a:p>
          <a:p>
            <a:pPr lvl="1">
              <a:spcBef>
                <a:spcPts val="0"/>
              </a:spcBef>
            </a:pPr>
            <a:r>
              <a:rPr lang="en-US" dirty="0" smtClean="0"/>
              <a:t>New edition </a:t>
            </a:r>
            <a:r>
              <a:rPr lang="en-US" dirty="0" err="1" smtClean="0"/>
              <a:t>cf</a:t>
            </a:r>
            <a:r>
              <a:rPr lang="en-US" dirty="0" smtClean="0"/>
              <a:t>-text-review</a:t>
            </a:r>
            <a:endParaRPr lang="en-US" dirty="0" smtClean="0"/>
          </a:p>
          <a:p>
            <a:pPr>
              <a:spcBef>
                <a:spcPts val="0"/>
              </a:spcBef>
            </a:pPr>
            <a:r>
              <a:rPr lang="en-US" dirty="0" smtClean="0"/>
              <a:t>New </a:t>
            </a:r>
            <a:r>
              <a:rPr lang="en-US" dirty="0" smtClean="0"/>
              <a:t>P802.1CF contributions</a:t>
            </a:r>
          </a:p>
          <a:p>
            <a:pPr lvl="1">
              <a:spcBef>
                <a:spcPts val="0"/>
              </a:spcBef>
            </a:pPr>
            <a:r>
              <a:rPr lang="en-US" dirty="0" smtClean="0"/>
              <a:t>Network Reference </a:t>
            </a:r>
            <a:r>
              <a:rPr lang="en-US" dirty="0" smtClean="0"/>
              <a:t>Model</a:t>
            </a:r>
          </a:p>
          <a:p>
            <a:pPr lvl="2">
              <a:spcBef>
                <a:spcPts val="0"/>
              </a:spcBef>
            </a:pPr>
            <a:r>
              <a:rPr lang="en-US" dirty="0">
                <a:hlinkClick r:id="rId4"/>
              </a:rPr>
              <a:t>https://mentor.ieee.org/omniran/dcn/15/omniran-15-0053-00-CF00-some-detailed-information-for-network-reference-</a:t>
            </a:r>
            <a:r>
              <a:rPr lang="en-US" dirty="0" smtClean="0">
                <a:hlinkClick r:id="rId4"/>
              </a:rPr>
              <a:t>model.pptx</a:t>
            </a:r>
            <a:endParaRPr lang="en-US" dirty="0" smtClean="0"/>
          </a:p>
          <a:p>
            <a:pPr marL="0" indent="0">
              <a:spcBef>
                <a:spcPts val="0"/>
              </a:spcBef>
              <a:buNone/>
            </a:pPr>
            <a:r>
              <a:rPr lang="en-US" i="1" dirty="0" smtClean="0"/>
              <a:t>Tuesday</a:t>
            </a:r>
          </a:p>
          <a:p>
            <a:pPr>
              <a:spcBef>
                <a:spcPts val="0"/>
              </a:spcBef>
            </a:pPr>
            <a:r>
              <a:rPr lang="en-US" dirty="0" smtClean="0"/>
              <a:t>Wi-Fi as component of 5G within the scope of P802.1CF</a:t>
            </a:r>
          </a:p>
          <a:p>
            <a:pPr lvl="1">
              <a:spcBef>
                <a:spcPts val="0"/>
              </a:spcBef>
            </a:pPr>
            <a:r>
              <a:rPr lang="en-US" dirty="0" smtClean="0"/>
              <a:t>P802.1CF within the scope of 5G</a:t>
            </a:r>
          </a:p>
          <a:p>
            <a:pPr lvl="2">
              <a:spcBef>
                <a:spcPts val="0"/>
              </a:spcBef>
            </a:pPr>
            <a:r>
              <a:rPr lang="en-US" i="1" dirty="0" smtClean="0"/>
              <a:t>Contribution pending</a:t>
            </a:r>
          </a:p>
          <a:p>
            <a:pPr marL="0" indent="0">
              <a:spcBef>
                <a:spcPts val="0"/>
              </a:spcBef>
              <a:buNone/>
            </a:pPr>
            <a:r>
              <a:rPr lang="en-US" i="1" dirty="0" smtClean="0"/>
              <a:t>Wednesday</a:t>
            </a:r>
            <a:endParaRPr lang="en-US" dirty="0" smtClean="0"/>
          </a:p>
          <a:p>
            <a:pPr lvl="1">
              <a:spcBef>
                <a:spcPts val="0"/>
              </a:spcBef>
            </a:pPr>
            <a:r>
              <a:rPr lang="en-US" dirty="0" smtClean="0"/>
              <a:t>Access network setup</a:t>
            </a:r>
            <a:endParaRPr lang="en-US" dirty="0" smtClean="0"/>
          </a:p>
          <a:p>
            <a:pPr lvl="2">
              <a:spcBef>
                <a:spcPts val="0"/>
              </a:spcBef>
            </a:pPr>
            <a:r>
              <a:rPr lang="en-US" dirty="0">
                <a:hlinkClick r:id="rId5"/>
              </a:rPr>
              <a:t>https://</a:t>
            </a:r>
            <a:r>
              <a:rPr lang="en-US" dirty="0" err="1">
                <a:hlinkClick r:id="rId5"/>
              </a:rPr>
              <a:t>mentor.ieee.org</a:t>
            </a:r>
            <a:r>
              <a:rPr lang="en-US" dirty="0">
                <a:hlinkClick r:id="rId5"/>
              </a:rPr>
              <a:t>/</a:t>
            </a:r>
            <a:r>
              <a:rPr lang="en-US" dirty="0" err="1">
                <a:hlinkClick r:id="rId5"/>
              </a:rPr>
              <a:t>omniran</a:t>
            </a:r>
            <a:r>
              <a:rPr lang="en-US" dirty="0">
                <a:hlinkClick r:id="rId5"/>
              </a:rPr>
              <a:t>/</a:t>
            </a:r>
            <a:r>
              <a:rPr lang="en-US" dirty="0" err="1">
                <a:hlinkClick r:id="rId5"/>
              </a:rPr>
              <a:t>dcn</a:t>
            </a:r>
            <a:r>
              <a:rPr lang="en-US" dirty="0">
                <a:hlinkClick r:id="rId5"/>
              </a:rPr>
              <a:t>/15/omniran-15-0042-01-CF00-an-setup-over-unlicensed-band.docx</a:t>
            </a:r>
            <a:endParaRPr lang="en-US" dirty="0" smtClean="0"/>
          </a:p>
          <a:p>
            <a:pPr lvl="1">
              <a:spcBef>
                <a:spcPts val="0"/>
              </a:spcBef>
            </a:pPr>
            <a:r>
              <a:rPr lang="en-US" dirty="0" smtClean="0"/>
              <a:t>Data path</a:t>
            </a:r>
            <a:endParaRPr lang="en-US" dirty="0" smtClean="0"/>
          </a:p>
          <a:p>
            <a:pPr lvl="2">
              <a:spcBef>
                <a:spcPts val="0"/>
              </a:spcBef>
            </a:pPr>
            <a:r>
              <a:rPr lang="en-US" dirty="0">
                <a:hlinkClick r:id="rId6"/>
              </a:rPr>
              <a:t>https://mentor.ieee.org/omniran/dcn/15/omniran-15-0002-02-CF00-key-concepts-of-data-</a:t>
            </a:r>
            <a:r>
              <a:rPr lang="en-US" dirty="0" smtClean="0">
                <a:hlinkClick r:id="rId6"/>
              </a:rPr>
              <a:t>path.pptx</a:t>
            </a:r>
            <a:endParaRPr lang="en-US" dirty="0" smtClean="0"/>
          </a:p>
          <a:p>
            <a:pPr lvl="2">
              <a:spcBef>
                <a:spcPts val="0"/>
              </a:spcBef>
            </a:pPr>
            <a:r>
              <a:rPr lang="en-US" i="1" dirty="0" smtClean="0"/>
              <a:t>Text contribution pending</a:t>
            </a:r>
            <a:endParaRPr lang="en-US" i="1" dirty="0" smtClean="0"/>
          </a:p>
          <a:p>
            <a:pPr lvl="1">
              <a:spcBef>
                <a:spcPts val="0"/>
              </a:spcBef>
            </a:pPr>
            <a:r>
              <a:rPr lang="en-US" dirty="0"/>
              <a:t>Fault Diagnosis and </a:t>
            </a:r>
            <a:r>
              <a:rPr lang="en-US" dirty="0" smtClean="0"/>
              <a:t>Maintenance</a:t>
            </a:r>
          </a:p>
          <a:p>
            <a:pPr lvl="2">
              <a:spcBef>
                <a:spcPts val="0"/>
              </a:spcBef>
            </a:pPr>
            <a:r>
              <a:rPr lang="en-US" i="1" dirty="0" smtClean="0"/>
              <a:t>Contribution pending</a:t>
            </a:r>
            <a:endParaRPr lang="en-US" i="1" dirty="0" smtClean="0"/>
          </a:p>
          <a:p>
            <a:pPr marL="0" indent="0">
              <a:spcBef>
                <a:spcPts val="0"/>
              </a:spcBef>
              <a:buNone/>
            </a:pPr>
            <a:r>
              <a:rPr lang="en-US" i="1" dirty="0" smtClean="0"/>
              <a:t>Thursday</a:t>
            </a:r>
          </a:p>
          <a:p>
            <a:pPr>
              <a:spcBef>
                <a:spcPts val="0"/>
              </a:spcBef>
            </a:pPr>
            <a:r>
              <a:rPr lang="en-US" dirty="0" smtClean="0"/>
              <a:t>Review of 802.1CF editor’s draft</a:t>
            </a:r>
          </a:p>
          <a:p>
            <a:pPr lvl="1">
              <a:spcBef>
                <a:spcPts val="0"/>
              </a:spcBef>
            </a:pPr>
            <a:r>
              <a:rPr lang="en-US" dirty="0" smtClean="0">
                <a:hlinkClick r:id="rId7"/>
              </a:rPr>
              <a:t>https://mentor.ieee.org/omniran/dcn/15/omniran-15-0035-02-CF00-cf-text-review.pdf</a:t>
            </a:r>
            <a:endParaRPr lang="en-US" dirty="0" smtClean="0"/>
          </a:p>
          <a:p>
            <a:pPr lvl="1">
              <a:spcBef>
                <a:spcPts val="0"/>
              </a:spcBef>
            </a:pPr>
            <a:r>
              <a:rPr lang="en-US" dirty="0" smtClean="0"/>
              <a:t>Comment resolution</a:t>
            </a:r>
          </a:p>
          <a:p>
            <a:pPr lvl="2">
              <a:spcBef>
                <a:spcPts val="0"/>
              </a:spcBef>
            </a:pPr>
            <a:r>
              <a:rPr lang="en-US" i="1" dirty="0" smtClean="0"/>
              <a:t>Contribution pending</a:t>
            </a:r>
          </a:p>
          <a:p>
            <a:pPr>
              <a:spcBef>
                <a:spcPts val="0"/>
              </a:spcBef>
            </a:pPr>
            <a:r>
              <a:rPr lang="en-US" dirty="0" smtClean="0"/>
              <a:t>Project </a:t>
            </a:r>
            <a:r>
              <a:rPr lang="en-US" dirty="0" smtClean="0"/>
              <a:t>planning</a:t>
            </a:r>
          </a:p>
          <a:p>
            <a:pPr>
              <a:spcBef>
                <a:spcPts val="0"/>
              </a:spcBef>
            </a:pPr>
            <a:r>
              <a:rPr lang="en-US" dirty="0" smtClean="0"/>
              <a:t>Publicity activities</a:t>
            </a:r>
          </a:p>
          <a:p>
            <a:pPr>
              <a:spcBef>
                <a:spcPts val="0"/>
              </a:spcBef>
            </a:pPr>
            <a:r>
              <a:rPr lang="en-US" dirty="0" smtClean="0"/>
              <a:t>Status report to IEEE 802 WGs</a:t>
            </a:r>
          </a:p>
          <a:p>
            <a:pPr>
              <a:spcBef>
                <a:spcPts val="0"/>
              </a:spcBef>
            </a:pPr>
            <a:r>
              <a:rPr lang="en-US" dirty="0" smtClean="0"/>
              <a:t>AOB</a:t>
            </a:r>
          </a:p>
          <a:p>
            <a:pPr lvl="2"/>
            <a:endParaRPr lang="en-US" dirty="0"/>
          </a:p>
        </p:txBody>
      </p:sp>
    </p:spTree>
    <p:extLst>
      <p:ext uri="{BB962C8B-B14F-4D97-AF65-F5344CB8AC3E}">
        <p14:creationId xmlns:p14="http://schemas.microsoft.com/office/powerpoint/2010/main" val="41445469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Discussion items #2</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Review of minutes</a:t>
            </a:r>
            <a:endParaRPr lang="en-US" dirty="0" smtClean="0">
              <a:hlinkClick r:id="rId2"/>
            </a:endParaRPr>
          </a:p>
          <a:p>
            <a:pPr lvl="2"/>
            <a:r>
              <a:rPr lang="en-US" dirty="0" smtClean="0">
                <a:hlinkClick r:id="rId2"/>
              </a:rPr>
              <a:t>https://mentor.ieee.org/omniran/dcn/15/omniran-15-0047-00-00TG-sept-2015-f2f-meeting-minutes.docx</a:t>
            </a:r>
            <a:endParaRPr lang="en-US" dirty="0" smtClean="0"/>
          </a:p>
          <a:p>
            <a:pPr lvl="2"/>
            <a:r>
              <a:rPr lang="en-US" dirty="0" smtClean="0">
                <a:hlinkClick r:id="rId3"/>
              </a:rPr>
              <a:t>https://mentor.ieee.org/omniran/dcn/15/omniran-15-0050-00-00TG-sept-29th-2015-confcall-minutes.docx</a:t>
            </a:r>
            <a:endParaRPr lang="en-US" dirty="0" smtClean="0"/>
          </a:p>
          <a:p>
            <a:r>
              <a:rPr lang="en-US" dirty="0" smtClean="0"/>
              <a:t>Reports</a:t>
            </a:r>
          </a:p>
          <a:p>
            <a:pPr lvl="1"/>
            <a:r>
              <a:rPr lang="en-US" dirty="0" smtClean="0"/>
              <a:t>802.11 as component for 5G</a:t>
            </a:r>
          </a:p>
          <a:p>
            <a:pPr lvl="2"/>
            <a:r>
              <a:rPr lang="en-US" dirty="0" smtClean="0"/>
              <a:t>Tutorial#2, other activities</a:t>
            </a:r>
          </a:p>
          <a:p>
            <a:pPr lvl="1"/>
            <a:r>
              <a:rPr lang="en-US" dirty="0" smtClean="0"/>
              <a:t>New edition </a:t>
            </a:r>
            <a:r>
              <a:rPr lang="en-US" dirty="0" err="1" smtClean="0"/>
              <a:t>cf</a:t>
            </a:r>
            <a:r>
              <a:rPr lang="en-US" dirty="0" smtClean="0"/>
              <a:t>-text-review</a:t>
            </a:r>
          </a:p>
          <a:p>
            <a:pPr lvl="2"/>
            <a:r>
              <a:rPr lang="en-US" dirty="0" smtClean="0">
                <a:hlinkClick r:id="rId4"/>
              </a:rPr>
              <a:t>https://mentor.ieee.org/omniran/dcn/15/omniran-15-0035-02-CF00-cf-text-review.pdf</a:t>
            </a:r>
            <a:endParaRPr lang="en-US" dirty="0" smtClean="0"/>
          </a:p>
          <a:p>
            <a:r>
              <a:rPr lang="en-US" dirty="0" smtClean="0"/>
              <a:t>New P802.1CF contributions</a:t>
            </a:r>
          </a:p>
          <a:p>
            <a:pPr lvl="1"/>
            <a:r>
              <a:rPr lang="en-US" dirty="0" smtClean="0"/>
              <a:t>Network Reference Model</a:t>
            </a:r>
          </a:p>
          <a:p>
            <a:pPr lvl="2"/>
            <a:r>
              <a:rPr lang="en-US" dirty="0" smtClean="0">
                <a:hlinkClick r:id="rId5"/>
              </a:rPr>
              <a:t>https://mentor.ieee.org/omniran/dcn/15/omniran-15-0053-00-CF00-some-detailed-information-for-network-reference-model.pptx</a:t>
            </a:r>
            <a:endParaRPr lang="en-US" dirty="0"/>
          </a:p>
        </p:txBody>
      </p:sp>
    </p:spTree>
    <p:extLst>
      <p:ext uri="{BB962C8B-B14F-4D97-AF65-F5344CB8AC3E}">
        <p14:creationId xmlns:p14="http://schemas.microsoft.com/office/powerpoint/2010/main" val="22786497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items #3</a:t>
            </a:r>
            <a:endParaRPr lang="en-US" dirty="0"/>
          </a:p>
        </p:txBody>
      </p:sp>
      <p:sp>
        <p:nvSpPr>
          <p:cNvPr id="3" name="Content Placeholder 2"/>
          <p:cNvSpPr>
            <a:spLocks noGrp="1"/>
          </p:cNvSpPr>
          <p:nvPr>
            <p:ph idx="1"/>
          </p:nvPr>
        </p:nvSpPr>
        <p:spPr/>
        <p:txBody>
          <a:bodyPr>
            <a:normAutofit/>
          </a:bodyPr>
          <a:lstStyle/>
          <a:p>
            <a:pPr>
              <a:spcBef>
                <a:spcPts val="0"/>
              </a:spcBef>
            </a:pPr>
            <a:r>
              <a:rPr lang="en-US" dirty="0" smtClean="0"/>
              <a:t>Wi</a:t>
            </a:r>
            <a:r>
              <a:rPr lang="en-US" dirty="0"/>
              <a:t>-Fi as component of 5G within the scope of P802.1CF</a:t>
            </a:r>
          </a:p>
          <a:p>
            <a:pPr lvl="1">
              <a:spcBef>
                <a:spcPts val="0"/>
              </a:spcBef>
            </a:pPr>
            <a:r>
              <a:rPr lang="en-US" dirty="0"/>
              <a:t>P802.1CF within the scope of 5G</a:t>
            </a:r>
          </a:p>
          <a:p>
            <a:pPr lvl="2">
              <a:spcBef>
                <a:spcPts val="0"/>
              </a:spcBef>
            </a:pPr>
            <a:r>
              <a:rPr lang="en-US" i="1" dirty="0"/>
              <a:t>Contribution pending</a:t>
            </a:r>
            <a:endParaRPr lang="en-US" dirty="0"/>
          </a:p>
        </p:txBody>
      </p:sp>
    </p:spTree>
    <p:extLst>
      <p:ext uri="{BB962C8B-B14F-4D97-AF65-F5344CB8AC3E}">
        <p14:creationId xmlns:p14="http://schemas.microsoft.com/office/powerpoint/2010/main" val="26781137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items #4</a:t>
            </a:r>
            <a:endParaRPr lang="en-US" dirty="0"/>
          </a:p>
        </p:txBody>
      </p:sp>
      <p:sp>
        <p:nvSpPr>
          <p:cNvPr id="3" name="Content Placeholder 2"/>
          <p:cNvSpPr>
            <a:spLocks noGrp="1"/>
          </p:cNvSpPr>
          <p:nvPr>
            <p:ph idx="1"/>
          </p:nvPr>
        </p:nvSpPr>
        <p:spPr/>
        <p:txBody>
          <a:bodyPr>
            <a:normAutofit lnSpcReduction="10000"/>
          </a:bodyPr>
          <a:lstStyle/>
          <a:p>
            <a:r>
              <a:rPr lang="en-US" dirty="0"/>
              <a:t>New P802.1CF contributions</a:t>
            </a:r>
          </a:p>
          <a:p>
            <a:pPr lvl="1">
              <a:spcBef>
                <a:spcPts val="0"/>
              </a:spcBef>
            </a:pPr>
            <a:r>
              <a:rPr lang="en-US" dirty="0"/>
              <a:t>Access network setup</a:t>
            </a:r>
          </a:p>
          <a:p>
            <a:pPr lvl="2">
              <a:spcBef>
                <a:spcPts val="0"/>
              </a:spcBef>
            </a:pPr>
            <a:r>
              <a:rPr lang="en-US" dirty="0">
                <a:hlinkClick r:id="rId2"/>
              </a:rPr>
              <a:t>https://mentor.ieee.org/omniran/dcn/15/omniran-15-0042-01-CF00-an-setup-over-unlicensed-band.docx</a:t>
            </a:r>
            <a:endParaRPr lang="en-US" dirty="0"/>
          </a:p>
          <a:p>
            <a:pPr lvl="1">
              <a:spcBef>
                <a:spcPts val="0"/>
              </a:spcBef>
            </a:pPr>
            <a:r>
              <a:rPr lang="en-US" dirty="0"/>
              <a:t>Data path</a:t>
            </a:r>
          </a:p>
          <a:p>
            <a:pPr lvl="2">
              <a:spcBef>
                <a:spcPts val="0"/>
              </a:spcBef>
            </a:pPr>
            <a:r>
              <a:rPr lang="en-US" dirty="0">
                <a:hlinkClick r:id="rId3"/>
              </a:rPr>
              <a:t>https://mentor.ieee.org/omniran/dcn/15/omniran-15-0002-02-CF00-key-concepts-of-data-path.pptx</a:t>
            </a:r>
            <a:endParaRPr lang="en-US" dirty="0"/>
          </a:p>
          <a:p>
            <a:pPr lvl="2">
              <a:spcBef>
                <a:spcPts val="0"/>
              </a:spcBef>
            </a:pPr>
            <a:r>
              <a:rPr lang="en-US" i="1" dirty="0"/>
              <a:t>Text contribution pending</a:t>
            </a:r>
          </a:p>
          <a:p>
            <a:pPr lvl="1">
              <a:spcBef>
                <a:spcPts val="0"/>
              </a:spcBef>
            </a:pPr>
            <a:r>
              <a:rPr lang="en-US" dirty="0"/>
              <a:t>Fault Diagnosis and Maintenance</a:t>
            </a:r>
          </a:p>
          <a:p>
            <a:pPr lvl="2">
              <a:spcBef>
                <a:spcPts val="0"/>
              </a:spcBef>
            </a:pPr>
            <a:r>
              <a:rPr lang="en-US" i="1" dirty="0"/>
              <a:t>Contribution </a:t>
            </a:r>
            <a:r>
              <a:rPr lang="en-US" i="1" dirty="0" smtClean="0"/>
              <a:t>pending</a:t>
            </a:r>
            <a:endParaRPr lang="en-US" i="1" dirty="0"/>
          </a:p>
        </p:txBody>
      </p:sp>
    </p:spTree>
    <p:extLst>
      <p:ext uri="{BB962C8B-B14F-4D97-AF65-F5344CB8AC3E}">
        <p14:creationId xmlns:p14="http://schemas.microsoft.com/office/powerpoint/2010/main" val="16580961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items </a:t>
            </a:r>
            <a:r>
              <a:rPr lang="en-US" dirty="0" smtClean="0"/>
              <a:t>#5</a:t>
            </a:r>
            <a:endParaRPr lang="en-US" dirty="0"/>
          </a:p>
        </p:txBody>
      </p:sp>
      <p:sp>
        <p:nvSpPr>
          <p:cNvPr id="3" name="Content Placeholder 2"/>
          <p:cNvSpPr>
            <a:spLocks noGrp="1"/>
          </p:cNvSpPr>
          <p:nvPr>
            <p:ph idx="1"/>
          </p:nvPr>
        </p:nvSpPr>
        <p:spPr/>
        <p:txBody>
          <a:bodyPr>
            <a:normAutofit lnSpcReduction="10000"/>
          </a:bodyPr>
          <a:lstStyle/>
          <a:p>
            <a:pPr>
              <a:spcBef>
                <a:spcPts val="0"/>
              </a:spcBef>
            </a:pPr>
            <a:r>
              <a:rPr lang="en-US" dirty="0"/>
              <a:t>Review of 802.1CF editor’s draft</a:t>
            </a:r>
          </a:p>
          <a:p>
            <a:pPr lvl="1">
              <a:spcBef>
                <a:spcPts val="0"/>
              </a:spcBef>
            </a:pPr>
            <a:r>
              <a:rPr lang="en-US" dirty="0">
                <a:hlinkClick r:id="rId2"/>
              </a:rPr>
              <a:t>https://mentor.ieee.org/omniran/dcn/15/omniran-15-0035-02-CF00-cf-text-review.pdf</a:t>
            </a:r>
            <a:endParaRPr lang="en-US" dirty="0"/>
          </a:p>
          <a:p>
            <a:pPr lvl="1">
              <a:spcBef>
                <a:spcPts val="0"/>
              </a:spcBef>
            </a:pPr>
            <a:r>
              <a:rPr lang="en-US" dirty="0"/>
              <a:t>Comment resolution</a:t>
            </a:r>
          </a:p>
          <a:p>
            <a:pPr lvl="2">
              <a:spcBef>
                <a:spcPts val="0"/>
              </a:spcBef>
            </a:pPr>
            <a:r>
              <a:rPr lang="en-US" i="1" dirty="0"/>
              <a:t>Contribution </a:t>
            </a:r>
            <a:r>
              <a:rPr lang="en-US" i="1" dirty="0" smtClean="0"/>
              <a:t>pending</a:t>
            </a:r>
            <a:endParaRPr lang="en-US" dirty="0" smtClean="0"/>
          </a:p>
          <a:p>
            <a:r>
              <a:rPr lang="en-US" dirty="0" smtClean="0"/>
              <a:t>Project </a:t>
            </a:r>
            <a:r>
              <a:rPr lang="en-US" dirty="0"/>
              <a:t>planning</a:t>
            </a:r>
          </a:p>
          <a:p>
            <a:r>
              <a:rPr lang="en-US" dirty="0"/>
              <a:t>Publicity activities</a:t>
            </a:r>
          </a:p>
          <a:p>
            <a:r>
              <a:rPr lang="en-US" dirty="0"/>
              <a:t>Status report to IEEE 802 WGs</a:t>
            </a:r>
          </a:p>
          <a:p>
            <a:r>
              <a:rPr lang="en-US" dirty="0"/>
              <a:t>AOB</a:t>
            </a:r>
          </a:p>
          <a:p>
            <a:endParaRPr lang="en-US" dirty="0"/>
          </a:p>
        </p:txBody>
      </p:sp>
    </p:spTree>
    <p:extLst>
      <p:ext uri="{BB962C8B-B14F-4D97-AF65-F5344CB8AC3E}">
        <p14:creationId xmlns:p14="http://schemas.microsoft.com/office/powerpoint/2010/main" val="26781137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November 2015 </a:t>
            </a:r>
            <a:r>
              <a:rPr lang="en-US" dirty="0"/>
              <a:t>F2F Meeting</a:t>
            </a:r>
          </a:p>
        </p:txBody>
      </p:sp>
      <p:sp>
        <p:nvSpPr>
          <p:cNvPr id="3" name="Content Placeholder 2"/>
          <p:cNvSpPr>
            <a:spLocks noGrp="1"/>
          </p:cNvSpPr>
          <p:nvPr>
            <p:ph idx="1"/>
          </p:nvPr>
        </p:nvSpPr>
        <p:spPr>
          <a:xfrm>
            <a:off x="457200" y="1447800"/>
            <a:ext cx="8229600" cy="4678363"/>
          </a:xfrm>
        </p:spPr>
        <p:txBody>
          <a:bodyPr>
            <a:normAutofit fontScale="85000" lnSpcReduction="20000"/>
          </a:bodyPr>
          <a:lstStyle/>
          <a:p>
            <a:r>
              <a:rPr lang="en-US" dirty="0" smtClean="0"/>
              <a:t>Venue:</a:t>
            </a:r>
          </a:p>
          <a:p>
            <a:pPr lvl="1"/>
            <a:r>
              <a:rPr lang="en-US" dirty="0"/>
              <a:t>Hyatt Regency Dallas </a:t>
            </a:r>
            <a:endParaRPr lang="en-US" dirty="0" smtClean="0"/>
          </a:p>
          <a:p>
            <a:pPr lvl="2"/>
            <a:r>
              <a:rPr lang="en-US" dirty="0" smtClean="0"/>
              <a:t>300 </a:t>
            </a:r>
            <a:r>
              <a:rPr lang="en-US" dirty="0"/>
              <a:t>Reunion Boulevard </a:t>
            </a:r>
            <a:r>
              <a:rPr lang="en-US" dirty="0" smtClean="0"/>
              <a:t/>
            </a:r>
            <a:br>
              <a:rPr lang="en-US" dirty="0" smtClean="0"/>
            </a:br>
            <a:r>
              <a:rPr lang="en-US" dirty="0" smtClean="0"/>
              <a:t>Dallas</a:t>
            </a:r>
            <a:r>
              <a:rPr lang="en-US" dirty="0"/>
              <a:t>, Texas, USA, 75207 </a:t>
            </a:r>
            <a:r>
              <a:rPr lang="en-US" dirty="0" smtClean="0"/>
              <a:t/>
            </a:r>
            <a:br>
              <a:rPr lang="en-US" dirty="0" smtClean="0"/>
            </a:br>
            <a:endParaRPr lang="en-US" dirty="0"/>
          </a:p>
          <a:p>
            <a:r>
              <a:rPr lang="en-US" dirty="0" smtClean="0"/>
              <a:t>Meeting room:</a:t>
            </a:r>
          </a:p>
          <a:p>
            <a:pPr lvl="1"/>
            <a:r>
              <a:rPr lang="en-US" dirty="0" smtClean="0"/>
              <a:t>Moreno A, Atrium level</a:t>
            </a:r>
            <a:br>
              <a:rPr lang="en-US" dirty="0" smtClean="0"/>
            </a:br>
            <a:endParaRPr lang="en-US" dirty="0" smtClean="0"/>
          </a:p>
          <a:p>
            <a:r>
              <a:rPr lang="en-US" dirty="0" smtClean="0"/>
              <a:t>Sessions:</a:t>
            </a:r>
          </a:p>
          <a:p>
            <a:pPr lvl="1"/>
            <a:r>
              <a:rPr lang="en-US" dirty="0" smtClean="0"/>
              <a:t>Mon, 	Nov </a:t>
            </a:r>
            <a:r>
              <a:rPr lang="en-US" dirty="0"/>
              <a:t>9</a:t>
            </a:r>
            <a:r>
              <a:rPr lang="en-US" baseline="30000" dirty="0" smtClean="0"/>
              <a:t>th</a:t>
            </a:r>
            <a:r>
              <a:rPr lang="en-US" dirty="0" smtClean="0"/>
              <a:t>,	16:00-18:00</a:t>
            </a:r>
          </a:p>
          <a:p>
            <a:pPr lvl="1"/>
            <a:r>
              <a:rPr lang="en-US" dirty="0" smtClean="0"/>
              <a:t>Tue, 	Nov 10</a:t>
            </a:r>
            <a:r>
              <a:rPr lang="en-US" baseline="30000" dirty="0" smtClean="0"/>
              <a:t>th</a:t>
            </a:r>
            <a:r>
              <a:rPr lang="en-US" dirty="0" smtClean="0"/>
              <a:t>, 	16:00-18:00</a:t>
            </a:r>
          </a:p>
          <a:p>
            <a:pPr lvl="1"/>
            <a:r>
              <a:rPr lang="en-US" dirty="0" smtClean="0"/>
              <a:t>Wed, 	Nov 11</a:t>
            </a:r>
            <a:r>
              <a:rPr lang="en-US" baseline="30000" dirty="0" smtClean="0"/>
              <a:t>th</a:t>
            </a:r>
            <a:r>
              <a:rPr lang="en-US" dirty="0" smtClean="0"/>
              <a:t>, 	16:</a:t>
            </a:r>
            <a:r>
              <a:rPr lang="en-US" dirty="0"/>
              <a:t>0</a:t>
            </a:r>
            <a:r>
              <a:rPr lang="en-US" dirty="0" smtClean="0"/>
              <a:t>0-18:00</a:t>
            </a:r>
          </a:p>
          <a:p>
            <a:pPr lvl="1"/>
            <a:r>
              <a:rPr lang="en-US" dirty="0" smtClean="0"/>
              <a:t>Thu, 	Nov 12</a:t>
            </a:r>
            <a:r>
              <a:rPr lang="en-US" baseline="30000" dirty="0" smtClean="0"/>
              <a:t>th</a:t>
            </a:r>
            <a:r>
              <a:rPr lang="en-US" dirty="0" smtClean="0"/>
              <a:t>, 	10:</a:t>
            </a:r>
            <a:r>
              <a:rPr lang="en-US" dirty="0"/>
              <a:t>3</a:t>
            </a:r>
            <a:r>
              <a:rPr lang="en-US" dirty="0" smtClean="0"/>
              <a:t>0-12:30</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smtClean="0"/>
              <a:t>November 2015 Agenda Graphics</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3749707234"/>
              </p:ext>
            </p:extLst>
          </p:nvPr>
        </p:nvGraphicFramePr>
        <p:xfrm>
          <a:off x="381000" y="1014102"/>
          <a:ext cx="8305800" cy="5419817"/>
        </p:xfrm>
        <a:graphic>
          <a:graphicData uri="http://schemas.openxmlformats.org/drawingml/2006/table">
            <a:tbl>
              <a:tblPr firstRow="1" bandRow="1">
                <a:tableStyleId>{5C22544A-7EE6-4342-B048-85BDC9FD1C3A}</a:tableStyleId>
              </a:tblPr>
              <a:tblGrid>
                <a:gridCol w="650645"/>
                <a:gridCol w="1531031"/>
                <a:gridCol w="1531031"/>
                <a:gridCol w="1531031"/>
                <a:gridCol w="1531031"/>
                <a:gridCol w="1531031"/>
              </a:tblGrid>
              <a:tr h="262265">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Mon 11/9</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Tue 11/10</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Wed 11/11</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Thu 11/12</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Fri11/13</a:t>
                      </a:r>
                      <a:endParaRPr lang="en-US" sz="1800" dirty="0">
                        <a:solidFill>
                          <a:schemeClr val="tx2"/>
                        </a:solidFill>
                      </a:endParaRPr>
                    </a:p>
                  </a:txBody>
                  <a:tcPr marL="0" marR="0" marT="0" marB="0">
                    <a:solidFill>
                      <a:schemeClr val="bg1"/>
                    </a:solidFill>
                  </a:tcPr>
                </a:tc>
              </a:tr>
              <a:tr h="881279">
                <a:tc>
                  <a:txBody>
                    <a:bodyPr/>
                    <a:lstStyle/>
                    <a:p>
                      <a:pPr algn="r"/>
                      <a:r>
                        <a:rPr lang="en-US" sz="1500" dirty="0" smtClean="0"/>
                        <a:t>08:00</a:t>
                      </a:r>
                    </a:p>
                    <a:p>
                      <a:pPr algn="r"/>
                      <a:endParaRPr lang="en-US" sz="1500" dirty="0" smtClean="0"/>
                    </a:p>
                    <a:p>
                      <a:pPr algn="r"/>
                      <a:endParaRPr lang="en-US" sz="1500" dirty="0" smtClean="0"/>
                    </a:p>
                    <a:p>
                      <a:pPr algn="r"/>
                      <a:r>
                        <a:rPr lang="en-US" sz="1500" dirty="0" smtClean="0"/>
                        <a:t>10:00</a:t>
                      </a:r>
                      <a:endParaRPr lang="en-US" sz="1500" dirty="0"/>
                    </a:p>
                  </a:txBody>
                  <a:tcPr marL="0" marR="0" marT="0" marB="0">
                    <a:solidFill>
                      <a:schemeClr val="accent1">
                        <a:lumMod val="40000"/>
                        <a:lumOff val="60000"/>
                      </a:schemeClr>
                    </a:solidFill>
                  </a:tcPr>
                </a:tc>
                <a:tc>
                  <a:txBody>
                    <a:bodyPr/>
                    <a:lstStyle/>
                    <a:p>
                      <a:r>
                        <a:rPr lang="de-DE" sz="1200" dirty="0" smtClean="0"/>
                        <a:t>802</a:t>
                      </a:r>
                      <a:r>
                        <a:rPr lang="de-DE" sz="1200" baseline="0" dirty="0" smtClean="0"/>
                        <a:t> EC </a:t>
                      </a:r>
                      <a:r>
                        <a:rPr lang="de-DE" sz="1200" baseline="0" dirty="0" err="1" smtClean="0"/>
                        <a:t>Opening</a:t>
                      </a:r>
                      <a:endParaRPr lang="en-US" sz="1200" dirty="0"/>
                    </a:p>
                  </a:txBody>
                  <a:tcPr marL="36000" marR="36000" marT="36000" marB="36000">
                    <a:solidFill>
                      <a:schemeClr val="bg1">
                        <a:lumMod val="75000"/>
                      </a:schemeClr>
                    </a:solidFill>
                  </a:tcPr>
                </a:tc>
                <a:tc>
                  <a:txBody>
                    <a:bodyPr/>
                    <a:lstStyle/>
                    <a:p>
                      <a:r>
                        <a:rPr lang="en-US" sz="1100" dirty="0" smtClean="0"/>
                        <a:t>802.11 WNG</a:t>
                      </a:r>
                      <a:endParaRPr lang="en-US" sz="1100" dirty="0"/>
                    </a:p>
                  </a:txBody>
                  <a:tcPr marL="36000" marR="36000" marT="36000" marB="36000">
                    <a:solidFill>
                      <a:schemeClr val="bg1">
                        <a:lumMod val="85000"/>
                      </a:schemeClr>
                    </a:solidFill>
                  </a:tcPr>
                </a:tc>
                <a:tc>
                  <a:txBody>
                    <a:bodyPr/>
                    <a:lstStyle/>
                    <a:p>
                      <a:pPr marL="85725" indent="-85725">
                        <a:buFont typeface="Arial" panose="020B0604020202020204" pitchFamily="34" charset="0"/>
                        <a:buNone/>
                      </a:pPr>
                      <a:r>
                        <a:rPr lang="de-DE" sz="1100" dirty="0" smtClean="0"/>
                        <a:t>802.11</a:t>
                      </a:r>
                      <a:r>
                        <a:rPr lang="de-DE" sz="1100" baseline="0" dirty="0" smtClean="0"/>
                        <a:t> ARC</a:t>
                      </a:r>
                      <a:endParaRPr lang="en-US" sz="1100" dirty="0"/>
                    </a:p>
                  </a:txBody>
                  <a:tcPr marL="36000" marR="36000" marT="36000" marB="36000">
                    <a:solidFill>
                      <a:schemeClr val="bg1">
                        <a:lumMod val="85000"/>
                      </a:schemeClr>
                    </a:solidFill>
                  </a:tcPr>
                </a:tc>
                <a:tc>
                  <a:txBody>
                    <a:bodyPr/>
                    <a:lstStyle/>
                    <a:p>
                      <a:endParaRPr lang="en-US" sz="1200" dirty="0"/>
                    </a:p>
                  </a:txBody>
                  <a:tcPr marL="36000" marR="36000" marT="36000" marB="36000">
                    <a:solidFill>
                      <a:srgbClr val="FFFFFF"/>
                    </a:solidFill>
                  </a:tcPr>
                </a:tc>
                <a:tc rowSpan="3">
                  <a:txBody>
                    <a:bodyPr/>
                    <a:lstStyle/>
                    <a:p>
                      <a:r>
                        <a:rPr lang="de-DE" sz="1200" dirty="0" smtClean="0"/>
                        <a:t>802.11 </a:t>
                      </a:r>
                      <a:r>
                        <a:rPr lang="de-DE" sz="1200" dirty="0" err="1" smtClean="0"/>
                        <a:t>Closing</a:t>
                      </a:r>
                      <a:endParaRPr lang="en-US" sz="1200" dirty="0"/>
                    </a:p>
                  </a:txBody>
                  <a:tcPr marL="36000" marR="36000" marT="36000" marB="36000">
                    <a:solidFill>
                      <a:schemeClr val="bg1">
                        <a:lumMod val="75000"/>
                      </a:schemeClr>
                    </a:solidFill>
                  </a:tcPr>
                </a:tc>
              </a:tr>
              <a:tr h="218554">
                <a:tc>
                  <a:txBody>
                    <a:bodyPr/>
                    <a:lstStyle/>
                    <a:p>
                      <a:pPr algn="r"/>
                      <a:endParaRPr lang="en-US" sz="1500" dirty="0"/>
                    </a:p>
                  </a:txBody>
                  <a:tcPr marL="0" marR="0" marT="0" marB="0">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400" dirty="0" smtClean="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vMerge="1">
                  <a:txBody>
                    <a:bodyPr/>
                    <a:lstStyle/>
                    <a:p>
                      <a:endParaRPr lang="en-US" sz="800" dirty="0"/>
                    </a:p>
                  </a:txBody>
                  <a:tcPr marL="36000" marR="36000" marT="36000" marB="36000">
                    <a:solidFill>
                      <a:schemeClr val="bg1">
                        <a:lumMod val="75000"/>
                      </a:schemeClr>
                    </a:solidFill>
                  </a:tcPr>
                </a:tc>
              </a:tr>
              <a:tr h="914400">
                <a:tc>
                  <a:txBody>
                    <a:bodyPr/>
                    <a:lstStyle/>
                    <a:p>
                      <a:pPr algn="r"/>
                      <a:r>
                        <a:rPr lang="en-US" sz="1500" dirty="0" smtClean="0"/>
                        <a:t>10:30</a:t>
                      </a:r>
                      <a:br>
                        <a:rPr lang="en-US" sz="1500" dirty="0" smtClean="0"/>
                      </a:br>
                      <a:endParaRPr lang="en-US" sz="1500" dirty="0" smtClean="0"/>
                    </a:p>
                    <a:p>
                      <a:pPr algn="r"/>
                      <a:endParaRPr lang="en-US" sz="1500" dirty="0" smtClean="0"/>
                    </a:p>
                    <a:p>
                      <a:pPr algn="r"/>
                      <a:r>
                        <a:rPr lang="en-US" sz="1500" dirty="0" smtClean="0"/>
                        <a:t>12:30</a:t>
                      </a:r>
                      <a:endParaRPr lang="en-US" sz="1500" dirty="0"/>
                    </a:p>
                  </a:txBody>
                  <a:tcPr marL="0" marR="0" marT="0" marB="0">
                    <a:solidFill>
                      <a:schemeClr val="tx2">
                        <a:lumMod val="20000"/>
                        <a:lumOff val="8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dirty="0" smtClean="0"/>
                        <a:t>802.1</a:t>
                      </a:r>
                      <a:br>
                        <a:rPr lang="en-US" sz="1400" dirty="0" smtClean="0"/>
                      </a:br>
                      <a:r>
                        <a:rPr lang="en-US" sz="1400" dirty="0" smtClean="0"/>
                        <a:t>Opening Plenary</a:t>
                      </a:r>
                    </a:p>
                    <a:p>
                      <a:pPr marL="0" indent="0">
                        <a:buFont typeface="Arial" panose="020B0604020202020204" pitchFamily="34" charset="0"/>
                        <a:buNone/>
                      </a:pPr>
                      <a:endParaRPr lang="en-US" sz="1200" dirty="0"/>
                    </a:p>
                  </a:txBody>
                  <a:tcPr marL="36000" marR="36000" marT="0" marB="0">
                    <a:solidFill>
                      <a:schemeClr val="accent1">
                        <a:lumMod val="60000"/>
                        <a:lumOff val="40000"/>
                      </a:schemeClr>
                    </a:solidFill>
                  </a:tcPr>
                </a:tc>
                <a:tc>
                  <a:txBody>
                    <a:bodyPr/>
                    <a:lstStyle/>
                    <a:p>
                      <a:pPr marL="82550" indent="-82550">
                        <a:buFont typeface="Arial" pitchFamily="34" charset="0"/>
                        <a:buNone/>
                      </a:pPr>
                      <a:endParaRPr lang="en-US" sz="1100" dirty="0"/>
                    </a:p>
                  </a:txBody>
                  <a:tcPr marL="36000" marR="36000" marT="36000" marB="36000">
                    <a:solidFill>
                      <a:schemeClr val="bg1"/>
                    </a:solidFill>
                  </a:tcPr>
                </a:tc>
                <a:tc>
                  <a:txBody>
                    <a:bodyPr/>
                    <a:lstStyle/>
                    <a:p>
                      <a:r>
                        <a:rPr lang="en-US" sz="1200" dirty="0" smtClean="0"/>
                        <a:t>802.11/802.15 </a:t>
                      </a:r>
                      <a:br>
                        <a:rPr lang="en-US" sz="1200" dirty="0" smtClean="0"/>
                      </a:br>
                      <a:r>
                        <a:rPr lang="en-US" sz="1200" dirty="0" smtClean="0"/>
                        <a:t>Mid-week Plenaries</a:t>
                      </a:r>
                      <a:endParaRPr lang="en-US" sz="1200" dirty="0"/>
                    </a:p>
                  </a:txBody>
                  <a:tcPr marL="36000" marR="36000" marT="36000" marB="36000">
                    <a:solidFill>
                      <a:schemeClr val="bg1">
                        <a:lumMod val="75000"/>
                      </a:schemeClr>
                    </a:solidFill>
                  </a:tcPr>
                </a:tc>
                <a:tc>
                  <a:txBody>
                    <a:bodyPr/>
                    <a:lstStyle/>
                    <a:p>
                      <a:pPr marL="85725" indent="-85725">
                        <a:buFont typeface="Arial" pitchFamily="34" charset="0"/>
                        <a:buNone/>
                      </a:pPr>
                      <a:r>
                        <a:rPr lang="en-US" sz="1200" dirty="0" err="1" smtClean="0"/>
                        <a:t>OmniRAN</a:t>
                      </a:r>
                      <a:r>
                        <a:rPr lang="en-US" sz="1200" baseline="0" dirty="0" smtClean="0"/>
                        <a:t> closing</a:t>
                      </a:r>
                      <a:endParaRPr lang="en-US" sz="1200" dirty="0"/>
                    </a:p>
                  </a:txBody>
                  <a:tcPr marL="36000" marR="36000" marT="36000" marB="36000">
                    <a:solidFill>
                      <a:schemeClr val="tx2">
                        <a:lumMod val="60000"/>
                        <a:lumOff val="40000"/>
                      </a:schemeClr>
                    </a:solidFill>
                  </a:tcPr>
                </a:tc>
                <a:tc vMerge="1">
                  <a:txBody>
                    <a:bodyPr/>
                    <a:lstStyle/>
                    <a:p>
                      <a:pPr marL="85725" indent="-85725">
                        <a:buFont typeface="Arial" pitchFamily="34" charset="0"/>
                        <a:buChar char="•"/>
                      </a:pPr>
                      <a:endParaRPr lang="en-US" sz="1200" dirty="0"/>
                    </a:p>
                  </a:txBody>
                  <a:tcPr marL="36000" marR="36000" marT="36000" marB="36000">
                    <a:solidFill>
                      <a:schemeClr val="bg1">
                        <a:lumMod val="75000"/>
                      </a:schemeClr>
                    </a:solidFill>
                  </a:tcPr>
                </a:tc>
              </a:tr>
              <a:tr h="0">
                <a:tc rowSpan="2">
                  <a:txBody>
                    <a:bodyPr/>
                    <a:lstStyle/>
                    <a:p>
                      <a:pPr algn="r"/>
                      <a:endParaRPr lang="en-US" sz="1500" dirty="0"/>
                    </a:p>
                  </a:txBody>
                  <a:tcPr marL="0" marR="0" marT="0" marB="0">
                    <a:solidFill>
                      <a:schemeClr val="bg1"/>
                    </a:solidFill>
                  </a:tcPr>
                </a:tc>
                <a:tc rowSpan="3">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r>
              <a:tr h="209298">
                <a:tc vMerge="1">
                  <a:txBody>
                    <a:bodyPr/>
                    <a:lstStyle/>
                    <a:p>
                      <a:endParaRPr lang="en-US"/>
                    </a:p>
                  </a:txBody>
                  <a:tcPr/>
                </a:tc>
                <a:tc vMerge="1">
                  <a:txBody>
                    <a:bodyPr/>
                    <a:lstStyle/>
                    <a:p>
                      <a:endParaRPr lang="en-US"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rowSpan="5">
                  <a:txBody>
                    <a:bodyPr/>
                    <a:lstStyle/>
                    <a:p>
                      <a:r>
                        <a:rPr lang="en-US" sz="1200" dirty="0" smtClean="0"/>
                        <a:t>802 EC Closing</a:t>
                      </a:r>
                      <a:endParaRPr lang="en-US" sz="1200" dirty="0"/>
                    </a:p>
                  </a:txBody>
                  <a:tcPr marL="36000" marR="36000" marT="36000" marB="36000">
                    <a:solidFill>
                      <a:schemeClr val="bg1">
                        <a:lumMod val="75000"/>
                      </a:schemeClr>
                    </a:solidFill>
                  </a:tcPr>
                </a:tc>
              </a:tr>
              <a:tr h="228600">
                <a:tc rowSpan="2">
                  <a:txBody>
                    <a:bodyPr/>
                    <a:lstStyle/>
                    <a:p>
                      <a:pPr algn="r"/>
                      <a:r>
                        <a:rPr lang="en-US" sz="1500" dirty="0" smtClean="0"/>
                        <a:t>13:30</a:t>
                      </a:r>
                      <a:endParaRPr lang="en-US" sz="900" dirty="0" smtClean="0"/>
                    </a:p>
                    <a:p>
                      <a:pPr algn="r"/>
                      <a:endParaRPr lang="en-US" sz="1500" dirty="0" smtClean="0"/>
                    </a:p>
                    <a:p>
                      <a:pPr algn="r"/>
                      <a:endParaRPr lang="en-US" sz="1500" dirty="0" smtClean="0"/>
                    </a:p>
                    <a:p>
                      <a:pPr algn="r"/>
                      <a:r>
                        <a:rPr lang="en-US" sz="1500" dirty="0" smtClean="0"/>
                        <a:t>15:30</a:t>
                      </a:r>
                      <a:endParaRPr lang="en-US" sz="1500" dirty="0"/>
                    </a:p>
                  </a:txBody>
                  <a:tcPr marL="0" marR="0" marT="0" marB="0">
                    <a:solidFill>
                      <a:schemeClr val="tx2">
                        <a:lumMod val="20000"/>
                        <a:lumOff val="80000"/>
                      </a:schemeClr>
                    </a:solidFill>
                  </a:tcPr>
                </a:tc>
                <a:tc vMerge="1">
                  <a:txBody>
                    <a:bodyPr/>
                    <a:lstStyle/>
                    <a:p>
                      <a:endParaRPr lang="en-US"/>
                    </a:p>
                  </a:txBody>
                  <a:tcPr/>
                </a:tc>
                <a:tc rowSpan="2">
                  <a:txBody>
                    <a:bodyPr/>
                    <a:lstStyle/>
                    <a:p>
                      <a:endParaRPr lang="en-US" sz="1200" dirty="0"/>
                    </a:p>
                  </a:txBody>
                  <a:tcPr marL="36000" marR="36000" marT="36000" marB="36000">
                    <a:solidFill>
                      <a:schemeClr val="bg1"/>
                    </a:solidFill>
                  </a:tcPr>
                </a:tc>
                <a:tc rowSpan="2">
                  <a:txBody>
                    <a:bodyPr/>
                    <a:lstStyle/>
                    <a:p>
                      <a:endParaRPr lang="en-US" dirty="0"/>
                    </a:p>
                  </a:txBody>
                  <a:tcPr marL="36000" marR="36000" marT="36000" marB="36000">
                    <a:solidFill>
                      <a:schemeClr val="bg1"/>
                    </a:solidFill>
                  </a:tcPr>
                </a:tc>
                <a:tc rowSpan="4">
                  <a:txBody>
                    <a:bodyPr/>
                    <a:lstStyle/>
                    <a:p>
                      <a:r>
                        <a:rPr lang="en-US" sz="1400" dirty="0" smtClean="0"/>
                        <a:t>802.1</a:t>
                      </a:r>
                      <a:br>
                        <a:rPr lang="en-US" sz="1400" dirty="0" smtClean="0"/>
                      </a:br>
                      <a:r>
                        <a:rPr lang="en-US" sz="1400" dirty="0" smtClean="0"/>
                        <a:t>Closing Plenary</a:t>
                      </a:r>
                      <a:endParaRPr lang="en-US" sz="1400" dirty="0"/>
                    </a:p>
                  </a:txBody>
                  <a:tcPr marL="36000" marR="36000" marT="36000" marB="36000">
                    <a:solidFill>
                      <a:schemeClr val="tx2">
                        <a:lumMod val="40000"/>
                        <a:lumOff val="60000"/>
                      </a:schemeClr>
                    </a:solidFill>
                  </a:tcPr>
                </a:tc>
                <a:tc vMerge="1">
                  <a:txBody>
                    <a:bodyPr/>
                    <a:lstStyle/>
                    <a:p>
                      <a:endParaRPr lang="en-US"/>
                    </a:p>
                  </a:txBody>
                  <a:tcPr/>
                </a:tc>
              </a:tr>
              <a:tr h="457200">
                <a:tc vMerge="1">
                  <a:txBody>
                    <a:bodyPr/>
                    <a:lstStyle/>
                    <a:p>
                      <a:endParaRPr lang="en-US"/>
                    </a:p>
                  </a:txBody>
                  <a:tcPr/>
                </a:tc>
                <a:tc>
                  <a:txBody>
                    <a:bodyPr/>
                    <a:lstStyle/>
                    <a:p>
                      <a:endParaRPr lang="en-US" sz="1200"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214693">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tr>
              <a:tr h="874908">
                <a:tc>
                  <a:txBody>
                    <a:bodyPr/>
                    <a:lstStyle/>
                    <a:p>
                      <a:pPr algn="r"/>
                      <a:r>
                        <a:rPr lang="en-US" sz="1500" dirty="0" smtClean="0"/>
                        <a:t>16:00</a:t>
                      </a:r>
                    </a:p>
                    <a:p>
                      <a:pPr algn="r"/>
                      <a:endParaRPr lang="en-US" sz="1500" dirty="0" smtClean="0"/>
                    </a:p>
                    <a:p>
                      <a:pPr algn="r"/>
                      <a:endParaRPr lang="en-US" sz="1500" dirty="0" smtClean="0"/>
                    </a:p>
                    <a:p>
                      <a:pPr algn="r"/>
                      <a:r>
                        <a:rPr lang="en-US" sz="1500" dirty="0" smtClean="0"/>
                        <a:t>18:00</a:t>
                      </a:r>
                      <a:endParaRPr lang="en-US" sz="1500" dirty="0"/>
                    </a:p>
                  </a:txBody>
                  <a:tcPr marL="0" marR="0" marT="0" marB="0">
                    <a:solidFill>
                      <a:schemeClr val="tx2">
                        <a:lumMod val="20000"/>
                        <a:lumOff val="80000"/>
                      </a:schemeClr>
                    </a:solidFill>
                  </a:tcPr>
                </a:tc>
                <a:tc>
                  <a:txBody>
                    <a:bodyPr/>
                    <a:lstStyle/>
                    <a:p>
                      <a:r>
                        <a:rPr lang="de-DE" sz="1200" dirty="0" err="1" smtClean="0"/>
                        <a:t>OmniRAN</a:t>
                      </a:r>
                      <a:r>
                        <a:rPr lang="de-DE" sz="1200" dirty="0" smtClean="0"/>
                        <a:t> </a:t>
                      </a:r>
                      <a:r>
                        <a:rPr lang="de-DE" sz="1200" dirty="0" err="1" smtClean="0"/>
                        <a:t>opening</a:t>
                      </a:r>
                      <a:endParaRPr lang="en-US" sz="1200" dirty="0"/>
                    </a:p>
                  </a:txBody>
                  <a:tcPr marL="36000" marR="36000" marT="36000" marB="36000">
                    <a:solidFill>
                      <a:schemeClr val="tx2">
                        <a:lumMod val="60000"/>
                        <a:lumOff val="4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60000"/>
                        <a:lumOff val="40000"/>
                      </a:schemeClr>
                    </a:solidFill>
                  </a:tcPr>
                </a:tc>
                <a:tc>
                  <a:txBody>
                    <a:bodyPr/>
                    <a:lstStyle/>
                    <a:p>
                      <a:endParaRPr lang="en-US" sz="1200" dirty="0"/>
                    </a:p>
                  </a:txBody>
                  <a:tcPr marL="36000" marR="36000" marT="36000" marB="36000">
                    <a:solidFill>
                      <a:schemeClr val="tx2">
                        <a:lumMod val="60000"/>
                        <a:lumOff val="4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tx2">
                        <a:lumMod val="40000"/>
                        <a:lumOff val="6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tr>
              <a:tr h="204273">
                <a:tc rowSpan="2">
                  <a:txBody>
                    <a:bodyPr/>
                    <a:lstStyle/>
                    <a:p>
                      <a:pPr algn="ctr"/>
                      <a:endParaRPr lang="en-US" sz="1500" dirty="0"/>
                    </a:p>
                  </a:txBody>
                  <a:tcPr marL="0" marR="0" marT="0" marB="0">
                    <a:solidFill>
                      <a:schemeClr val="bg1"/>
                    </a:solidFill>
                  </a:tcPr>
                </a:tc>
                <a:tc rowSpan="2">
                  <a:txBody>
                    <a:bodyPr/>
                    <a:lstStyle/>
                    <a:p>
                      <a:r>
                        <a:rPr lang="en-US" sz="1200" dirty="0" smtClean="0"/>
                        <a:t>Tutorials</a:t>
                      </a:r>
                      <a:endParaRPr lang="en-US" sz="1200" dirty="0"/>
                    </a:p>
                  </a:txBody>
                  <a:tcPr marL="36000" marR="36000" marT="36000" marB="36000">
                    <a:solidFill>
                      <a:schemeClr val="bg1">
                        <a:lumMod val="85000"/>
                      </a:schemeClr>
                    </a:solidFill>
                  </a:tcPr>
                </a:tc>
                <a:tc rowSpan="2">
                  <a:txBody>
                    <a:bodyPr/>
                    <a:lstStyle/>
                    <a:p>
                      <a:r>
                        <a:rPr lang="en-US" sz="1200" dirty="0" smtClean="0"/>
                        <a:t>802E Privacy</a:t>
                      </a:r>
                      <a:endParaRPr lang="en-US" sz="1200" dirty="0"/>
                    </a:p>
                  </a:txBody>
                  <a:tcPr marL="36000" marR="36000" marT="36000" marB="36000">
                    <a:solidFill>
                      <a:schemeClr val="bg1">
                        <a:lumMod val="85000"/>
                      </a:schemeClr>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noFill/>
                  </a:tcPr>
                </a:tc>
              </a:tr>
              <a:tr h="204273">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endParaRPr lang="en-US" sz="1200" dirty="0"/>
                    </a:p>
                  </a:txBody>
                  <a:tcPr marL="36000" marR="36000" marT="36000" marB="36000">
                    <a:noFill/>
                  </a:tcPr>
                </a:tc>
              </a:tr>
            </a:tbl>
          </a:graphicData>
        </a:graphic>
      </p:graphicFrame>
    </p:spTree>
    <p:extLst>
      <p:ext uri="{BB962C8B-B14F-4D97-AF65-F5344CB8AC3E}">
        <p14:creationId xmlns:p14="http://schemas.microsoft.com/office/powerpoint/2010/main" val="1688770416"/>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proposal for November 2015 F2F</a:t>
            </a:r>
          </a:p>
        </p:txBody>
      </p:sp>
      <p:sp>
        <p:nvSpPr>
          <p:cNvPr id="3" name="Content Placeholder 2"/>
          <p:cNvSpPr>
            <a:spLocks noGrp="1"/>
          </p:cNvSpPr>
          <p:nvPr>
            <p:ph idx="1"/>
          </p:nvPr>
        </p:nvSpPr>
        <p:spPr/>
        <p:txBody>
          <a:bodyPr>
            <a:normAutofit fontScale="70000" lnSpcReduction="20000"/>
          </a:bodyPr>
          <a:lstStyle/>
          <a:p>
            <a:r>
              <a:rPr lang="en-US" dirty="0" smtClean="0"/>
              <a:t>Review of minutes</a:t>
            </a:r>
          </a:p>
          <a:p>
            <a:r>
              <a:rPr lang="en-US" dirty="0" smtClean="0"/>
              <a:t>Reports</a:t>
            </a:r>
          </a:p>
          <a:p>
            <a:r>
              <a:rPr lang="en-US" dirty="0" smtClean="0"/>
              <a:t>Review of 802.1CF editor’s draft</a:t>
            </a:r>
          </a:p>
          <a:p>
            <a:pPr lvl="1"/>
            <a:r>
              <a:rPr lang="en-US" dirty="0" smtClean="0"/>
              <a:t>Comment resolution</a:t>
            </a:r>
          </a:p>
          <a:p>
            <a:r>
              <a:rPr lang="en-US" dirty="0" smtClean="0"/>
              <a:t>New P802.1CF contributions</a:t>
            </a:r>
          </a:p>
          <a:p>
            <a:pPr lvl="1"/>
            <a:r>
              <a:rPr lang="en-US" dirty="0" smtClean="0"/>
              <a:t>Functional design and decomposition</a:t>
            </a:r>
          </a:p>
          <a:p>
            <a:pPr lvl="1"/>
            <a:r>
              <a:rPr lang="en-US" dirty="0" smtClean="0"/>
              <a:t>Backhaul representation</a:t>
            </a:r>
          </a:p>
          <a:p>
            <a:pPr lvl="1"/>
            <a:r>
              <a:rPr lang="en-US" dirty="0" smtClean="0"/>
              <a:t>SDN Abstraction</a:t>
            </a:r>
          </a:p>
          <a:p>
            <a:r>
              <a:rPr lang="en-US" dirty="0" smtClean="0"/>
              <a:t>Wi-Fi as component of 5G within the scope of P802.1CF</a:t>
            </a:r>
          </a:p>
          <a:p>
            <a:r>
              <a:rPr lang="en-US" dirty="0" smtClean="0"/>
              <a:t>Project planning</a:t>
            </a:r>
          </a:p>
          <a:p>
            <a:r>
              <a:rPr lang="en-US" dirty="0" smtClean="0"/>
              <a:t>Publicity activities</a:t>
            </a:r>
          </a:p>
          <a:p>
            <a:r>
              <a:rPr lang="en-US" dirty="0" smtClean="0"/>
              <a:t>Status report to IEEE 802 WGs</a:t>
            </a:r>
          </a:p>
          <a:p>
            <a:r>
              <a:rPr lang="en-US" dirty="0" smtClean="0"/>
              <a:t>AOB</a:t>
            </a:r>
          </a:p>
          <a:p>
            <a:pPr lvl="2"/>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457200" y="274638"/>
            <a:ext cx="8229600" cy="715962"/>
          </a:xfrm>
        </p:spPr>
        <p:txBody>
          <a:bodyPr/>
          <a:lstStyle/>
          <a:p>
            <a:r>
              <a:rPr lang="en-US" altLang="en-US" dirty="0" smtClean="0"/>
              <a:t>Instructions for the chair</a:t>
            </a:r>
          </a:p>
        </p:txBody>
      </p:sp>
      <p:sp>
        <p:nvSpPr>
          <p:cNvPr id="7170" name="Rectangle 1027"/>
          <p:cNvSpPr>
            <a:spLocks noGrp="1" noChangeArrowheads="1"/>
          </p:cNvSpPr>
          <p:nvPr>
            <p:ph idx="1"/>
          </p:nvPr>
        </p:nvSpPr>
        <p:spPr>
          <a:xfrm>
            <a:off x="457200" y="1143000"/>
            <a:ext cx="8229600" cy="5181600"/>
          </a:xfrm>
        </p:spPr>
        <p:txBody>
          <a:bodyPr>
            <a:normAutofit fontScale="55000" lnSpcReduction="20000"/>
          </a:bodyPr>
          <a:lstStyle/>
          <a:p>
            <a:r>
              <a:rPr lang="en-US" altLang="en-US" sz="2900" dirty="0" smtClean="0"/>
              <a:t>The IEEE-SA strongly recommends that at each WG meeting the chair or a designee:</a:t>
            </a:r>
          </a:p>
          <a:p>
            <a:pPr lvl="1"/>
            <a:r>
              <a:rPr lang="en-US" altLang="en-US" dirty="0" smtClean="0"/>
              <a:t>Show slides #1 through #4 of this presentation</a:t>
            </a:r>
          </a:p>
          <a:p>
            <a:pPr lvl="1"/>
            <a:r>
              <a:rPr lang="en-US" altLang="en-US" dirty="0" smtClean="0"/>
              <a:t>Advise the WG attendees that: </a:t>
            </a:r>
          </a:p>
          <a:p>
            <a:pPr lvl="2"/>
            <a:r>
              <a:rPr lang="en-US" altLang="en-US" dirty="0" smtClean="0"/>
              <a:t>The IEEE’s patent policy is described in Clause 6 of the IEEE-SA Standards Board Bylaws;</a:t>
            </a:r>
          </a:p>
          <a:p>
            <a:pPr lvl="2"/>
            <a:r>
              <a:rPr lang="en-US" altLang="en-US" dirty="0" smtClean="0"/>
              <a:t>Early identification of patent claims which may be essential for the use of standards under development is strongly encouraged; </a:t>
            </a:r>
          </a:p>
          <a:p>
            <a:pPr lvl="2"/>
            <a:r>
              <a:rPr lang="en-US" altLang="en-US"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p>
          <a:p>
            <a:pPr lvl="1"/>
            <a:r>
              <a:rPr lang="en-US" altLang="en-US" dirty="0" smtClean="0"/>
              <a:t>Instruct the WG Secretary to record in the minutes of the relevant WG meeting: </a:t>
            </a:r>
          </a:p>
          <a:p>
            <a:pPr lvl="2"/>
            <a:r>
              <a:rPr lang="en-US" altLang="en-US" dirty="0" smtClean="0"/>
              <a:t>That the foregoing information was provided and that slides 1 through 4 (and this slide 0, if applicable) were shown; </a:t>
            </a:r>
          </a:p>
          <a:p>
            <a:pPr lvl="2"/>
            <a:r>
              <a:rPr lang="en-US" altLang="en-US"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r>
              <a:rPr lang="en-US" altLang="en-US" dirty="0" smtClean="0"/>
              <a:t>Any responses that were given, specifically the patent claim(s)/patent application claim(s) and/or the holder of the patent claim(s)/patent application claim(s) that were identified (if any) and by whom.</a:t>
            </a:r>
          </a:p>
          <a:p>
            <a:pPr lvl="1"/>
            <a:r>
              <a:rPr lang="en-US" altLang="en-US" dirty="0" smtClean="0"/>
              <a:t>The WG Chair shall ensure that a request is made to any identified holders of potential essential patent claim(s) to complete and submit a Letter of Assurance.</a:t>
            </a:r>
          </a:p>
          <a:p>
            <a:pPr lvl="1"/>
            <a:r>
              <a:rPr lang="en-US" altLang="en-US" dirty="0" smtClean="0"/>
              <a:t>It is recommended that the WG chair review the guidance in IEEE-SA Standards Board Operations Manual 6.3.5 and in FAQs 14 and 15 on inclusion of potential Essential Patent Claims by incorporation or by reference. </a:t>
            </a:r>
          </a:p>
          <a:p>
            <a:pPr lvl="1"/>
            <a:r>
              <a:rPr lang="en-US" altLang="en-US" dirty="0" smtClean="0"/>
              <a:t>Note: WG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eaLnBrk="0" hangingPunct="0"/>
            <a:endParaRPr lang="en-GB" altLang="en-US" sz="3200" b="1" u="sng">
              <a:solidFill>
                <a:srgbClr val="000099"/>
              </a:solidFill>
              <a:latin typeface="Arial"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w="9525">
            <a:noFill/>
            <a:miter lim="800000"/>
            <a:headEnd/>
            <a:tailEnd/>
          </a:ln>
        </p:spPr>
        <p:txBody>
          <a:bodyPr/>
          <a:lstStyle/>
          <a:p>
            <a:pPr marL="233363" indent="-180975" eaLnBrk="0" hangingPunct="0">
              <a:spcBef>
                <a:spcPct val="20000"/>
              </a:spcBef>
              <a:buClr>
                <a:srgbClr val="CC3300"/>
              </a:buClr>
              <a:buSzPct val="50000"/>
              <a:buFont typeface="Monotype Sorts"/>
              <a:buChar char="l"/>
            </a:pPr>
            <a:endParaRPr lang="en-GB" altLang="en-US" sz="1800">
              <a:solidFill>
                <a:srgbClr val="000099"/>
              </a:solidFill>
              <a:latin typeface="Arial" pitchFamily="34"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dirty="0" smtClean="0"/>
              <a:t>Participants, Patents, and Duty to Inform</a:t>
            </a:r>
          </a:p>
        </p:txBody>
      </p:sp>
      <p:sp>
        <p:nvSpPr>
          <p:cNvPr id="8195" name="Rectangle 1027"/>
          <p:cNvSpPr>
            <a:spLocks noGrp="1" noChangeArrowheads="1"/>
          </p:cNvSpPr>
          <p:nvPr>
            <p:ph idx="1"/>
          </p:nvPr>
        </p:nvSpPr>
        <p:spPr>
          <a:xfrm>
            <a:off x="457200" y="1265237"/>
            <a:ext cx="8229600" cy="5059363"/>
          </a:xfrm>
        </p:spPr>
        <p:txBody>
          <a:bodyPr/>
          <a:lstStyle/>
          <a:p>
            <a:pPr algn="ctr">
              <a:buFont typeface="Monotype Sorts"/>
              <a:buNone/>
            </a:pPr>
            <a:r>
              <a:rPr lang="en-US" altLang="en-US" sz="1500" b="1" dirty="0" smtClean="0"/>
              <a:t>All participants in this meeting have certain obligations under the IEEE-SA Patent Policy. </a:t>
            </a:r>
          </a:p>
          <a:p>
            <a:pPr lvl="1">
              <a:buFont typeface="Arial"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itchFamily="34" charset="0"/>
              <a:buChar char="•"/>
            </a:pPr>
            <a:r>
              <a:rPr lang="en-US" altLang="en-US" sz="1600" b="1" dirty="0" smtClean="0">
                <a:solidFill>
                  <a:srgbClr val="003399"/>
                </a:solidFill>
              </a:rPr>
              <a:t>No duty to perform a patent search</a:t>
            </a:r>
            <a:endParaRPr lang="en-US" altLang="en-US" sz="1600" dirty="0" smtClean="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74638"/>
            <a:ext cx="8229600" cy="715962"/>
          </a:xfrm>
        </p:spPr>
        <p:txBody>
          <a:bodyPr/>
          <a:lstStyle/>
          <a:p>
            <a:r>
              <a:rPr lang="en-GB" altLang="en-US" dirty="0" smtClean="0"/>
              <a:t>Patent Related Links</a:t>
            </a:r>
            <a:endParaRPr lang="en-US" altLang="en-US" dirty="0" smtClean="0"/>
          </a:p>
        </p:txBody>
      </p:sp>
      <p:sp>
        <p:nvSpPr>
          <p:cNvPr id="9219" name="Rectangle 3"/>
          <p:cNvSpPr>
            <a:spLocks noGrp="1" noChangeArrowheads="1"/>
          </p:cNvSpPr>
          <p:nvPr>
            <p:ph idx="1"/>
          </p:nvPr>
        </p:nvSpPr>
        <p:spPr>
          <a:xfrm>
            <a:off x="457200" y="1142999"/>
            <a:ext cx="8229600" cy="4191001"/>
          </a:xfrm>
        </p:spPr>
        <p:txBody>
          <a:bodyPr>
            <a:normAutofit fontScale="85000" lnSpcReduction="10000"/>
          </a:bodyPr>
          <a:lstStyle/>
          <a:p>
            <a:r>
              <a:rPr lang="en-US" altLang="en-US" dirty="0" smtClean="0"/>
              <a:t>All participants should be familiar with their obligations under the IEEE-SA Policies &amp; Procedures for standards development.</a:t>
            </a:r>
            <a:br>
              <a:rPr lang="en-US" altLang="en-US" dirty="0" smtClean="0"/>
            </a:br>
            <a:endParaRPr lang="en-US" altLang="en-US" dirty="0" smtClean="0"/>
          </a:p>
          <a:p>
            <a:r>
              <a:rPr lang="en-US" altLang="en-US" dirty="0" smtClean="0"/>
              <a:t>Patent Policy is stated in these sources:</a:t>
            </a:r>
          </a:p>
          <a:p>
            <a:pPr lvl="1"/>
            <a:r>
              <a:rPr lang="en-GB" altLang="en-US" dirty="0" smtClean="0"/>
              <a:t>IEEE-SA Standards Boards Bylaws</a:t>
            </a:r>
            <a:br>
              <a:rPr lang="en-GB" altLang="en-US" dirty="0" smtClean="0"/>
            </a:br>
            <a:r>
              <a:rPr lang="en-US" altLang="en-US" sz="2400" dirty="0" smtClean="0">
                <a:hlinkClick r:id="rId2"/>
              </a:rPr>
              <a:t>http://standards.ieee.org/develop/policies/bylaws/sect6-7.html#6</a:t>
            </a:r>
            <a:endParaRPr lang="en-US" altLang="en-US" dirty="0" smtClean="0"/>
          </a:p>
          <a:p>
            <a:pPr lvl="1"/>
            <a:r>
              <a:rPr lang="en-GB" altLang="en-US" dirty="0" smtClean="0"/>
              <a:t>IEEE-SA Standards Board Operations Manual</a:t>
            </a:r>
            <a:br>
              <a:rPr lang="en-GB" altLang="en-US" dirty="0" smtClean="0"/>
            </a:br>
            <a:r>
              <a:rPr lang="en-US" altLang="en-US" sz="2400" dirty="0" smtClean="0">
                <a:hlinkClick r:id="rId3"/>
              </a:rPr>
              <a:t>http://standards.ieee.org/develop/policies/opman/sect6.html#6.3</a:t>
            </a:r>
            <a:endParaRPr lang="en-US" altLang="en-US" dirty="0" smtClean="0"/>
          </a:p>
          <a:p>
            <a:pPr lvl="1"/>
            <a:r>
              <a:rPr lang="en-US" altLang="en-US" dirty="0" smtClean="0"/>
              <a:t>Material about the patent policy is available at </a:t>
            </a:r>
            <a:br>
              <a:rPr lang="en-US" altLang="en-US" dirty="0" smtClean="0"/>
            </a:br>
            <a:r>
              <a:rPr lang="en-US" altLang="en-US" sz="2400" dirty="0" smtClean="0">
                <a:hlinkClick r:id="rId4"/>
              </a:rPr>
              <a:t>http://standards.ieee.org/about/sasb/patcom/materials.html</a:t>
            </a:r>
            <a:endParaRPr lang="en-US" altLang="en-US" dirty="0" smtClean="0"/>
          </a:p>
          <a:p>
            <a:pPr lvl="1"/>
            <a:endParaRPr lang="en-US" altLang="en-US" dirty="0" smtClean="0"/>
          </a:p>
        </p:txBody>
      </p:sp>
      <p:sp>
        <p:nvSpPr>
          <p:cNvPr id="9221" name="Rectangle 7"/>
          <p:cNvSpPr>
            <a:spLocks noChangeArrowheads="1"/>
          </p:cNvSpPr>
          <p:nvPr/>
        </p:nvSpPr>
        <p:spPr bwMode="auto">
          <a:xfrm>
            <a:off x="381000" y="5410200"/>
            <a:ext cx="8229600" cy="830997"/>
          </a:xfrm>
          <a:prstGeom prst="rect">
            <a:avLst/>
          </a:prstGeom>
          <a:noFill/>
          <a:ln w="9525">
            <a:noFill/>
            <a:miter lim="800000"/>
            <a:headEnd/>
            <a:tailEnd/>
          </a:ln>
        </p:spPr>
        <p:txBody>
          <a:bodyPr wrap="square">
            <a:spAutoFit/>
          </a:bodyPr>
          <a:lstStyle/>
          <a:p>
            <a:pPr eaLnBrk="0" hangingPunct="0"/>
            <a:r>
              <a:rPr lang="en-US" altLang="en-US" sz="1200" b="1" dirty="0">
                <a:solidFill>
                  <a:srgbClr val="000099"/>
                </a:solidFill>
                <a:latin typeface="Arial" pitchFamily="34" charset="0"/>
              </a:rPr>
              <a:t>If you have questions, contact the IEEE-SA Standards Board Patent Committee Administrator at patcom@ieee.org or visit </a:t>
            </a:r>
            <a:r>
              <a:rPr lang="en-US" altLang="en-US" sz="1200" b="1" dirty="0">
                <a:solidFill>
                  <a:srgbClr val="000099"/>
                </a:solidFill>
                <a:latin typeface="Arial" pitchFamily="34" charset="0"/>
                <a:hlinkClick r:id="rId5"/>
              </a:rPr>
              <a:t>http://</a:t>
            </a:r>
            <a:r>
              <a:rPr lang="en-US" altLang="en-US" sz="1200" b="1" dirty="0" smtClean="0">
                <a:solidFill>
                  <a:srgbClr val="000099"/>
                </a:solidFill>
                <a:latin typeface="Arial" pitchFamily="34" charset="0"/>
                <a:hlinkClick r:id="rId5"/>
              </a:rPr>
              <a:t>standards.ieee.org/about/sasb/patcom/index.html</a:t>
            </a: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r>
              <a:rPr lang="en-US" altLang="en-US" sz="1200" b="1" dirty="0">
                <a:solidFill>
                  <a:srgbClr val="000099"/>
                </a:solidFill>
                <a:latin typeface="Arial" pitchFamily="34" charset="0"/>
              </a:rPr>
              <a:t>This slide set is available at </a:t>
            </a:r>
            <a:r>
              <a:rPr lang="en-US" altLang="en-US" sz="1200" b="1" dirty="0">
                <a:solidFill>
                  <a:srgbClr val="000099"/>
                </a:solidFill>
                <a:latin typeface="Arial" pitchFamily="34" charset="0"/>
                <a:hlinkClick r:id="rId6"/>
              </a:rPr>
              <a:t>https://</a:t>
            </a:r>
            <a:r>
              <a:rPr lang="en-US" altLang="en-US" sz="1200" b="1" dirty="0" smtClean="0">
                <a:solidFill>
                  <a:srgbClr val="000099"/>
                </a:solidFill>
                <a:latin typeface="Arial" pitchFamily="34" charset="0"/>
                <a:hlinkClick r:id="rId6"/>
              </a:rPr>
              <a:t>development.standards.ieee.org/myproject/Public/mytools/mob/slideset.ppt</a:t>
            </a:r>
            <a:endParaRPr lang="en-US" altLang="en-US" sz="1200" b="1" dirty="0" smtClean="0">
              <a:solidFill>
                <a:srgbClr val="000099"/>
              </a:solidFill>
              <a:latin typeface="Arial"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a:xfrm>
            <a:off x="457200" y="1371600"/>
            <a:ext cx="8229600" cy="4724400"/>
          </a:xfrm>
        </p:spPr>
        <p:txBody>
          <a:bodyPr>
            <a:normAutofit fontScale="92500" lnSpcReduction="10000"/>
          </a:bodyPr>
          <a:lstStyle/>
          <a:p>
            <a:r>
              <a:rPr lang="en-US" altLang="en-US"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smtClean="0"/>
              <a:t>Either speak up now or</a:t>
            </a:r>
          </a:p>
          <a:p>
            <a:pPr lvl="1"/>
            <a:r>
              <a:rPr lang="en-US" altLang="en-US" dirty="0" smtClean="0"/>
              <a:t>Provide the chair of this group with the identity of the holder(s) of any and all such claims as soon as possible or</a:t>
            </a:r>
          </a:p>
          <a:p>
            <a:pPr lvl="1"/>
            <a:r>
              <a:rPr lang="en-US" altLang="en-US" dirty="0" smtClean="0"/>
              <a:t>Cause an LOA to be submitted</a:t>
            </a:r>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en-US" sz="3200" dirty="0" smtClean="0"/>
              <a:t>Other Guidelines for IEEE WG Meetings</a:t>
            </a:r>
          </a:p>
        </p:txBody>
      </p:sp>
      <p:sp>
        <p:nvSpPr>
          <p:cNvPr id="6" name="Content Placeholder 5"/>
          <p:cNvSpPr>
            <a:spLocks noGrp="1"/>
          </p:cNvSpPr>
          <p:nvPr>
            <p:ph idx="1"/>
          </p:nvPr>
        </p:nvSpPr>
        <p:spPr>
          <a:xfrm>
            <a:off x="457200" y="1600200"/>
            <a:ext cx="8229600" cy="4419600"/>
          </a:xfrm>
        </p:spPr>
        <p:txBody>
          <a:bodyPr/>
          <a:lstStyle/>
          <a:p>
            <a:pPr marL="230188" indent="-230188">
              <a:lnSpc>
                <a:spcPct val="80000"/>
              </a:lnSpc>
              <a:spcAft>
                <a:spcPct val="40000"/>
              </a:spcAft>
              <a:buClr>
                <a:srgbClr val="CC3300"/>
              </a:buClr>
              <a:buSzPct val="50000"/>
              <a:buFont typeface="Arial" pitchFamily="34" charset="0"/>
              <a:buChar char="•"/>
            </a:pPr>
            <a:r>
              <a:rPr lang="en-US" altLang="en-US" sz="1800" b="1" dirty="0" smtClean="0">
                <a:solidFill>
                  <a:srgbClr val="000099"/>
                </a:solidFill>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specific license rates, terms, or conditions.</a:t>
            </a:r>
          </a:p>
          <a:p>
            <a:pPr marL="1143000" lvl="2">
              <a:lnSpc>
                <a:spcPct val="80000"/>
              </a:lnSpc>
              <a:spcAft>
                <a:spcPct val="40000"/>
              </a:spcAft>
              <a:buClr>
                <a:srgbClr val="CC3300"/>
              </a:buClr>
              <a:buSzPct val="50000"/>
              <a:buFont typeface="Arial" pitchFamily="34" charset="0"/>
              <a:buChar char="•"/>
            </a:pPr>
            <a:r>
              <a:rPr lang="en-US" altLang="en-US" sz="1400" dirty="0" smtClean="0">
                <a:solidFill>
                  <a:srgbClr val="000099"/>
                </a:solidFill>
              </a:rPr>
              <a:t>Relative costs, including licensing costs of essential patent claims, of different technical approaches may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smtClean="0">
                <a:solidFill>
                  <a:srgbClr val="000099"/>
                </a:solidFill>
              </a:rPr>
              <a:t>Technical considerations remain primary focus</a:t>
            </a:r>
            <a:endParaRPr lang="en-US" altLang="en-US" sz="1400" dirty="0" smtClean="0">
              <a:solidFill>
                <a:srgbClr val="000099"/>
              </a:solidFill>
            </a:endParaRP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be silent if inappropriate topics are discussed … do formally object.</a:t>
            </a:r>
          </a:p>
          <a:p>
            <a:pPr marL="230188" indent="-230188" algn="ctr">
              <a:lnSpc>
                <a:spcPct val="80000"/>
              </a:lnSpc>
              <a:buClr>
                <a:srgbClr val="CC3300"/>
              </a:buClr>
              <a:buSzPct val="50000"/>
              <a:buNone/>
            </a:pPr>
            <a:r>
              <a:rPr lang="en-US" altLang="en-US" sz="1000" b="1" dirty="0" smtClean="0">
                <a:solidFill>
                  <a:srgbClr val="000099"/>
                </a:solidFill>
              </a:rPr>
              <a:t>---------------------------------------------------------------   </a:t>
            </a:r>
            <a:endParaRPr lang="en-US" altLang="en-US" sz="1200" b="1" dirty="0" smtClean="0">
              <a:solidFill>
                <a:srgbClr val="000099"/>
              </a:solidFill>
            </a:endParaRPr>
          </a:p>
          <a:p>
            <a:pPr marL="230188" indent="-230188" algn="ctr">
              <a:lnSpc>
                <a:spcPct val="80000"/>
              </a:lnSpc>
              <a:buClr>
                <a:srgbClr val="CC3300"/>
              </a:buClr>
              <a:buSzPct val="50000"/>
              <a:buNone/>
            </a:pPr>
            <a:r>
              <a:rPr lang="en-US" altLang="en-US" sz="1200" b="1" dirty="0" smtClean="0">
                <a:solidFill>
                  <a:srgbClr val="000099"/>
                </a:solidFill>
              </a:rPr>
              <a:t>See </a:t>
            </a:r>
            <a:r>
              <a:rPr lang="en-US" altLang="en-US" sz="1200" b="1" i="1" dirty="0" smtClean="0">
                <a:solidFill>
                  <a:srgbClr val="000099"/>
                </a:solidFill>
              </a:rPr>
              <a:t>IEEE-SA Standards Board Operations Manual</a:t>
            </a:r>
            <a:r>
              <a:rPr lang="en-US" altLang="en-US" sz="1200" b="1" dirty="0" smtClean="0">
                <a:solidFill>
                  <a:srgbClr val="000099"/>
                </a:solidFill>
              </a:rPr>
              <a:t>, clause 5.3.10 and </a:t>
            </a:r>
            <a:r>
              <a:rPr lang="en-GB" altLang="en-US" sz="1200" b="1" dirty="0" smtClean="0">
                <a:solidFill>
                  <a:srgbClr val="000099"/>
                </a:solidFill>
              </a:rPr>
              <a:t>“Promoting Competition and Innovation: What You Need to Know about the IEEE Standards Association's Antitrust and Competition Policy”</a:t>
            </a:r>
            <a:r>
              <a:rPr lang="en-US" altLang="en-US" sz="1200" b="1" dirty="0" smtClean="0">
                <a:solidFill>
                  <a:srgbClr val="000099"/>
                </a:solidFill>
              </a:rPr>
              <a:t> for more details.</a:t>
            </a:r>
          </a:p>
        </p:txBody>
      </p:sp>
      <p:sp>
        <p:nvSpPr>
          <p:cNvPr id="1126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0" hangingPunct="0"/>
            <a:endParaRPr lang="en-GB" altLang="en-US" b="1" u="sng">
              <a:solidFill>
                <a:srgbClr val="000099"/>
              </a:solidFill>
              <a:latin typeface="Helvetica" pitchFamily="34"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761</TotalTime>
  <Words>2201</Words>
  <Application>Microsoft Macintosh PowerPoint</Application>
  <PresentationFormat>On-screen Show (4:3)</PresentationFormat>
  <Paragraphs>262</Paragraphs>
  <Slides>18</Slides>
  <Notes>3</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Template</vt:lpstr>
      <vt:lpstr>IEEE 802.1 OmniRAN TG November 2015 F2F Meeting Dallas, TX</vt:lpstr>
      <vt:lpstr>November 2015 F2F Meeting</vt:lpstr>
      <vt:lpstr>November 2015 Agenda Graphics</vt:lpstr>
      <vt:lpstr>Agenda proposal for November 2015 F2F</vt:lpstr>
      <vt:lpstr>Instructions for the chair</vt:lpstr>
      <vt:lpstr>Participants, Patents, and Duty to Inform</vt:lpstr>
      <vt:lpstr>Patent Related Links</vt:lpstr>
      <vt:lpstr>Call for Potentially Essential Patents</vt:lpstr>
      <vt:lpstr>Other Guidelines for IEEE WG Meetings</vt:lpstr>
      <vt:lpstr>Resources – URLs</vt:lpstr>
      <vt:lpstr>Discussion items #1</vt:lpstr>
      <vt:lpstr>Call for Potentially Essential Patents</vt:lpstr>
      <vt:lpstr>Agenda for November 2015 F2F</vt:lpstr>
      <vt:lpstr>Schedule for November 2015 F2F</vt:lpstr>
      <vt:lpstr>Discussion items #2</vt:lpstr>
      <vt:lpstr>Discussion items #3</vt:lpstr>
      <vt:lpstr>Discussion items #4</vt:lpstr>
      <vt:lpstr>Discussion items #5</vt:lpstr>
    </vt:vector>
  </TitlesOfParts>
  <Company>NIST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Max Riegel</cp:lastModifiedBy>
  <cp:revision>255</cp:revision>
  <cp:lastPrinted>1998-02-10T13:28:06Z</cp:lastPrinted>
  <dcterms:created xsi:type="dcterms:W3CDTF">2011-12-30T17:06:23Z</dcterms:created>
  <dcterms:modified xsi:type="dcterms:W3CDTF">2015-11-09T19:45:16Z</dcterms:modified>
</cp:coreProperties>
</file>